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kRhFk8J/gH5Qg9pBa1RahUgiP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3" name="Google Shape;20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9" name="Google Shape;22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7" name="Google Shape;23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5" name="Google Shape;25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PxkHXykisk?feature=shared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www.youtube.com/watch?v=azTSjlhfOlI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06101" y="-108834"/>
            <a:ext cx="13442387" cy="6026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32848" y="1489922"/>
            <a:ext cx="4523493" cy="3924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6094476" y="406862"/>
            <a:ext cx="685255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OLOMOUC – </a:t>
            </a:r>
            <a:br>
              <a:rPr lang="cs-CZ" sz="39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39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UNIVERZITNÍ MĚSTO</a:t>
            </a:r>
            <a:endParaRPr sz="39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6120396" y="2198632"/>
            <a:ext cx="5776532" cy="3843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JSME „NEJSTUDENTŠTĚJŠÍ“ MĚSTO</a:t>
            </a:r>
            <a:endParaRPr sz="1600" b="1" cap="none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100 000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obyvatel |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23 000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studentů |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4 000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zaměstnanců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PATŘÍME MEZI TOP 3 UNIVERZITY V ČESKU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nejstarší univerzita na Moravě a největší zaměstnavatel v kraji</a:t>
            </a:r>
            <a:endParaRPr lang="cs-CZ" sz="2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SOUČÁST SVĚTOVÉHO DĚDICTVÍ UNESCO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2. největší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památková oblast v Česku a centrum kultury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JSME JEDNA Z TOP 10 DESTINACÍ V EVROPĚ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doporučuje </a:t>
            </a:r>
            <a:r>
              <a:rPr lang="cs-CZ" sz="16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Lonely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Planet a New York Times 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920" y="504139"/>
            <a:ext cx="6120396" cy="6120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3" title="kal_017.jpg"/>
          <p:cNvPicPr preferRelativeResize="0"/>
          <p:nvPr/>
        </p:nvPicPr>
        <p:blipFill rotWithShape="1">
          <a:blip r:embed="rId3">
            <a:alphaModFix/>
          </a:blip>
          <a:srcRect t="3470" b="3479"/>
          <a:stretch/>
        </p:blipFill>
        <p:spPr>
          <a:xfrm>
            <a:off x="-1" y="10"/>
            <a:ext cx="7370055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 title="kal_052.jpg"/>
          <p:cNvPicPr preferRelativeResize="0"/>
          <p:nvPr/>
        </p:nvPicPr>
        <p:blipFill rotWithShape="1">
          <a:blip r:embed="rId4">
            <a:alphaModFix/>
          </a:blip>
          <a:srcRect t="14070" b="14069"/>
          <a:stretch/>
        </p:blipFill>
        <p:spPr>
          <a:xfrm>
            <a:off x="7534656" y="1"/>
            <a:ext cx="4657345" cy="334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 title="kal_035.jpg"/>
          <p:cNvPicPr preferRelativeResize="0"/>
          <p:nvPr/>
        </p:nvPicPr>
        <p:blipFill rotWithShape="1">
          <a:blip r:embed="rId5">
            <a:alphaModFix/>
          </a:blip>
          <a:srcRect t="14070" b="14069"/>
          <a:stretch/>
        </p:blipFill>
        <p:spPr>
          <a:xfrm>
            <a:off x="7534654" y="3511296"/>
            <a:ext cx="4657345" cy="3346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UNIVERZITA PALACKÉHO V OLOMOUCI</a:t>
            </a:r>
            <a:endParaRPr sz="39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>
            <a:spLocks noGrp="1"/>
          </p:cNvSpPr>
          <p:nvPr>
            <p:ph type="body" idx="1"/>
          </p:nvPr>
        </p:nvSpPr>
        <p:spPr>
          <a:xfrm>
            <a:off x="494566" y="1774382"/>
            <a:ext cx="6160238" cy="3843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NESLEDUJEME TRENDY, UDÁVÁME JE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máme jeden z nejrychleji rostoucích vědeckých výkonů v ČR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JSME TZV. „RESEARCH UNIVERSITY“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prioritou je pro nás věda, výzkum a jejich aplikace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NABÍZÍME KOMBINACÍ 1 000 STUDIJNÍCH OBORŮ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najdeš u nás humanitní studia, společenské vědy, právo, medicínu, přírodní vědy i uměnovědná studia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6586" y="1877962"/>
            <a:ext cx="4661117" cy="466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5" title="kal_025.jpg"/>
          <p:cNvPicPr preferRelativeResize="0"/>
          <p:nvPr/>
        </p:nvPicPr>
        <p:blipFill rotWithShape="1">
          <a:blip r:embed="rId3">
            <a:alphaModFix/>
          </a:blip>
          <a:srcRect t="3470" b="3479"/>
          <a:stretch/>
        </p:blipFill>
        <p:spPr>
          <a:xfrm>
            <a:off x="-1" y="10"/>
            <a:ext cx="7370055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5" title="kal_026.jpg"/>
          <p:cNvPicPr preferRelativeResize="0"/>
          <p:nvPr/>
        </p:nvPicPr>
        <p:blipFill rotWithShape="1">
          <a:blip r:embed="rId4">
            <a:alphaModFix/>
          </a:blip>
          <a:srcRect t="22147" b="5992"/>
          <a:stretch/>
        </p:blipFill>
        <p:spPr>
          <a:xfrm>
            <a:off x="7534656" y="1"/>
            <a:ext cx="4657345" cy="334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5" title="kal_018.jpg"/>
          <p:cNvPicPr preferRelativeResize="0"/>
          <p:nvPr/>
        </p:nvPicPr>
        <p:blipFill rotWithShape="1">
          <a:blip r:embed="rId5">
            <a:alphaModFix/>
          </a:blip>
          <a:srcRect l="8632" t="18666" r="4167" b="18672"/>
          <a:stretch/>
        </p:blipFill>
        <p:spPr>
          <a:xfrm>
            <a:off x="7534654" y="3511296"/>
            <a:ext cx="4657345" cy="3346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STUDIUM U NÁS</a:t>
            </a:r>
            <a:endParaRPr sz="39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 txBox="1">
            <a:spLocks noGrp="1"/>
          </p:cNvSpPr>
          <p:nvPr>
            <p:ph type="body" idx="1"/>
          </p:nvPr>
        </p:nvSpPr>
        <p:spPr>
          <a:xfrm>
            <a:off x="494565" y="1774382"/>
            <a:ext cx="6538533" cy="3843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VŠE ŘEŠÍME ONLINE</a:t>
            </a:r>
            <a:endParaRPr sz="2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online si můžeš vybrat svůj obor na 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univerzitnimesto.cz</a:t>
            </a:r>
            <a:endParaRPr sz="2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online si podáš přihlášku a své studium si řešíš v mobilu </a:t>
            </a:r>
            <a:b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 naší 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UPlikací</a:t>
            </a: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kde najdeš i Průvodce studenta</a:t>
            </a:r>
            <a:endParaRPr sz="16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ROZVRH PODLE TEBE</a:t>
            </a:r>
            <a:endParaRPr sz="2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rozvrh si přizpůsobíš svým potřebám </a:t>
            </a:r>
            <a:b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prezenčně</a:t>
            </a:r>
            <a:r>
              <a:rPr lang="cs-CZ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cs-CZ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kombinovaně </a:t>
            </a: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cs-CZ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online</a:t>
            </a: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studovat můžeš i dva obory (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maior x minor</a:t>
            </a: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PRAXE A STUDIUM V ZAHRANIČÍ</a:t>
            </a:r>
            <a:endParaRPr sz="2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klademe důraz na praktickou výuku a studijní stáže v zahraničí</a:t>
            </a:r>
            <a:endParaRPr sz="2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6" descr="Obsah obrázku strom, rostlina, tmavé&#10;&#10;Popis byl vytvořen automatick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8328" y="1582993"/>
            <a:ext cx="4635910" cy="4635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STUDIUM U NÁS</a:t>
            </a:r>
            <a:endParaRPr sz="39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7"/>
          <p:cNvSpPr txBox="1">
            <a:spLocks noGrp="1"/>
          </p:cNvSpPr>
          <p:nvPr>
            <p:ph type="body" idx="1"/>
          </p:nvPr>
        </p:nvSpPr>
        <p:spPr>
          <a:xfrm>
            <a:off x="494575" y="1774373"/>
            <a:ext cx="6926100" cy="47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ŠIROKÁ NABÍDKA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studovat můžeš na jedné z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8 fakult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nabízíme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1 000+ studijních programů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v češtině a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206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v cizím jazyce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studovat můžete Bc. (3 roky), </a:t>
            </a:r>
            <a:r>
              <a:rPr lang="cs-CZ" sz="16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nMgr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 (2 roky) nebo Mgr. (5–6 let) programy, u velké části oborů můžete dosáhnout i na Ph.D. titul</a:t>
            </a:r>
            <a:endParaRPr sz="16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NEJŽÁDANĚJŠÍ</a:t>
            </a: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 OBORY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nejvíce přihlášek na programy Právo a právní věda, Všeobecné lékařství, Psychologie, Fyzioterapie, Učitelství pro 1. stupeň ZŠ, …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STIPENDIA &amp; PODPORA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75 % studujících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získá každoročně některé ze stipendií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máme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Kariérní centrum</a:t>
            </a:r>
            <a:r>
              <a:rPr lang="cs-CZ" sz="1600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Nadační fond </a:t>
            </a:r>
            <a:r>
              <a:rPr lang="cs-CZ" sz="1600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nebo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Podnikatelský inkubátor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7" descr="Obsah obrázku text, strom, podepsat, exteriér&#10;&#10;Popis byl vytvořen automatick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61993" y="4840863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7" descr="Obsah obrázku text, strom, podepsat, exteriér&#10;&#10;Popis byl vytvořen automatick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1416" y="4840864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7" descr="Obsah obrázku text, strom, podepsat, exteriér&#10;&#10;Popis byl vytvořen automatick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00325" y="1527638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7" descr="Obsah obrázku text, podepsat, tmavé&#10;&#10;Popis byl vytvořen automatick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61992" y="1570038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7" descr="Obsah obrázku text, strom, exteriér, podepsat&#10;&#10;Popis byl vytvořen automaticky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84109" y="3192968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7" descr="Obsah obrázku text, strom, podepsat, tmavé&#10;&#10;Popis byl vytvořen automaticky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98597" y="3192967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7" descr="Obsah obrázku text, tmavé&#10;&#10;Popis byl vytvořen automatick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59674" y="1570038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7" descr="Obsah obrázku text, podepsat, exteriér, tmavé&#10;&#10;Popis byl vytvořen automaticky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398597" y="4840863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158659" y="3362752"/>
            <a:ext cx="890239" cy="890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8" title="kal_007.jpg"/>
          <p:cNvPicPr preferRelativeResize="0"/>
          <p:nvPr/>
        </p:nvPicPr>
        <p:blipFill rotWithShape="1">
          <a:blip r:embed="rId3">
            <a:alphaModFix/>
          </a:blip>
          <a:srcRect t="3470" b="3479"/>
          <a:stretch/>
        </p:blipFill>
        <p:spPr>
          <a:xfrm>
            <a:off x="-1" y="10"/>
            <a:ext cx="7370055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8" title="0ig_007.jpg"/>
          <p:cNvPicPr preferRelativeResize="0"/>
          <p:nvPr/>
        </p:nvPicPr>
        <p:blipFill rotWithShape="1">
          <a:blip r:embed="rId4">
            <a:alphaModFix/>
          </a:blip>
          <a:srcRect t="2098" b="2087"/>
          <a:stretch/>
        </p:blipFill>
        <p:spPr>
          <a:xfrm>
            <a:off x="7534656" y="1"/>
            <a:ext cx="4657345" cy="3346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8" title="noc vedcu 25 fin 205.jpg"/>
          <p:cNvPicPr preferRelativeResize="0"/>
          <p:nvPr/>
        </p:nvPicPr>
        <p:blipFill rotWithShape="1">
          <a:blip r:embed="rId5">
            <a:alphaModFix/>
          </a:blip>
          <a:srcRect l="3625" r="3617"/>
          <a:stretch/>
        </p:blipFill>
        <p:spPr>
          <a:xfrm>
            <a:off x="7534654" y="3511296"/>
            <a:ext cx="4657347" cy="334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FAKULTY UNIVERZITY PALACKÉHO</a:t>
            </a:r>
            <a:endParaRPr sz="39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9"/>
          <p:cNvSpPr txBox="1">
            <a:spLocks noGrp="1"/>
          </p:cNvSpPr>
          <p:nvPr>
            <p:ph type="body" idx="1"/>
          </p:nvPr>
        </p:nvSpPr>
        <p:spPr>
          <a:xfrm>
            <a:off x="494575" y="1579824"/>
            <a:ext cx="6926100" cy="46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CYRILOMETODĚJSKÁ TEOLOGICKÁ FAKULTA </a:t>
            </a:r>
            <a: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(1 500)</a:t>
            </a:r>
            <a:b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př. teologie, humanitární, charitativní a sociální práce, …</a:t>
            </a:r>
            <a:endParaRPr sz="1400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LÉKAŘSKÁ FAKULTA </a:t>
            </a:r>
            <a: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(2 400)</a:t>
            </a:r>
            <a:b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všeobecné a zubní lékařství</a:t>
            </a:r>
            <a:endParaRPr sz="1400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FILOZOFICKÁ FAKULTA </a:t>
            </a:r>
            <a: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(5 300)</a:t>
            </a:r>
            <a:b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jazyky, ekonomická studia, umělecké obory, žurnalistika, psychologie, …</a:t>
            </a:r>
            <a:endParaRPr sz="1400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PŘÍRODOVĚDECKÁ FAKULTA </a:t>
            </a:r>
            <a: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(3 800)</a:t>
            </a:r>
            <a:b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vědy o Zemi, chemie, fyzika, informatika, optika, matematika, biologie, …</a:t>
            </a:r>
            <a:endParaRPr sz="1400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PEDAGOGICKÁ FAKULTA </a:t>
            </a:r>
            <a: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(4 900)</a:t>
            </a:r>
            <a:b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učitelství MŠ, ZŠ a SŠ, speciální pedagogika, logopedie, vychovatelství, …</a:t>
            </a:r>
            <a:endParaRPr sz="1400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FAKULTA TĚLESNÉ KULTURY </a:t>
            </a:r>
            <a: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(1 800)</a:t>
            </a:r>
            <a:b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tělesná výchova a sport, aplikované pohybové aktivity, rekreologie, …</a:t>
            </a:r>
            <a:endParaRPr sz="1400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PRÁVNICKÁ FAKULTA </a:t>
            </a:r>
            <a: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(1 700)</a:t>
            </a:r>
            <a:b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právo a právní věda, právo ve veřejné správě</a:t>
            </a:r>
            <a:endParaRPr sz="1400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FAKULTA ZDRAVOTNICKÝCH VĚD </a:t>
            </a:r>
            <a: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(1 100)</a:t>
            </a:r>
            <a:br>
              <a:rPr lang="cs-CZ" sz="160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fyzioterapie, zdravotnický záchranář nebo sestra, radiologický asistent, …</a:t>
            </a:r>
            <a:endParaRPr sz="14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9" descr="Obsah obrázku text, strom, podepsat, exteriér&#10;&#10;Popis byl vytvořen automatick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59270" y="4918685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9" descr="Obsah obrázku text, strom, podepsat, exteriér&#10;&#10;Popis byl vytvořen automatick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8693" y="4918686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9" descr="Obsah obrázku text, strom, podepsat, exteriér&#10;&#10;Popis byl vytvořen automatick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97602" y="1605460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9" descr="Obsah obrázku text, podepsat, tmavé&#10;&#10;Popis byl vytvořen automatick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59269" y="1647860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9" descr="Obsah obrázku text, strom, exteriér, podepsat&#10;&#10;Popis byl vytvořen automaticky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81386" y="3270790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9" descr="Obsah obrázku text, strom, podepsat, tmavé&#10;&#10;Popis byl vytvořen automaticky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495874" y="3270789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9" descr="Obsah obrázku text, tmavé&#10;&#10;Popis byl vytvořen automatick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56951" y="1647860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9" descr="Obsah obrázku text, podepsat, exteriér, tmavé&#10;&#10;Popis byl vytvořen automaticky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495874" y="4918685"/>
            <a:ext cx="1261357" cy="126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255936" y="3440574"/>
            <a:ext cx="890239" cy="890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10" title="kal_033.jpg"/>
          <p:cNvPicPr preferRelativeResize="0"/>
          <p:nvPr/>
        </p:nvPicPr>
        <p:blipFill rotWithShape="1">
          <a:blip r:embed="rId3">
            <a:alphaModFix/>
          </a:blip>
          <a:srcRect t="3470" b="3479"/>
          <a:stretch/>
        </p:blipFill>
        <p:spPr>
          <a:xfrm>
            <a:off x="-1" y="10"/>
            <a:ext cx="7370055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0" title="kal_011.jpg"/>
          <p:cNvPicPr preferRelativeResize="0"/>
          <p:nvPr/>
        </p:nvPicPr>
        <p:blipFill rotWithShape="1">
          <a:blip r:embed="rId4">
            <a:alphaModFix/>
          </a:blip>
          <a:srcRect t="26451" b="1687"/>
          <a:stretch/>
        </p:blipFill>
        <p:spPr>
          <a:xfrm>
            <a:off x="7534656" y="1"/>
            <a:ext cx="4657345" cy="334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0" title="kal_032.jpg"/>
          <p:cNvPicPr preferRelativeResize="0"/>
          <p:nvPr/>
        </p:nvPicPr>
        <p:blipFill rotWithShape="1">
          <a:blip r:embed="rId5">
            <a:alphaModFix/>
          </a:blip>
          <a:srcRect t="14070" b="14069"/>
          <a:stretch/>
        </p:blipFill>
        <p:spPr>
          <a:xfrm>
            <a:off x="7534654" y="3511296"/>
            <a:ext cx="4657345" cy="3346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0685" y="498726"/>
            <a:ext cx="13142673" cy="586054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1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STUDIUM V ZAHRANIČÍ</a:t>
            </a:r>
            <a:endParaRPr sz="39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0" y="1322950"/>
            <a:ext cx="7655700" cy="5535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1"/>
          <p:cNvSpPr txBox="1">
            <a:spLocks noGrp="1"/>
          </p:cNvSpPr>
          <p:nvPr>
            <p:ph type="body" idx="1"/>
          </p:nvPr>
        </p:nvSpPr>
        <p:spPr>
          <a:xfrm>
            <a:off x="494575" y="1712076"/>
            <a:ext cx="7034700" cy="409170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OLOMOUC MULTIKULTURNÍ</a:t>
            </a:r>
            <a:endParaRPr sz="1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cca 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3 000 zahraničních studentů</a:t>
            </a:r>
            <a:r>
              <a:rPr lang="cs-CZ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každoročně přijmeme ke studiu </a:t>
            </a:r>
            <a:b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 naopak cca 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2 000 našich do zahraničí vyšleme</a:t>
            </a:r>
            <a:endParaRPr sz="1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vyjet můžete v rámci Erasmus+, rozvojových projektů ministerstva školství, programu CEEPUS nebo Merillova programu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máme studenty ze 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91 zemí světa (1 700 Slováků)</a:t>
            </a:r>
            <a:endParaRPr sz="1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b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 b="1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ZAHRANIČNÍ STÁŽE</a:t>
            </a:r>
            <a:endParaRPr sz="1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pracovní stáž v zahraničí vám zprostředkují naše </a:t>
            </a: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studentské organizace</a:t>
            </a:r>
            <a:endParaRPr sz="1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br>
              <a:rPr lang="cs-CZ" sz="160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 b="1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ŠANCE NA VÝJEZD</a:t>
            </a:r>
            <a:endParaRPr sz="16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600"/>
              <a:buChar char="•"/>
            </a:pPr>
            <a:r>
              <a:rPr lang="cs-CZ" sz="16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100% šance</a:t>
            </a:r>
            <a:r>
              <a:rPr lang="cs-CZ" sz="16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nabídka studijních pobytů převyšuje poptávku</a:t>
            </a:r>
            <a:endParaRPr sz="1600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12" title="25.jpg"/>
          <p:cNvPicPr preferRelativeResize="0"/>
          <p:nvPr/>
        </p:nvPicPr>
        <p:blipFill rotWithShape="1">
          <a:blip r:embed="rId3">
            <a:alphaModFix/>
          </a:blip>
          <a:srcRect t="3470" b="3479"/>
          <a:stretch/>
        </p:blipFill>
        <p:spPr>
          <a:xfrm>
            <a:off x="-1" y="10"/>
            <a:ext cx="7370055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2" title="26.jpg"/>
          <p:cNvPicPr preferRelativeResize="0"/>
          <p:nvPr/>
        </p:nvPicPr>
        <p:blipFill rotWithShape="1">
          <a:blip r:embed="rId4">
            <a:alphaModFix/>
          </a:blip>
          <a:srcRect t="7875" b="20264"/>
          <a:stretch/>
        </p:blipFill>
        <p:spPr>
          <a:xfrm>
            <a:off x="7534656" y="1"/>
            <a:ext cx="4657345" cy="334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2" title="23.jpg"/>
          <p:cNvPicPr preferRelativeResize="0"/>
          <p:nvPr/>
        </p:nvPicPr>
        <p:blipFill rotWithShape="1">
          <a:blip r:embed="rId5">
            <a:alphaModFix/>
          </a:blip>
          <a:srcRect t="18647" b="9491"/>
          <a:stretch/>
        </p:blipFill>
        <p:spPr>
          <a:xfrm>
            <a:off x="7534654" y="3511296"/>
            <a:ext cx="4657345" cy="3346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br>
              <a:rPr lang="cs-CZ" sz="80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3900" b="1" i="0" u="none" strike="noStrik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UPLIKACE</a:t>
            </a:r>
            <a:endParaRPr sz="3900" b="1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3"/>
          <p:cNvSpPr txBox="1">
            <a:spLocks noGrp="1"/>
          </p:cNvSpPr>
          <p:nvPr>
            <p:ph type="body" idx="1"/>
          </p:nvPr>
        </p:nvSpPr>
        <p:spPr>
          <a:xfrm>
            <a:off x="494575" y="1712072"/>
            <a:ext cx="7034700" cy="194400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i="0" u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mobilní appka UP </a:t>
            </a:r>
            <a:r>
              <a:rPr lang="cs-CZ" sz="1600" b="1" i="0" u="none" strike="noStrik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pro zájemce o studium</a:t>
            </a:r>
            <a:r>
              <a:rPr lang="cs-CZ" sz="1600" i="0" u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, studenty/kyi zaměstnance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b="1" i="0" u="none" strike="noStrik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informace o možnostech studia, přehled obor</a:t>
            </a:r>
            <a:r>
              <a:rPr lang="cs-CZ" sz="1600" b="1" i="0" u="none" strike="noStrike">
                <a:solidFill>
                  <a:srgbClr val="006FC0"/>
                </a:solidFill>
                <a:latin typeface="Arial"/>
                <a:ea typeface="Arial"/>
                <a:cs typeface="Arial"/>
                <a:sym typeface="Arial"/>
              </a:rPr>
              <a:t>ů </a:t>
            </a:r>
            <a:r>
              <a:rPr lang="cs-CZ" sz="1600" i="0" u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atd.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i="0" u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notifikace, zábavní funkce, objednávání jídla, knihovna i krizové funkce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85858"/>
              </a:buClr>
              <a:buSzPts val="1600"/>
              <a:buChar char="•"/>
            </a:pPr>
            <a:r>
              <a:rPr lang="cs-CZ" sz="1600" b="1" i="0" u="none" strike="noStrik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první aplikace</a:t>
            </a:r>
            <a:r>
              <a:rPr lang="cs-CZ" sz="1600" b="1" i="0" u="none" strike="noStrike">
                <a:solidFill>
                  <a:srgbClr val="006F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i="0" u="none" strike="noStrike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svého druhu v Česku</a:t>
            </a:r>
            <a:endParaRPr sz="16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13" descr="Obsah obrázku strom, rostlina, tmavé&#10;&#10;Popis byl vytvořen automatick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7321" y="1356138"/>
            <a:ext cx="4932304" cy="4932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525" y="3656000"/>
            <a:ext cx="2305550" cy="230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KOLEJE A MENZY</a:t>
            </a:r>
            <a:endParaRPr sz="39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4"/>
          <p:cNvSpPr txBox="1">
            <a:spLocks noGrp="1"/>
          </p:cNvSpPr>
          <p:nvPr>
            <p:ph type="body" idx="1"/>
          </p:nvPr>
        </p:nvSpPr>
        <p:spPr>
          <a:xfrm>
            <a:off x="494563" y="1712068"/>
            <a:ext cx="7034645" cy="3711426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MÍT KDE JÍST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máme moderní menzy i vlastní síť bufetů </a:t>
            </a:r>
            <a:r>
              <a:rPr lang="cs-CZ" sz="1600" b="1" dirty="0" err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FreshUP</a:t>
            </a:r>
            <a:endParaRPr sz="1600" b="1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hlavní jídlo od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80 Kč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(vč. bezlepkových nebo vegetariánských)</a:t>
            </a:r>
            <a:endParaRPr sz="2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přes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600 000 vydaných jídel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ročně</a:t>
            </a:r>
            <a:b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MÍT KDE SPÁT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nabízíme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4 800 lůžek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na moderních kolejích od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2 400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do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5000 Kč</a:t>
            </a:r>
            <a:endParaRPr sz="2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na kolejích najdete studovny, zubaře, komunitní zahradu, </a:t>
            </a:r>
            <a:b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kadeřnice, kluby nebo zkušebny a tělocvičny či </a:t>
            </a:r>
            <a:r>
              <a:rPr lang="cs-CZ" sz="16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FreeShop</a:t>
            </a:r>
            <a:endParaRPr sz="160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14" descr="Obsah obrázku doprava&#10;&#10;Popis byl vytvořen automatick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0442" y="875949"/>
            <a:ext cx="5106101" cy="5106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15" title="31.jpg"/>
          <p:cNvPicPr preferRelativeResize="0"/>
          <p:nvPr/>
        </p:nvPicPr>
        <p:blipFill rotWithShape="1">
          <a:blip r:embed="rId3">
            <a:alphaModFix/>
          </a:blip>
          <a:srcRect t="6950"/>
          <a:stretch/>
        </p:blipFill>
        <p:spPr>
          <a:xfrm>
            <a:off x="-1" y="10"/>
            <a:ext cx="7370055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5"/>
          <p:cNvPicPr preferRelativeResize="0"/>
          <p:nvPr/>
        </p:nvPicPr>
        <p:blipFill rotWithShape="1">
          <a:blip r:embed="rId4">
            <a:alphaModFix/>
          </a:blip>
          <a:srcRect t="2118" b="2116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5"/>
          <p:cNvPicPr preferRelativeResize="0"/>
          <p:nvPr/>
        </p:nvPicPr>
        <p:blipFill rotWithShape="1">
          <a:blip r:embed="rId5">
            <a:alphaModFix/>
          </a:blip>
          <a:srcRect l="3613" r="3613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6" descr="Obsah obrázku strop, interiér&#10;&#10;Popis byl vytvořen automaticky"/>
          <p:cNvPicPr preferRelativeResize="0"/>
          <p:nvPr/>
        </p:nvPicPr>
        <p:blipFill rotWithShape="1">
          <a:blip r:embed="rId3">
            <a:alphaModFix/>
          </a:blip>
          <a:srcRect l="6899" r="10510" b="2"/>
          <a:stretch/>
        </p:blipFill>
        <p:spPr>
          <a:xfrm>
            <a:off x="8628300" y="3830075"/>
            <a:ext cx="3569905" cy="3025655"/>
          </a:xfrm>
          <a:custGeom>
            <a:avLst/>
            <a:gdLst/>
            <a:ahLst/>
            <a:cxnLst/>
            <a:rect l="l" t="t" r="r" b="b"/>
            <a:pathLst>
              <a:path w="3747932" h="3176541" extrusionOk="0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15" name="Google Shape;215;p16" descr="Obsah obrázku interiér, patro, zeď, místnost&#10;&#10;Popis byl vytvořen automaticky"/>
          <p:cNvPicPr preferRelativeResize="0"/>
          <p:nvPr/>
        </p:nvPicPr>
        <p:blipFill rotWithShape="1">
          <a:blip r:embed="rId4">
            <a:alphaModFix/>
          </a:blip>
          <a:srcRect l="14603" r="18992" b="2"/>
          <a:stretch/>
        </p:blipFill>
        <p:spPr>
          <a:xfrm>
            <a:off x="5865150" y="2625350"/>
            <a:ext cx="3380554" cy="3398049"/>
          </a:xfrm>
          <a:custGeom>
            <a:avLst/>
            <a:gdLst/>
            <a:ahLst/>
            <a:cxnLst/>
            <a:rect l="l" t="t" r="r" b="b"/>
            <a:pathLst>
              <a:path w="3458367" h="3476265" extrusionOk="0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16" name="Google Shape;216;p16" descr="Obsah obrázku interiér&#10;&#10;Popis byl vytvořen automaticky"/>
          <p:cNvPicPr preferRelativeResize="0"/>
          <p:nvPr/>
        </p:nvPicPr>
        <p:blipFill rotWithShape="1">
          <a:blip r:embed="rId5">
            <a:alphaModFix/>
          </a:blip>
          <a:srcRect l="7031" r="6849" b="-1"/>
          <a:stretch/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 extrusionOk="0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17" name="Google Shape;217;p16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SPORT NA UNIVERZITĚ</a:t>
            </a:r>
            <a:endParaRPr sz="39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6"/>
          <p:cNvSpPr txBox="1">
            <a:spLocks noGrp="1"/>
          </p:cNvSpPr>
          <p:nvPr>
            <p:ph type="body" idx="1"/>
          </p:nvPr>
        </p:nvSpPr>
        <p:spPr>
          <a:xfrm>
            <a:off x="494563" y="1712068"/>
            <a:ext cx="7034645" cy="3711426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VLASTNÍ SPORTOVIŠTĚ</a:t>
            </a:r>
            <a:endParaRPr sz="1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patří nám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největší</a:t>
            </a:r>
            <a:r>
              <a:rPr lang="cs-CZ" sz="1600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sportovní</a:t>
            </a:r>
            <a:r>
              <a:rPr lang="cs-CZ" sz="1600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hala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v Olomouci a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loděnice</a:t>
            </a:r>
            <a:endParaRPr sz="1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máme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síť tělocvičen a posiloven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venkovní </a:t>
            </a:r>
            <a:b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hřiště nebo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plavecký</a:t>
            </a:r>
            <a:r>
              <a:rPr lang="cs-CZ" sz="1600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bazén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SPORTOVNÍ KURZY A PROGRAMY</a:t>
            </a:r>
            <a:endParaRPr sz="1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Akademik sport centrum nabízí </a:t>
            </a:r>
            <a:b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40+ sportovních kurzů a programů </a:t>
            </a:r>
            <a:endParaRPr sz="1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zapište si sport v rámci vašeho rozvrhu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můžete reprezentovat UP v extraligových klubech </a:t>
            </a:r>
            <a:b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 reprezentovat ČR</a:t>
            </a:r>
            <a:endParaRPr sz="160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7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KULTURA NA KAŽDÉM ROHU</a:t>
            </a:r>
            <a:endParaRPr sz="39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7"/>
          <p:cNvSpPr txBox="1">
            <a:spLocks noGrp="1"/>
          </p:cNvSpPr>
          <p:nvPr>
            <p:ph type="body" idx="1"/>
          </p:nvPr>
        </p:nvSpPr>
        <p:spPr>
          <a:xfrm>
            <a:off x="494563" y="1712068"/>
            <a:ext cx="7034645" cy="3711426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FESTIVALY EVROPSKÉ ÚROVNĚ</a:t>
            </a:r>
            <a:endParaRPr sz="16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60 let pořádáme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Academia Film Olomouc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největší festival populárně</a:t>
            </a:r>
            <a:b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-vědeckého filmu a dokumentu ve střední Evropě</a:t>
            </a:r>
            <a:endParaRPr sz="16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pořádáme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Přehlídku filmové animace a současného umění</a:t>
            </a:r>
            <a:r>
              <a:rPr lang="cs-CZ" sz="1600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Olomoucký majáles UP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festival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Baroko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festival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LITR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divadelní festivaly i plesy  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STUDENTSKÉ AKTIVITY A ORGANIZACE</a:t>
            </a:r>
            <a:endParaRPr sz="1600" b="1" cap="none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na univerzitě najdeš skoro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40 studentských organizací a spolků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k dispozici je ti </a:t>
            </a:r>
            <a:r>
              <a:rPr lang="cs-CZ" sz="1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Studentský klub UP</a:t>
            </a:r>
            <a:r>
              <a:rPr lang="cs-CZ" sz="16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 systémová podpora tvých nápadů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máme vlastní časopis, </a:t>
            </a:r>
            <a:r>
              <a:rPr lang="cs-CZ" sz="16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podcasty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filmový a divadelní klub i vývojáře aplikací nebo tým Famfrpálu ☺</a:t>
            </a: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7268323" y="1856660"/>
            <a:ext cx="5158677" cy="3647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18" title="kal_020.jpg"/>
          <p:cNvPicPr preferRelativeResize="0"/>
          <p:nvPr/>
        </p:nvPicPr>
        <p:blipFill rotWithShape="1">
          <a:blip r:embed="rId3">
            <a:alphaModFix/>
          </a:blip>
          <a:srcRect t="3470" b="3479"/>
          <a:stretch/>
        </p:blipFill>
        <p:spPr>
          <a:xfrm>
            <a:off x="-1" y="10"/>
            <a:ext cx="7370055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8"/>
          <p:cNvPicPr preferRelativeResize="0"/>
          <p:nvPr/>
        </p:nvPicPr>
        <p:blipFill rotWithShape="1">
          <a:blip r:embed="rId4">
            <a:alphaModFix/>
          </a:blip>
          <a:srcRect t="2080" b="2078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8"/>
          <p:cNvPicPr preferRelativeResize="0"/>
          <p:nvPr/>
        </p:nvPicPr>
        <p:blipFill rotWithShape="1">
          <a:blip r:embed="rId5">
            <a:alphaModFix/>
          </a:blip>
          <a:srcRect l="3638" r="3637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"/>
          <p:cNvSpPr txBox="1">
            <a:spLocks noGrp="1"/>
          </p:cNvSpPr>
          <p:nvPr>
            <p:ph type="title"/>
          </p:nvPr>
        </p:nvSpPr>
        <p:spPr>
          <a:xfrm>
            <a:off x="431095" y="175323"/>
            <a:ext cx="9896726" cy="1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42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OTEVŘENÁ UNIVERZITA</a:t>
            </a:r>
            <a:endParaRPr sz="42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9"/>
          <p:cNvSpPr txBox="1">
            <a:spLocks noGrp="1"/>
          </p:cNvSpPr>
          <p:nvPr>
            <p:ph type="body" idx="1"/>
          </p:nvPr>
        </p:nvSpPr>
        <p:spPr>
          <a:xfrm>
            <a:off x="494575" y="1712075"/>
            <a:ext cx="7274700" cy="466710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UPOINT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unikátní univerzitní obchod v centru Olomouce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NADAČNÍ FOND UP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první svého druhu v republice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UDRŽITELNÁ UNIVERZITA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Green Office a koncepce udržitelnosti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KARIÉRNÍ CENTRUM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pomoc s uplatněním i přednášky s profíky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DARUJ KREV S UP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podpora bezplatného dárcovství krve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PEVNOST POZNÁNÍ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vlastní interaktivní muzeum vědy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KREATIVNÍ OLOMOUC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podporujeme kreativní a kulturní průmysly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OLOMOUCKÝ MAJÁLES UP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dvoudenní festival aneb Studenti studentům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NOC VĚDCŮ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největší akce popularizující vědu po setmění (</a:t>
            </a:r>
            <a:r>
              <a:rPr lang="cs-CZ" sz="1600" u="sng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MEET UP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uvítací akce (nejen) pro prváky na začátku semestru (</a:t>
            </a:r>
            <a:r>
              <a:rPr lang="cs-CZ" sz="1600" u="sng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00"/>
              <a:buNone/>
            </a:pPr>
            <a:r>
              <a:rPr lang="cs-CZ" sz="1600" b="1" cap="none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STREET ART FESTIVAL</a:t>
            </a:r>
            <a:r>
              <a:rPr lang="cs-CZ" sz="1600" b="1" cap="none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6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– největší street artový festival u nás</a:t>
            </a: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0032" y="539015"/>
            <a:ext cx="12083890" cy="5417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"/>
          <p:cNvSpPr txBox="1">
            <a:spLocks noGrp="1"/>
          </p:cNvSpPr>
          <p:nvPr>
            <p:ph type="title"/>
          </p:nvPr>
        </p:nvSpPr>
        <p:spPr>
          <a:xfrm>
            <a:off x="431100" y="401675"/>
            <a:ext cx="9896700" cy="13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KDE SE DOZVĚDĚT VÍC?</a:t>
            </a:r>
            <a:endParaRPr sz="39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4754" y="2920481"/>
            <a:ext cx="3718277" cy="253032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0"/>
          <p:cNvSpPr txBox="1"/>
          <p:nvPr/>
        </p:nvSpPr>
        <p:spPr>
          <a:xfrm>
            <a:off x="490967" y="1742666"/>
            <a:ext cx="34719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40"/>
              <a:buFont typeface="Calibri"/>
              <a:buNone/>
            </a:pPr>
            <a:r>
              <a:rPr lang="cs-CZ" sz="1800" b="1" i="0" u="none" strike="noStrike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www.univerzitnimesto.cz</a:t>
            </a:r>
            <a:endParaRPr sz="1800" b="0" i="0" u="none" strike="noStrike" cap="none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0"/>
          <p:cNvSpPr txBox="1"/>
          <p:nvPr/>
        </p:nvSpPr>
        <p:spPr>
          <a:xfrm>
            <a:off x="5074128" y="1696286"/>
            <a:ext cx="60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1" i="0" u="none" strike="noStrike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UPlikace</a:t>
            </a:r>
            <a:endParaRPr sz="1800" b="0" i="0" u="none" strike="noStrike" cap="none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20" descr="Obsah obrázku mapa&#10;&#10;Popis byl vytvořen automatick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0165" y="2416478"/>
            <a:ext cx="2334436" cy="432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0" descr="Obsah obrázku text&#10;&#10;Popis byl vytvořen automatick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31964" y="2449386"/>
            <a:ext cx="2146545" cy="4007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74128" y="2416478"/>
            <a:ext cx="2334435" cy="4327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21" title="Snímek obrazovky 2025-09-30 135820.png"/>
          <p:cNvPicPr preferRelativeResize="0"/>
          <p:nvPr/>
        </p:nvPicPr>
        <p:blipFill rotWithShape="1">
          <a:blip r:embed="rId3">
            <a:alphaModFix/>
          </a:blip>
          <a:srcRect l="11615" r="11760"/>
          <a:stretch/>
        </p:blipFill>
        <p:spPr>
          <a:xfrm>
            <a:off x="516550" y="2085375"/>
            <a:ext cx="5303351" cy="469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1"/>
          <p:cNvSpPr txBox="1">
            <a:spLocks noGrp="1"/>
          </p:cNvSpPr>
          <p:nvPr>
            <p:ph type="title"/>
          </p:nvPr>
        </p:nvSpPr>
        <p:spPr>
          <a:xfrm>
            <a:off x="516542" y="1577491"/>
            <a:ext cx="45822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Calibri"/>
              <a:buNone/>
            </a:pPr>
            <a:r>
              <a:rPr lang="cs-CZ" sz="1800" b="1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IG (@univerzita.palackeho)			</a:t>
            </a:r>
            <a:endParaRPr sz="180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21" title="Snímek obrazovky 2025-09-30 140057.png"/>
          <p:cNvPicPr preferRelativeResize="0"/>
          <p:nvPr/>
        </p:nvPicPr>
        <p:blipFill rotWithShape="1">
          <a:blip r:embed="rId4">
            <a:alphaModFix/>
          </a:blip>
          <a:srcRect l="13025" r="14204"/>
          <a:stretch/>
        </p:blipFill>
        <p:spPr>
          <a:xfrm>
            <a:off x="6283775" y="2085375"/>
            <a:ext cx="4851999" cy="469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1"/>
          <p:cNvSpPr txBox="1"/>
          <p:nvPr/>
        </p:nvSpPr>
        <p:spPr>
          <a:xfrm>
            <a:off x="431100" y="631900"/>
            <a:ext cx="9896700" cy="8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cs-CZ" sz="3900" b="1" i="0" u="none" strike="noStrike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KDE SE DOZVĚDĚT VÍC?</a:t>
            </a:r>
            <a:endParaRPr sz="3900" b="0" i="0" u="none" strike="noStrike" cap="none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1"/>
          <p:cNvSpPr txBox="1"/>
          <p:nvPr/>
        </p:nvSpPr>
        <p:spPr>
          <a:xfrm>
            <a:off x="6190966" y="1607196"/>
            <a:ext cx="609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cs-CZ" sz="1800" b="1" i="0" u="none" strike="noStrike" cap="none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Facebook (@univerzita.palackeho)</a:t>
            </a:r>
            <a:endParaRPr sz="1800" b="0" i="0" u="none" strike="noStrike" cap="none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8545" y="0"/>
            <a:ext cx="959490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06101" y="-108834"/>
            <a:ext cx="13442387" cy="6026996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3"/>
          <p:cNvSpPr txBox="1">
            <a:spLocks noGrp="1"/>
          </p:cNvSpPr>
          <p:nvPr>
            <p:ph type="body" idx="1"/>
          </p:nvPr>
        </p:nvSpPr>
        <p:spPr>
          <a:xfrm>
            <a:off x="3586756" y="1385919"/>
            <a:ext cx="4856671" cy="3711300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b="1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600"/>
              <a:buNone/>
            </a:pPr>
            <a:r>
              <a:rPr lang="cs-CZ" sz="30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Den otevřených dveří </a:t>
            </a:r>
            <a:endParaRPr sz="30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600"/>
              <a:buNone/>
            </a:pPr>
            <a:endParaRPr lang="cs-CZ" sz="3000" b="1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600"/>
              <a:buNone/>
            </a:pPr>
            <a:r>
              <a:rPr lang="cs-CZ" sz="3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27. listopadu 2026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600"/>
              <a:buNone/>
            </a:pPr>
            <a:r>
              <a:rPr lang="cs-CZ" sz="36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23. ledna 2027 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000" b="1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lang="cs-CZ" sz="2500" b="1" dirty="0">
                <a:solidFill>
                  <a:srgbClr val="006BAB"/>
                </a:solidFill>
                <a:latin typeface="Arial"/>
                <a:ea typeface="Arial"/>
                <a:cs typeface="Arial"/>
                <a:sym typeface="Arial"/>
              </a:rPr>
              <a:t>www.univerzitnimesto.cz/dod</a:t>
            </a:r>
            <a:endParaRPr sz="2500" dirty="0">
              <a:solidFill>
                <a:srgbClr val="006BA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956</Words>
  <Application>Microsoft Office PowerPoint</Application>
  <PresentationFormat>Širokoúhlá obrazovka</PresentationFormat>
  <Paragraphs>118</Paragraphs>
  <Slides>23</Slides>
  <Notes>23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6" baseType="lpstr">
      <vt:lpstr>Arial</vt:lpstr>
      <vt:lpstr>Calibri</vt:lpstr>
      <vt:lpstr>Motiv Office</vt:lpstr>
      <vt:lpstr>Prezentace aplikace PowerPoint</vt:lpstr>
      <vt:lpstr>OLOMOUC –  UNIVERZITNÍ MĚSTO</vt:lpstr>
      <vt:lpstr>Prezentace aplikace PowerPoint</vt:lpstr>
      <vt:lpstr>UNIVERZITA PALACKÉHO V OLOMOUCI</vt:lpstr>
      <vt:lpstr>Prezentace aplikace PowerPoint</vt:lpstr>
      <vt:lpstr>STUDIUM U NÁS</vt:lpstr>
      <vt:lpstr>STUDIUM U NÁS</vt:lpstr>
      <vt:lpstr>Prezentace aplikace PowerPoint</vt:lpstr>
      <vt:lpstr>FAKULTY UNIVERZITY PALACKÉHO</vt:lpstr>
      <vt:lpstr>Prezentace aplikace PowerPoint</vt:lpstr>
      <vt:lpstr>STUDIUM V ZAHRANIČÍ</vt:lpstr>
      <vt:lpstr>Prezentace aplikace PowerPoint</vt:lpstr>
      <vt:lpstr> UPLIKACE</vt:lpstr>
      <vt:lpstr>KOLEJE A MENZY</vt:lpstr>
      <vt:lpstr>Prezentace aplikace PowerPoint</vt:lpstr>
      <vt:lpstr>SPORT NA UNIVERZITĚ</vt:lpstr>
      <vt:lpstr>KULTURA NA KAŽDÉM ROHU</vt:lpstr>
      <vt:lpstr>Prezentace aplikace PowerPoint</vt:lpstr>
      <vt:lpstr>OTEVŘENÁ UNIVERZITA</vt:lpstr>
      <vt:lpstr>KDE SE DOZVĚDĚT VÍC?</vt:lpstr>
      <vt:lpstr>IG (@univerzita.palackeho) 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Martinek Ondrej</dc:creator>
  <cp:lastModifiedBy>Kozak Michael</cp:lastModifiedBy>
  <cp:revision>4</cp:revision>
  <dcterms:created xsi:type="dcterms:W3CDTF">2021-09-06T09:50:53Z</dcterms:created>
  <dcterms:modified xsi:type="dcterms:W3CDTF">2026-09-16T19:51:40Z</dcterms:modified>
</cp:coreProperties>
</file>