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7559675" cy="10691813"/>
  <p:notesSz cx="6858000" cy="9144000"/>
  <p:defaultTextStyle>
    <a:defPPr>
      <a:defRPr lang="en-US"/>
    </a:defPPr>
    <a:lvl1pPr marL="0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E3CD"/>
    <a:srgbClr val="008BFF"/>
    <a:srgbClr val="63DEEF"/>
    <a:srgbClr val="848CDA"/>
    <a:srgbClr val="E689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79750" autoAdjust="0"/>
  </p:normalViewPr>
  <p:slideViewPr>
    <p:cSldViewPr snapToGrid="0">
      <p:cViewPr varScale="1">
        <p:scale>
          <a:sx n="71" d="100"/>
          <a:sy n="71" d="100"/>
        </p:scale>
        <p:origin x="309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v@upol.cz" userId="5a3ac2b7-d592-47a5-afde-b15476bf8ae1" providerId="ADAL" clId="{5F2B37D7-3BC4-456A-B584-2732417834C5}"/>
    <pc:docChg chg="modSld">
      <pc:chgData name="cev@upol.cz" userId="5a3ac2b7-d592-47a5-afde-b15476bf8ae1" providerId="ADAL" clId="{5F2B37D7-3BC4-456A-B584-2732417834C5}" dt="2023-09-14T07:58:03.652" v="62" actId="20577"/>
      <pc:docMkLst>
        <pc:docMk/>
      </pc:docMkLst>
      <pc:sldChg chg="modSp mod">
        <pc:chgData name="cev@upol.cz" userId="5a3ac2b7-d592-47a5-afde-b15476bf8ae1" providerId="ADAL" clId="{5F2B37D7-3BC4-456A-B584-2732417834C5}" dt="2023-09-14T07:58:03.652" v="62" actId="20577"/>
        <pc:sldMkLst>
          <pc:docMk/>
          <pc:sldMk cId="1162491721" sldId="257"/>
        </pc:sldMkLst>
        <pc:spChg chg="mod">
          <ac:chgData name="cev@upol.cz" userId="5a3ac2b7-d592-47a5-afde-b15476bf8ae1" providerId="ADAL" clId="{5F2B37D7-3BC4-456A-B584-2732417834C5}" dt="2023-09-14T07:58:03.652" v="62" actId="20577"/>
          <ac:spMkLst>
            <pc:docMk/>
            <pc:sldMk cId="1162491721" sldId="257"/>
            <ac:spMk id="8" creationId="{00000000-0000-0000-0000-000000000000}"/>
          </ac:spMkLst>
        </pc:spChg>
        <pc:spChg chg="mod">
          <ac:chgData name="cev@upol.cz" userId="5a3ac2b7-d592-47a5-afde-b15476bf8ae1" providerId="ADAL" clId="{5F2B37D7-3BC4-456A-B584-2732417834C5}" dt="2023-09-14T07:56:40.808" v="29" actId="255"/>
          <ac:spMkLst>
            <pc:docMk/>
            <pc:sldMk cId="1162491721" sldId="257"/>
            <ac:spMk id="10" creationId="{00000000-0000-0000-0000-000000000000}"/>
          </ac:spMkLst>
        </pc:spChg>
        <pc:graphicFrameChg chg="modGraphic">
          <ac:chgData name="cev@upol.cz" userId="5a3ac2b7-d592-47a5-afde-b15476bf8ae1" providerId="ADAL" clId="{5F2B37D7-3BC4-456A-B584-2732417834C5}" dt="2023-09-14T07:56:20.270" v="28" actId="20577"/>
          <ac:graphicFrameMkLst>
            <pc:docMk/>
            <pc:sldMk cId="1162491721" sldId="257"/>
            <ac:graphicFrameMk id="32" creationId="{76F59A3D-B682-2F1D-E08C-C710198E86FF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E57206-A665-4567-A689-A111330D023F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FC7A72-9869-4D9B-8AA1-489DD8972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448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- There are 2 layered images. To select bottom image and replace it, click on image, select </a:t>
            </a:r>
            <a:r>
              <a:rPr lang="en-US" dirty="0"/>
              <a:t>“P</a:t>
            </a:r>
            <a:r>
              <a:rPr lang="en-GB" dirty="0" err="1"/>
              <a:t>icture</a:t>
            </a:r>
            <a:r>
              <a:rPr lang="en-GB" dirty="0"/>
              <a:t> Format” in ribbon, then “Select(ion) Pane” in “Arrange” tab. Select picture in the column on the right (Picture 6), move or right click, then “Change Picture”</a:t>
            </a:r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C7A72-9869-4D9B-8AA1-489DD8972A6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174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3E185-CA5C-4AD9-A655-0F0C86592847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E527-00A9-4DFA-B638-997122A847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451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3E185-CA5C-4AD9-A655-0F0C86592847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E527-00A9-4DFA-B638-997122A847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47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3E185-CA5C-4AD9-A655-0F0C86592847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E527-00A9-4DFA-B638-997122A847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377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3E185-CA5C-4AD9-A655-0F0C86592847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E527-00A9-4DFA-B638-997122A847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406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3E185-CA5C-4AD9-A655-0F0C86592847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E527-00A9-4DFA-B638-997122A847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031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3E185-CA5C-4AD9-A655-0F0C86592847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E527-00A9-4DFA-B638-997122A847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739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3E185-CA5C-4AD9-A655-0F0C86592847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E527-00A9-4DFA-B638-997122A847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455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3E185-CA5C-4AD9-A655-0F0C86592847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E527-00A9-4DFA-B638-997122A847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169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3E185-CA5C-4AD9-A655-0F0C86592847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E527-00A9-4DFA-B638-997122A847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541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3E185-CA5C-4AD9-A655-0F0C86592847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E527-00A9-4DFA-B638-997122A847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651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3E185-CA5C-4AD9-A655-0F0C86592847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E527-00A9-4DFA-B638-997122A847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9440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3E185-CA5C-4AD9-A655-0F0C86592847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6E527-00A9-4DFA-B638-997122A847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4887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9494" y="-207086"/>
            <a:ext cx="7632284" cy="57242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82" y="-207086"/>
            <a:ext cx="7560000" cy="114031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1494" y="4163588"/>
            <a:ext cx="6812924" cy="1611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cs-CZ" sz="3200" dirty="0">
                <a:ln w="3175">
                  <a:noFill/>
                </a:ln>
                <a:gradFill flip="none" rotWithShape="1">
                  <a:gsLst>
                    <a:gs pos="0">
                      <a:srgbClr val="E689E0"/>
                    </a:gs>
                    <a:gs pos="30000">
                      <a:srgbClr val="848CDA"/>
                    </a:gs>
                    <a:gs pos="70000">
                      <a:srgbClr val="63DEEF">
                        <a:lumMod val="95000"/>
                      </a:srgbClr>
                    </a:gs>
                    <a:gs pos="100000">
                      <a:srgbClr val="40E3CD"/>
                    </a:gs>
                  </a:gsLst>
                  <a:lin ang="10800000" scaled="1"/>
                  <a:tileRect/>
                </a:gradFill>
                <a:latin typeface="Salome" panose="02000503000000020004" pitchFamily="50" charset="0"/>
              </a:rPr>
              <a:t>LOUIS </a:t>
            </a:r>
            <a:r>
              <a:rPr lang="cs-CZ" sz="3200" dirty="0" err="1">
                <a:ln w="3175">
                  <a:noFill/>
                </a:ln>
                <a:gradFill flip="none" rotWithShape="1">
                  <a:gsLst>
                    <a:gs pos="0">
                      <a:srgbClr val="E689E0"/>
                    </a:gs>
                    <a:gs pos="30000">
                      <a:srgbClr val="848CDA"/>
                    </a:gs>
                    <a:gs pos="70000">
                      <a:srgbClr val="63DEEF">
                        <a:lumMod val="95000"/>
                      </a:srgbClr>
                    </a:gs>
                    <a:gs pos="100000">
                      <a:srgbClr val="40E3CD"/>
                    </a:gs>
                  </a:gsLst>
                  <a:lin ang="10800000" scaled="1"/>
                  <a:tileRect/>
                </a:gradFill>
                <a:latin typeface="Salome" panose="02000503000000020004" pitchFamily="50" charset="0"/>
              </a:rPr>
              <a:t>Multi</a:t>
            </a:r>
            <a:r>
              <a:rPr lang="cs-CZ" sz="3200" dirty="0">
                <a:ln w="3175">
                  <a:noFill/>
                </a:ln>
                <a:gradFill flip="none" rotWithShape="1">
                  <a:gsLst>
                    <a:gs pos="0">
                      <a:srgbClr val="E689E0"/>
                    </a:gs>
                    <a:gs pos="30000">
                      <a:srgbClr val="848CDA"/>
                    </a:gs>
                    <a:gs pos="70000">
                      <a:srgbClr val="63DEEF">
                        <a:lumMod val="95000"/>
                      </a:srgbClr>
                    </a:gs>
                    <a:gs pos="100000">
                      <a:srgbClr val="40E3CD"/>
                    </a:gs>
                  </a:gsLst>
                  <a:lin ang="10800000" scaled="1"/>
                  <a:tileRect/>
                </a:gradFill>
                <a:latin typeface="Salome" panose="02000503000000020004" pitchFamily="50" charset="0"/>
              </a:rPr>
              <a:t>-session </a:t>
            </a:r>
            <a:r>
              <a:rPr lang="cs-CZ" sz="3200" dirty="0" err="1">
                <a:ln w="3175">
                  <a:noFill/>
                </a:ln>
                <a:gradFill flip="none" rotWithShape="1">
                  <a:gsLst>
                    <a:gs pos="0">
                      <a:srgbClr val="E689E0"/>
                    </a:gs>
                    <a:gs pos="30000">
                      <a:srgbClr val="848CDA"/>
                    </a:gs>
                    <a:gs pos="70000">
                      <a:srgbClr val="63DEEF">
                        <a:lumMod val="95000"/>
                      </a:srgbClr>
                    </a:gs>
                    <a:gs pos="100000">
                      <a:srgbClr val="40E3CD"/>
                    </a:gs>
                  </a:gsLst>
                  <a:lin ang="10800000" scaled="1"/>
                  <a:tileRect/>
                </a:gradFill>
                <a:latin typeface="Salome" panose="02000503000000020004" pitchFamily="50" charset="0"/>
              </a:rPr>
              <a:t>course</a:t>
            </a:r>
            <a:r>
              <a:rPr lang="cs-CZ" sz="3200" dirty="0">
                <a:ln w="3175">
                  <a:noFill/>
                </a:ln>
                <a:gradFill flip="none" rotWithShape="1">
                  <a:gsLst>
                    <a:gs pos="0">
                      <a:srgbClr val="E689E0"/>
                    </a:gs>
                    <a:gs pos="30000">
                      <a:srgbClr val="848CDA"/>
                    </a:gs>
                    <a:gs pos="70000">
                      <a:srgbClr val="63DEEF">
                        <a:lumMod val="95000"/>
                      </a:srgbClr>
                    </a:gs>
                    <a:gs pos="100000">
                      <a:srgbClr val="40E3CD"/>
                    </a:gs>
                  </a:gsLst>
                  <a:lin ang="10800000" scaled="1"/>
                  <a:tileRect/>
                </a:gradFill>
                <a:latin typeface="Salome" panose="02000503000000020004" pitchFamily="50" charset="0"/>
              </a:rPr>
              <a:t>: </a:t>
            </a:r>
            <a:r>
              <a:rPr lang="en-US" sz="3200" dirty="0">
                <a:ln w="3175">
                  <a:noFill/>
                </a:ln>
                <a:gradFill flip="none" rotWithShape="1">
                  <a:gsLst>
                    <a:gs pos="0">
                      <a:srgbClr val="E689E0"/>
                    </a:gs>
                    <a:gs pos="30000">
                      <a:srgbClr val="848CDA"/>
                    </a:gs>
                    <a:gs pos="70000">
                      <a:srgbClr val="63DEEF">
                        <a:lumMod val="95000"/>
                      </a:srgbClr>
                    </a:gs>
                    <a:gs pos="100000">
                      <a:srgbClr val="40E3CD"/>
                    </a:gs>
                  </a:gsLst>
                  <a:lin ang="10800000" scaled="1"/>
                  <a:tileRect/>
                </a:gradFill>
                <a:latin typeface="Salome" panose="02000503000000020004" pitchFamily="50" charset="0"/>
              </a:rPr>
              <a:t>Integrating learning outcomes beyond subject expertise in your course</a:t>
            </a:r>
            <a:endParaRPr lang="en-GB" sz="3200" dirty="0">
              <a:ln w="3175">
                <a:noFill/>
              </a:ln>
              <a:gradFill flip="none" rotWithShape="1">
                <a:gsLst>
                  <a:gs pos="0">
                    <a:srgbClr val="E689E0"/>
                  </a:gs>
                  <a:gs pos="30000">
                    <a:srgbClr val="848CDA"/>
                  </a:gs>
                  <a:gs pos="70000">
                    <a:srgbClr val="63DEEF">
                      <a:lumMod val="95000"/>
                    </a:srgbClr>
                  </a:gs>
                  <a:gs pos="100000">
                    <a:srgbClr val="40E3CD"/>
                  </a:gs>
                </a:gsLst>
                <a:lin ang="10800000" scaled="1"/>
                <a:tileRect/>
              </a:gradFill>
              <a:latin typeface="Salome" panose="02000503000000020004" pitchFamily="50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900206" y="3611657"/>
            <a:ext cx="1639794" cy="546847"/>
            <a:chOff x="5345206" y="5981700"/>
            <a:chExt cx="1639794" cy="546847"/>
          </a:xfrm>
        </p:grpSpPr>
        <p:sp>
          <p:nvSpPr>
            <p:cNvPr id="9" name="Rectangle 8"/>
            <p:cNvSpPr/>
            <p:nvPr/>
          </p:nvSpPr>
          <p:spPr>
            <a:xfrm>
              <a:off x="5345206" y="5981700"/>
              <a:ext cx="1639794" cy="546847"/>
            </a:xfrm>
            <a:prstGeom prst="rect">
              <a:avLst/>
            </a:prstGeom>
            <a:solidFill>
              <a:srgbClr val="008B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logo"/>
            <p:cNvSpPr>
              <a:spLocks noEditPoints="1"/>
            </p:cNvSpPr>
            <p:nvPr/>
          </p:nvSpPr>
          <p:spPr bwMode="auto">
            <a:xfrm>
              <a:off x="5495168" y="6141468"/>
              <a:ext cx="1339870" cy="221232"/>
            </a:xfrm>
            <a:custGeom>
              <a:avLst/>
              <a:gdLst>
                <a:gd name="T0" fmla="*/ 150 w 1361"/>
                <a:gd name="T1" fmla="*/ 177 h 222"/>
                <a:gd name="T2" fmla="*/ 110 w 1361"/>
                <a:gd name="T3" fmla="*/ 98 h 222"/>
                <a:gd name="T4" fmla="*/ 0 w 1361"/>
                <a:gd name="T5" fmla="*/ 221 h 222"/>
                <a:gd name="T6" fmla="*/ 110 w 1361"/>
                <a:gd name="T7" fmla="*/ 2 h 222"/>
                <a:gd name="T8" fmla="*/ 1291 w 1361"/>
                <a:gd name="T9" fmla="*/ 177 h 222"/>
                <a:gd name="T10" fmla="*/ 1251 w 1361"/>
                <a:gd name="T11" fmla="*/ 98 h 222"/>
                <a:gd name="T12" fmla="*/ 1140 w 1361"/>
                <a:gd name="T13" fmla="*/ 221 h 222"/>
                <a:gd name="T14" fmla="*/ 1251 w 1361"/>
                <a:gd name="T15" fmla="*/ 2 h 222"/>
                <a:gd name="T16" fmla="*/ 392 w 1361"/>
                <a:gd name="T17" fmla="*/ 195 h 222"/>
                <a:gd name="T18" fmla="*/ 252 w 1361"/>
                <a:gd name="T19" fmla="*/ 195 h 222"/>
                <a:gd name="T20" fmla="*/ 226 w 1361"/>
                <a:gd name="T21" fmla="*/ 4 h 222"/>
                <a:gd name="T22" fmla="*/ 271 w 1361"/>
                <a:gd name="T23" fmla="*/ 121 h 222"/>
                <a:gd name="T24" fmla="*/ 373 w 1361"/>
                <a:gd name="T25" fmla="*/ 121 h 222"/>
                <a:gd name="T26" fmla="*/ 419 w 1361"/>
                <a:gd name="T27" fmla="*/ 4 h 222"/>
                <a:gd name="T28" fmla="*/ 508 w 1361"/>
                <a:gd name="T29" fmla="*/ 151 h 222"/>
                <a:gd name="T30" fmla="*/ 462 w 1361"/>
                <a:gd name="T31" fmla="*/ 218 h 222"/>
                <a:gd name="T32" fmla="*/ 553 w 1361"/>
                <a:gd name="T33" fmla="*/ 4 h 222"/>
                <a:gd name="T34" fmla="*/ 638 w 1361"/>
                <a:gd name="T35" fmla="*/ 78 h 222"/>
                <a:gd name="T36" fmla="*/ 652 w 1361"/>
                <a:gd name="T37" fmla="*/ 218 h 222"/>
                <a:gd name="T38" fmla="*/ 545 w 1361"/>
                <a:gd name="T39" fmla="*/ 151 h 222"/>
                <a:gd name="T40" fmla="*/ 552 w 1361"/>
                <a:gd name="T41" fmla="*/ 110 h 222"/>
                <a:gd name="T42" fmla="*/ 552 w 1361"/>
                <a:gd name="T43" fmla="*/ 45 h 222"/>
                <a:gd name="T44" fmla="*/ 508 w 1361"/>
                <a:gd name="T45" fmla="*/ 110 h 222"/>
                <a:gd name="T46" fmla="*/ 864 w 1361"/>
                <a:gd name="T47" fmla="*/ 32 h 222"/>
                <a:gd name="T48" fmla="*/ 864 w 1361"/>
                <a:gd name="T49" fmla="*/ 190 h 222"/>
                <a:gd name="T50" fmla="*/ 705 w 1361"/>
                <a:gd name="T51" fmla="*/ 190 h 222"/>
                <a:gd name="T52" fmla="*/ 705 w 1361"/>
                <a:gd name="T53" fmla="*/ 32 h 222"/>
                <a:gd name="T54" fmla="*/ 864 w 1361"/>
                <a:gd name="T55" fmla="*/ 32 h 222"/>
                <a:gd name="T56" fmla="*/ 850 w 1361"/>
                <a:gd name="T57" fmla="*/ 111 h 222"/>
                <a:gd name="T58" fmla="*/ 784 w 1361"/>
                <a:gd name="T59" fmla="*/ 42 h 222"/>
                <a:gd name="T60" fmla="*/ 719 w 1361"/>
                <a:gd name="T61" fmla="*/ 111 h 222"/>
                <a:gd name="T62" fmla="*/ 784 w 1361"/>
                <a:gd name="T63" fmla="*/ 180 h 222"/>
                <a:gd name="T64" fmla="*/ 983 w 1361"/>
                <a:gd name="T65" fmla="*/ 151 h 222"/>
                <a:gd name="T66" fmla="*/ 937 w 1361"/>
                <a:gd name="T67" fmla="*/ 218 h 222"/>
                <a:gd name="T68" fmla="*/ 1029 w 1361"/>
                <a:gd name="T69" fmla="*/ 4 h 222"/>
                <a:gd name="T70" fmla="*/ 1113 w 1361"/>
                <a:gd name="T71" fmla="*/ 78 h 222"/>
                <a:gd name="T72" fmla="*/ 1127 w 1361"/>
                <a:gd name="T73" fmla="*/ 218 h 222"/>
                <a:gd name="T74" fmla="*/ 1020 w 1361"/>
                <a:gd name="T75" fmla="*/ 151 h 222"/>
                <a:gd name="T76" fmla="*/ 1027 w 1361"/>
                <a:gd name="T77" fmla="*/ 110 h 222"/>
                <a:gd name="T78" fmla="*/ 1027 w 1361"/>
                <a:gd name="T79" fmla="*/ 45 h 222"/>
                <a:gd name="T80" fmla="*/ 983 w 1361"/>
                <a:gd name="T81" fmla="*/ 11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61" h="222">
                  <a:moveTo>
                    <a:pt x="110" y="98"/>
                  </a:moveTo>
                  <a:cubicBezTo>
                    <a:pt x="150" y="177"/>
                    <a:pt x="150" y="177"/>
                    <a:pt x="150" y="177"/>
                  </a:cubicBezTo>
                  <a:cubicBezTo>
                    <a:pt x="70" y="177"/>
                    <a:pt x="70" y="177"/>
                    <a:pt x="70" y="177"/>
                  </a:cubicBezTo>
                  <a:cubicBezTo>
                    <a:pt x="110" y="98"/>
                    <a:pt x="110" y="98"/>
                    <a:pt x="110" y="98"/>
                  </a:cubicBezTo>
                  <a:moveTo>
                    <a:pt x="110" y="2"/>
                  </a:moveTo>
                  <a:cubicBezTo>
                    <a:pt x="0" y="221"/>
                    <a:pt x="0" y="221"/>
                    <a:pt x="0" y="221"/>
                  </a:cubicBezTo>
                  <a:cubicBezTo>
                    <a:pt x="220" y="221"/>
                    <a:pt x="220" y="221"/>
                    <a:pt x="220" y="221"/>
                  </a:cubicBezTo>
                  <a:cubicBezTo>
                    <a:pt x="110" y="2"/>
                    <a:pt x="110" y="2"/>
                    <a:pt x="110" y="2"/>
                  </a:cubicBezTo>
                  <a:close/>
                  <a:moveTo>
                    <a:pt x="1251" y="98"/>
                  </a:moveTo>
                  <a:cubicBezTo>
                    <a:pt x="1291" y="177"/>
                    <a:pt x="1291" y="177"/>
                    <a:pt x="1291" y="177"/>
                  </a:cubicBezTo>
                  <a:cubicBezTo>
                    <a:pt x="1211" y="177"/>
                    <a:pt x="1211" y="177"/>
                    <a:pt x="1211" y="177"/>
                  </a:cubicBezTo>
                  <a:cubicBezTo>
                    <a:pt x="1251" y="98"/>
                    <a:pt x="1251" y="98"/>
                    <a:pt x="1251" y="98"/>
                  </a:cubicBezTo>
                  <a:moveTo>
                    <a:pt x="1251" y="2"/>
                  </a:moveTo>
                  <a:cubicBezTo>
                    <a:pt x="1140" y="221"/>
                    <a:pt x="1140" y="221"/>
                    <a:pt x="1140" y="221"/>
                  </a:cubicBezTo>
                  <a:cubicBezTo>
                    <a:pt x="1361" y="221"/>
                    <a:pt x="1361" y="221"/>
                    <a:pt x="1361" y="221"/>
                  </a:cubicBezTo>
                  <a:cubicBezTo>
                    <a:pt x="1251" y="2"/>
                    <a:pt x="1251" y="2"/>
                    <a:pt x="1251" y="2"/>
                  </a:cubicBezTo>
                  <a:close/>
                  <a:moveTo>
                    <a:pt x="419" y="121"/>
                  </a:moveTo>
                  <a:cubicBezTo>
                    <a:pt x="419" y="152"/>
                    <a:pt x="410" y="177"/>
                    <a:pt x="392" y="195"/>
                  </a:cubicBezTo>
                  <a:cubicBezTo>
                    <a:pt x="375" y="213"/>
                    <a:pt x="351" y="222"/>
                    <a:pt x="322" y="222"/>
                  </a:cubicBezTo>
                  <a:cubicBezTo>
                    <a:pt x="293" y="222"/>
                    <a:pt x="269" y="213"/>
                    <a:pt x="252" y="195"/>
                  </a:cubicBezTo>
                  <a:cubicBezTo>
                    <a:pt x="235" y="177"/>
                    <a:pt x="226" y="152"/>
                    <a:pt x="226" y="121"/>
                  </a:cubicBezTo>
                  <a:cubicBezTo>
                    <a:pt x="226" y="4"/>
                    <a:pt x="226" y="4"/>
                    <a:pt x="226" y="4"/>
                  </a:cubicBezTo>
                  <a:cubicBezTo>
                    <a:pt x="271" y="4"/>
                    <a:pt x="271" y="4"/>
                    <a:pt x="271" y="4"/>
                  </a:cubicBezTo>
                  <a:cubicBezTo>
                    <a:pt x="271" y="121"/>
                    <a:pt x="271" y="121"/>
                    <a:pt x="271" y="121"/>
                  </a:cubicBezTo>
                  <a:cubicBezTo>
                    <a:pt x="271" y="156"/>
                    <a:pt x="291" y="180"/>
                    <a:pt x="322" y="180"/>
                  </a:cubicBezTo>
                  <a:cubicBezTo>
                    <a:pt x="353" y="180"/>
                    <a:pt x="373" y="156"/>
                    <a:pt x="373" y="121"/>
                  </a:cubicBezTo>
                  <a:cubicBezTo>
                    <a:pt x="373" y="4"/>
                    <a:pt x="373" y="4"/>
                    <a:pt x="373" y="4"/>
                  </a:cubicBezTo>
                  <a:cubicBezTo>
                    <a:pt x="419" y="4"/>
                    <a:pt x="419" y="4"/>
                    <a:pt x="419" y="4"/>
                  </a:cubicBezTo>
                  <a:lnTo>
                    <a:pt x="419" y="121"/>
                  </a:lnTo>
                  <a:close/>
                  <a:moveTo>
                    <a:pt x="508" y="151"/>
                  </a:moveTo>
                  <a:cubicBezTo>
                    <a:pt x="508" y="218"/>
                    <a:pt x="508" y="218"/>
                    <a:pt x="508" y="218"/>
                  </a:cubicBezTo>
                  <a:cubicBezTo>
                    <a:pt x="462" y="218"/>
                    <a:pt x="462" y="218"/>
                    <a:pt x="462" y="218"/>
                  </a:cubicBezTo>
                  <a:cubicBezTo>
                    <a:pt x="462" y="4"/>
                    <a:pt x="462" y="4"/>
                    <a:pt x="462" y="4"/>
                  </a:cubicBezTo>
                  <a:cubicBezTo>
                    <a:pt x="553" y="4"/>
                    <a:pt x="553" y="4"/>
                    <a:pt x="553" y="4"/>
                  </a:cubicBezTo>
                  <a:cubicBezTo>
                    <a:pt x="578" y="4"/>
                    <a:pt x="599" y="11"/>
                    <a:pt x="614" y="24"/>
                  </a:cubicBezTo>
                  <a:cubicBezTo>
                    <a:pt x="630" y="38"/>
                    <a:pt x="638" y="56"/>
                    <a:pt x="638" y="78"/>
                  </a:cubicBezTo>
                  <a:cubicBezTo>
                    <a:pt x="638" y="108"/>
                    <a:pt x="621" y="132"/>
                    <a:pt x="593" y="144"/>
                  </a:cubicBezTo>
                  <a:cubicBezTo>
                    <a:pt x="652" y="218"/>
                    <a:pt x="652" y="218"/>
                    <a:pt x="652" y="218"/>
                  </a:cubicBezTo>
                  <a:cubicBezTo>
                    <a:pt x="597" y="218"/>
                    <a:pt x="597" y="218"/>
                    <a:pt x="597" y="218"/>
                  </a:cubicBezTo>
                  <a:cubicBezTo>
                    <a:pt x="545" y="151"/>
                    <a:pt x="545" y="151"/>
                    <a:pt x="545" y="151"/>
                  </a:cubicBezTo>
                  <a:lnTo>
                    <a:pt x="508" y="151"/>
                  </a:lnTo>
                  <a:close/>
                  <a:moveTo>
                    <a:pt x="552" y="110"/>
                  </a:moveTo>
                  <a:cubicBezTo>
                    <a:pt x="575" y="110"/>
                    <a:pt x="593" y="97"/>
                    <a:pt x="593" y="78"/>
                  </a:cubicBezTo>
                  <a:cubicBezTo>
                    <a:pt x="593" y="58"/>
                    <a:pt x="575" y="45"/>
                    <a:pt x="552" y="45"/>
                  </a:cubicBezTo>
                  <a:cubicBezTo>
                    <a:pt x="508" y="45"/>
                    <a:pt x="508" y="45"/>
                    <a:pt x="508" y="45"/>
                  </a:cubicBezTo>
                  <a:cubicBezTo>
                    <a:pt x="508" y="110"/>
                    <a:pt x="508" y="110"/>
                    <a:pt x="508" y="110"/>
                  </a:cubicBezTo>
                  <a:lnTo>
                    <a:pt x="552" y="110"/>
                  </a:lnTo>
                  <a:close/>
                  <a:moveTo>
                    <a:pt x="864" y="32"/>
                  </a:moveTo>
                  <a:cubicBezTo>
                    <a:pt x="885" y="54"/>
                    <a:pt x="896" y="80"/>
                    <a:pt x="896" y="111"/>
                  </a:cubicBezTo>
                  <a:cubicBezTo>
                    <a:pt x="896" y="142"/>
                    <a:pt x="885" y="168"/>
                    <a:pt x="864" y="190"/>
                  </a:cubicBezTo>
                  <a:cubicBezTo>
                    <a:pt x="842" y="211"/>
                    <a:pt x="815" y="222"/>
                    <a:pt x="784" y="222"/>
                  </a:cubicBezTo>
                  <a:cubicBezTo>
                    <a:pt x="753" y="222"/>
                    <a:pt x="727" y="211"/>
                    <a:pt x="705" y="190"/>
                  </a:cubicBezTo>
                  <a:cubicBezTo>
                    <a:pt x="683" y="168"/>
                    <a:pt x="673" y="142"/>
                    <a:pt x="673" y="111"/>
                  </a:cubicBezTo>
                  <a:cubicBezTo>
                    <a:pt x="673" y="80"/>
                    <a:pt x="683" y="54"/>
                    <a:pt x="705" y="32"/>
                  </a:cubicBezTo>
                  <a:cubicBezTo>
                    <a:pt x="727" y="10"/>
                    <a:pt x="753" y="0"/>
                    <a:pt x="784" y="0"/>
                  </a:cubicBezTo>
                  <a:cubicBezTo>
                    <a:pt x="815" y="0"/>
                    <a:pt x="842" y="10"/>
                    <a:pt x="864" y="32"/>
                  </a:cubicBezTo>
                  <a:close/>
                  <a:moveTo>
                    <a:pt x="831" y="160"/>
                  </a:moveTo>
                  <a:cubicBezTo>
                    <a:pt x="844" y="146"/>
                    <a:pt x="850" y="130"/>
                    <a:pt x="850" y="111"/>
                  </a:cubicBezTo>
                  <a:cubicBezTo>
                    <a:pt x="850" y="92"/>
                    <a:pt x="844" y="76"/>
                    <a:pt x="831" y="62"/>
                  </a:cubicBezTo>
                  <a:cubicBezTo>
                    <a:pt x="819" y="49"/>
                    <a:pt x="803" y="42"/>
                    <a:pt x="784" y="42"/>
                  </a:cubicBezTo>
                  <a:cubicBezTo>
                    <a:pt x="766" y="42"/>
                    <a:pt x="750" y="49"/>
                    <a:pt x="738" y="62"/>
                  </a:cubicBezTo>
                  <a:cubicBezTo>
                    <a:pt x="725" y="76"/>
                    <a:pt x="719" y="92"/>
                    <a:pt x="719" y="111"/>
                  </a:cubicBezTo>
                  <a:cubicBezTo>
                    <a:pt x="719" y="130"/>
                    <a:pt x="725" y="146"/>
                    <a:pt x="738" y="160"/>
                  </a:cubicBezTo>
                  <a:cubicBezTo>
                    <a:pt x="750" y="173"/>
                    <a:pt x="766" y="180"/>
                    <a:pt x="784" y="180"/>
                  </a:cubicBezTo>
                  <a:cubicBezTo>
                    <a:pt x="803" y="180"/>
                    <a:pt x="819" y="173"/>
                    <a:pt x="831" y="160"/>
                  </a:cubicBezTo>
                  <a:close/>
                  <a:moveTo>
                    <a:pt x="983" y="151"/>
                  </a:moveTo>
                  <a:cubicBezTo>
                    <a:pt x="983" y="218"/>
                    <a:pt x="983" y="218"/>
                    <a:pt x="983" y="218"/>
                  </a:cubicBezTo>
                  <a:cubicBezTo>
                    <a:pt x="937" y="218"/>
                    <a:pt x="937" y="218"/>
                    <a:pt x="937" y="218"/>
                  </a:cubicBezTo>
                  <a:cubicBezTo>
                    <a:pt x="937" y="4"/>
                    <a:pt x="937" y="4"/>
                    <a:pt x="937" y="4"/>
                  </a:cubicBezTo>
                  <a:cubicBezTo>
                    <a:pt x="1029" y="4"/>
                    <a:pt x="1029" y="4"/>
                    <a:pt x="1029" y="4"/>
                  </a:cubicBezTo>
                  <a:cubicBezTo>
                    <a:pt x="1053" y="4"/>
                    <a:pt x="1074" y="11"/>
                    <a:pt x="1090" y="24"/>
                  </a:cubicBezTo>
                  <a:cubicBezTo>
                    <a:pt x="1106" y="38"/>
                    <a:pt x="1113" y="56"/>
                    <a:pt x="1113" y="78"/>
                  </a:cubicBezTo>
                  <a:cubicBezTo>
                    <a:pt x="1113" y="108"/>
                    <a:pt x="1096" y="132"/>
                    <a:pt x="1069" y="144"/>
                  </a:cubicBezTo>
                  <a:cubicBezTo>
                    <a:pt x="1127" y="218"/>
                    <a:pt x="1127" y="218"/>
                    <a:pt x="1127" y="218"/>
                  </a:cubicBezTo>
                  <a:cubicBezTo>
                    <a:pt x="1073" y="218"/>
                    <a:pt x="1073" y="218"/>
                    <a:pt x="1073" y="218"/>
                  </a:cubicBezTo>
                  <a:cubicBezTo>
                    <a:pt x="1020" y="151"/>
                    <a:pt x="1020" y="151"/>
                    <a:pt x="1020" y="151"/>
                  </a:cubicBezTo>
                  <a:lnTo>
                    <a:pt x="983" y="151"/>
                  </a:lnTo>
                  <a:close/>
                  <a:moveTo>
                    <a:pt x="1027" y="110"/>
                  </a:moveTo>
                  <a:cubicBezTo>
                    <a:pt x="1051" y="110"/>
                    <a:pt x="1068" y="97"/>
                    <a:pt x="1068" y="78"/>
                  </a:cubicBezTo>
                  <a:cubicBezTo>
                    <a:pt x="1068" y="58"/>
                    <a:pt x="1051" y="45"/>
                    <a:pt x="1027" y="45"/>
                  </a:cubicBezTo>
                  <a:cubicBezTo>
                    <a:pt x="983" y="45"/>
                    <a:pt x="983" y="45"/>
                    <a:pt x="983" y="45"/>
                  </a:cubicBezTo>
                  <a:cubicBezTo>
                    <a:pt x="983" y="110"/>
                    <a:pt x="983" y="110"/>
                    <a:pt x="983" y="110"/>
                  </a:cubicBezTo>
                  <a:lnTo>
                    <a:pt x="1027" y="1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72957" y="5693591"/>
            <a:ext cx="5947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Organized at Palacký University Olomouc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1834" y="6128926"/>
            <a:ext cx="6035214" cy="335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LOUIS tool 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the impact 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courses on the development of students’ general academic and personal competences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ts val="1600"/>
              </a:lnSpc>
            </a:pP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course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participating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teachers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competences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learning 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outcomes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 fitting their courses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600"/>
              </a:lnSpc>
            </a:pPr>
            <a:endParaRPr lang="en-US" sz="12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600"/>
              </a:lnSpc>
            </a:pPr>
            <a:endParaRPr lang="en-US" sz="12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600"/>
              </a:lnSpc>
            </a:pPr>
            <a:endParaRPr lang="en-US" sz="12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600"/>
              </a:lnSpc>
            </a:pPr>
            <a:endParaRPr lang="en-US" sz="12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600"/>
              </a:lnSpc>
            </a:pPr>
            <a:endParaRPr lang="en-US" sz="12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600"/>
              </a:lnSpc>
            </a:pPr>
            <a:endParaRPr lang="en-US" sz="12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600"/>
              </a:lnSpc>
            </a:pPr>
            <a:endParaRPr lang="en-US" sz="12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600"/>
              </a:lnSpc>
            </a:pPr>
            <a:endParaRPr lang="en-US" sz="12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600"/>
              </a:lnSpc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600"/>
              </a:lnSpc>
            </a:pPr>
            <a:endParaRPr lang="cs-CZ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600"/>
              </a:lnSpc>
            </a:pPr>
            <a:endParaRPr lang="cs-CZ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6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Interested? Contact your local Aurora Office for more information on how to join.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7E1D2C-5C6F-42E8-A375-E4EFF21277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02" y="9487312"/>
            <a:ext cx="5845078" cy="9636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02560D-A603-B9A2-A6A1-3EBA629A65B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54" y="9374754"/>
            <a:ext cx="2606045" cy="1188722"/>
          </a:xfrm>
          <a:prstGeom prst="rect">
            <a:avLst/>
          </a:prstGeom>
        </p:spPr>
      </p:pic>
      <p:sp>
        <p:nvSpPr>
          <p:cNvPr id="16" name="Google Shape;112;g1255d04918e_0_6">
            <a:extLst>
              <a:ext uri="{FF2B5EF4-FFF2-40B4-BE49-F238E27FC236}">
                <a16:creationId xmlns:a16="http://schemas.microsoft.com/office/drawing/2014/main" id="{3D7389BA-A101-8265-0372-B57B6C5AE7FF}"/>
              </a:ext>
            </a:extLst>
          </p:cNvPr>
          <p:cNvSpPr/>
          <p:nvPr/>
        </p:nvSpPr>
        <p:spPr>
          <a:xfrm rot="-1170046">
            <a:off x="5143871" y="1866717"/>
            <a:ext cx="2122424" cy="2122424"/>
          </a:xfrm>
          <a:prstGeom prst="ellipse">
            <a:avLst/>
          </a:prstGeom>
          <a:solidFill>
            <a:srgbClr val="008BFF"/>
          </a:solidFill>
          <a:ln>
            <a:noFill/>
          </a:ln>
        </p:spPr>
        <p:txBody>
          <a:bodyPr spcFirstLastPara="1" wrap="square" lIns="0" tIns="0" rIns="0" bIns="45700" anchor="ctr" anchorCtr="0">
            <a:noAutofit/>
          </a:bodyPr>
          <a:lstStyle/>
          <a:p>
            <a:pPr marR="0" lvl="0" algn="ctr" rtl="0">
              <a:spcBef>
                <a:spcPts val="0"/>
              </a:spcBef>
              <a:spcAft>
                <a:spcPts val="0"/>
              </a:spcAft>
            </a:pPr>
            <a:endParaRPr lang="cs-CZ" sz="4000" baseline="30000" dirty="0">
              <a:solidFill>
                <a:schemeClr val="lt1"/>
              </a:solidFill>
              <a:latin typeface="Salome" panose="02000503000000020004" pitchFamily="50" charset="-18"/>
              <a:sym typeface="Arial"/>
            </a:endParaRPr>
          </a:p>
          <a:p>
            <a:pPr marR="0" lvl="0" algn="ctr" rtl="0">
              <a:spcBef>
                <a:spcPts val="0"/>
              </a:spcBef>
              <a:spcAft>
                <a:spcPts val="0"/>
              </a:spcAft>
            </a:pPr>
            <a:r>
              <a:rPr lang="cs-CZ" sz="4000" baseline="30000" dirty="0" err="1">
                <a:solidFill>
                  <a:schemeClr val="lt1"/>
                </a:solidFill>
                <a:latin typeface="Salome" panose="02000503000000020004" pitchFamily="50" charset="-18"/>
                <a:sym typeface="Arial"/>
              </a:rPr>
              <a:t>October</a:t>
            </a:r>
            <a:endParaRPr lang="cs-CZ" sz="4000" baseline="30000" dirty="0">
              <a:solidFill>
                <a:schemeClr val="lt1"/>
              </a:solidFill>
              <a:latin typeface="Salome" panose="02000503000000020004" pitchFamily="50" charset="-18"/>
              <a:sym typeface="Arial"/>
            </a:endParaRPr>
          </a:p>
          <a:p>
            <a:pPr marR="0" lvl="0" algn="ctr" rtl="0">
              <a:spcBef>
                <a:spcPts val="0"/>
              </a:spcBef>
              <a:spcAft>
                <a:spcPts val="0"/>
              </a:spcAft>
            </a:pPr>
            <a:r>
              <a:rPr lang="cs-CZ" sz="4000" baseline="30000" dirty="0">
                <a:solidFill>
                  <a:schemeClr val="lt1"/>
                </a:solidFill>
                <a:latin typeface="Salome" panose="02000503000000020004" pitchFamily="50" charset="-18"/>
                <a:sym typeface="Arial"/>
              </a:rPr>
              <a:t>&amp;</a:t>
            </a:r>
          </a:p>
          <a:p>
            <a:pPr marR="0" lvl="0" algn="ctr" rtl="0">
              <a:spcBef>
                <a:spcPts val="0"/>
              </a:spcBef>
              <a:spcAft>
                <a:spcPts val="0"/>
              </a:spcAft>
            </a:pPr>
            <a:r>
              <a:rPr lang="cs-CZ" sz="4000" baseline="30000" dirty="0" err="1">
                <a:solidFill>
                  <a:schemeClr val="lt1"/>
                </a:solidFill>
                <a:latin typeface="Salome" panose="02000503000000020004" pitchFamily="50" charset="-18"/>
                <a:sym typeface="Arial"/>
              </a:rPr>
              <a:t>November</a:t>
            </a:r>
            <a:endParaRPr lang="cs-CZ" sz="4000" baseline="30000" dirty="0">
              <a:solidFill>
                <a:schemeClr val="lt1"/>
              </a:solidFill>
              <a:latin typeface="Salome" panose="02000503000000020004" pitchFamily="50" charset="-18"/>
              <a:sym typeface="Arial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3AAE1FA-0719-0EE6-1E31-A50CA96414F0}"/>
              </a:ext>
            </a:extLst>
          </p:cNvPr>
          <p:cNvGrpSpPr/>
          <p:nvPr/>
        </p:nvGrpSpPr>
        <p:grpSpPr>
          <a:xfrm>
            <a:off x="837695" y="7016441"/>
            <a:ext cx="5433973" cy="416367"/>
            <a:chOff x="781048" y="2538674"/>
            <a:chExt cx="5994402" cy="416367"/>
          </a:xfrm>
        </p:grpSpPr>
        <p:grpSp>
          <p:nvGrpSpPr>
            <p:cNvPr id="11" name="Group 4">
              <a:extLst>
                <a:ext uri="{FF2B5EF4-FFF2-40B4-BE49-F238E27FC236}">
                  <a16:creationId xmlns:a16="http://schemas.microsoft.com/office/drawing/2014/main" id="{5427ECA3-B9EC-E659-D6EF-A93562DB18E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81050" y="2909003"/>
              <a:ext cx="5994400" cy="46038"/>
              <a:chOff x="492" y="3353"/>
              <a:chExt cx="3776" cy="29"/>
            </a:xfrm>
          </p:grpSpPr>
          <p:sp>
            <p:nvSpPr>
              <p:cNvPr id="18" name="Line 5">
                <a:extLst>
                  <a:ext uri="{FF2B5EF4-FFF2-40B4-BE49-F238E27FC236}">
                    <a16:creationId xmlns:a16="http://schemas.microsoft.com/office/drawing/2014/main" id="{A2BF61CC-5923-CA42-0372-FA84D31531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2" y="3382"/>
                <a:ext cx="3776" cy="0"/>
              </a:xfrm>
              <a:prstGeom prst="line">
                <a:avLst/>
              </a:prstGeom>
              <a:noFill/>
              <a:ln w="7938" cap="flat">
                <a:solidFill>
                  <a:srgbClr val="848CD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" name="Rectangle 6">
                <a:extLst>
                  <a:ext uri="{FF2B5EF4-FFF2-40B4-BE49-F238E27FC236}">
                    <a16:creationId xmlns:a16="http://schemas.microsoft.com/office/drawing/2014/main" id="{086E533C-EC81-D9F4-71B4-5BB2DE8EC2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2" y="3353"/>
                <a:ext cx="907" cy="29"/>
              </a:xfrm>
              <a:prstGeom prst="rect">
                <a:avLst/>
              </a:prstGeom>
              <a:solidFill>
                <a:srgbClr val="848C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00429A9-DD22-9A61-C9ED-C13848829D9D}"/>
                </a:ext>
              </a:extLst>
            </p:cNvPr>
            <p:cNvSpPr txBox="1"/>
            <p:nvPr/>
          </p:nvSpPr>
          <p:spPr>
            <a:xfrm>
              <a:off x="781048" y="2538674"/>
              <a:ext cx="5587961" cy="351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848CDA"/>
                  </a:solidFill>
                  <a:latin typeface="Salome" panose="02000503000000020004" pitchFamily="50" charset="0"/>
                </a:rPr>
                <a:t>Program</a:t>
              </a:r>
              <a:endParaRPr lang="en-GB" sz="1600" dirty="0">
                <a:solidFill>
                  <a:srgbClr val="848CDA"/>
                </a:solidFill>
              </a:endParaRPr>
            </a:p>
          </p:txBody>
        </p:sp>
      </p:grpSp>
      <p:graphicFrame>
        <p:nvGraphicFramePr>
          <p:cNvPr id="32" name="Tabulka 31">
            <a:extLst>
              <a:ext uri="{FF2B5EF4-FFF2-40B4-BE49-F238E27FC236}">
                <a16:creationId xmlns:a16="http://schemas.microsoft.com/office/drawing/2014/main" id="{76F59A3D-B682-2F1D-E08C-C710198E86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594975"/>
              </p:ext>
            </p:extLst>
          </p:nvPr>
        </p:nvGraphicFramePr>
        <p:xfrm>
          <a:off x="453765" y="7568741"/>
          <a:ext cx="5433971" cy="1404739"/>
        </p:xfrm>
        <a:graphic>
          <a:graphicData uri="http://schemas.openxmlformats.org/drawingml/2006/table">
            <a:tbl>
              <a:tblPr firstRow="1" firstCol="1" bandRow="1"/>
              <a:tblGrid>
                <a:gridCol w="1787159">
                  <a:extLst>
                    <a:ext uri="{9D8B030D-6E8A-4147-A177-3AD203B41FA5}">
                      <a16:colId xmlns:a16="http://schemas.microsoft.com/office/drawing/2014/main" val="2062158050"/>
                    </a:ext>
                  </a:extLst>
                </a:gridCol>
                <a:gridCol w="3646812">
                  <a:extLst>
                    <a:ext uri="{9D8B030D-6E8A-4147-A177-3AD203B41FA5}">
                      <a16:colId xmlns:a16="http://schemas.microsoft.com/office/drawing/2014/main" val="638251318"/>
                    </a:ext>
                  </a:extLst>
                </a:gridCol>
              </a:tblGrid>
              <a:tr h="20067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4. 10. 2023</a:t>
                      </a:r>
                    </a:p>
                  </a:txBody>
                  <a:tcPr marL="80271" marR="8027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Introduction</a:t>
                      </a:r>
                      <a:endParaRPr lang="cs-CZ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0271" marR="8027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3487943"/>
                  </a:ext>
                </a:extLst>
              </a:tr>
              <a:tr h="20067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11. 10. 2023</a:t>
                      </a:r>
                    </a:p>
                  </a:txBody>
                  <a:tcPr marL="80271" marR="8027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LOUIS as model</a:t>
                      </a:r>
                    </a:p>
                  </a:txBody>
                  <a:tcPr marL="80271" marR="8027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1145211"/>
                  </a:ext>
                </a:extLst>
              </a:tr>
              <a:tr h="20067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18. 10. 2023</a:t>
                      </a:r>
                    </a:p>
                  </a:txBody>
                  <a:tcPr marL="80271" marR="8027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LOUIS in practice: preparation (</a:t>
                      </a:r>
                      <a:r>
                        <a:rPr lang="cs-CZ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in-person session)</a:t>
                      </a:r>
                    </a:p>
                  </a:txBody>
                  <a:tcPr marL="80271" marR="8027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7471117"/>
                  </a:ext>
                </a:extLst>
              </a:tr>
              <a:tr h="20067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25. 10. 2023</a:t>
                      </a:r>
                    </a:p>
                  </a:txBody>
                  <a:tcPr marL="80271" marR="8027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LOUIS in </a:t>
                      </a:r>
                      <a:r>
                        <a:rPr lang="cs-CZ" sz="12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practice</a:t>
                      </a:r>
                      <a:r>
                        <a:rPr lang="cs-CZ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cs-CZ" sz="12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introduction</a:t>
                      </a:r>
                      <a:r>
                        <a:rPr lang="cs-CZ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	</a:t>
                      </a:r>
                    </a:p>
                  </a:txBody>
                  <a:tcPr marL="80271" marR="8027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9017844"/>
                  </a:ext>
                </a:extLst>
              </a:tr>
              <a:tr h="20067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8. 11. 2023</a:t>
                      </a:r>
                    </a:p>
                  </a:txBody>
                  <a:tcPr marL="80271" marR="8027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LOUIS in </a:t>
                      </a:r>
                      <a:r>
                        <a:rPr lang="cs-CZ" sz="12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practice</a:t>
                      </a:r>
                      <a:r>
                        <a:rPr lang="cs-CZ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cs-CZ" sz="12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implementation</a:t>
                      </a:r>
                      <a:endParaRPr lang="cs-CZ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0271" marR="8027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5661608"/>
                  </a:ext>
                </a:extLst>
              </a:tr>
              <a:tr h="20067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15. 11. 2023</a:t>
                      </a:r>
                    </a:p>
                  </a:txBody>
                  <a:tcPr marL="80271" marR="8027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Evaluation</a:t>
                      </a:r>
                      <a:r>
                        <a:rPr lang="cs-CZ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2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lang="cs-CZ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LOUIS – </a:t>
                      </a:r>
                      <a:r>
                        <a:rPr lang="cs-CZ" sz="12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adapted</a:t>
                      </a:r>
                      <a:r>
                        <a:rPr lang="cs-CZ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2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education</a:t>
                      </a:r>
                      <a:endParaRPr lang="cs-CZ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0271" marR="8027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8309511"/>
                  </a:ext>
                </a:extLst>
              </a:tr>
              <a:tr h="20067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22. 11. 2023</a:t>
                      </a:r>
                    </a:p>
                  </a:txBody>
                  <a:tcPr marL="80271" marR="8027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Evaluation</a:t>
                      </a:r>
                      <a:r>
                        <a:rPr lang="cs-CZ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2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lang="cs-CZ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2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cs-CZ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2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multi</a:t>
                      </a:r>
                      <a:r>
                        <a:rPr lang="cs-CZ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-session LOUIS </a:t>
                      </a:r>
                      <a:r>
                        <a:rPr lang="cs-CZ" sz="12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course</a:t>
                      </a:r>
                      <a:endParaRPr lang="cs-CZ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0271" marR="8027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5093590"/>
                  </a:ext>
                </a:extLst>
              </a:tr>
            </a:tbl>
          </a:graphicData>
        </a:graphic>
      </p:graphicFrame>
      <p:pic>
        <p:nvPicPr>
          <p:cNvPr id="36" name="Obrázek 35" descr="Obsah obrázku symbol, logo, Písmo, Grafika&#10;&#10;Popis byl vytvořen automaticky">
            <a:extLst>
              <a:ext uri="{FF2B5EF4-FFF2-40B4-BE49-F238E27FC236}">
                <a16:creationId xmlns:a16="http://schemas.microsoft.com/office/drawing/2014/main" id="{06E821B9-6260-2E9C-EEA6-7F35FEBBE1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418" y="9374754"/>
            <a:ext cx="2718822" cy="118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491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6412</TotalTime>
  <Words>219</Words>
  <Application>Microsoft Office PowerPoint</Application>
  <PresentationFormat>Vlastní</PresentationFormat>
  <Paragraphs>37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Salome</vt:lpstr>
      <vt:lpstr>Office Theme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Zoran Kerkez</dc:creator>
  <cp:lastModifiedBy>cev@upol.cz</cp:lastModifiedBy>
  <cp:revision>19</cp:revision>
  <dcterms:created xsi:type="dcterms:W3CDTF">2021-10-07T09:37:59Z</dcterms:created>
  <dcterms:modified xsi:type="dcterms:W3CDTF">2023-09-14T07:58:07Z</dcterms:modified>
</cp:coreProperties>
</file>