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326" r:id="rId2"/>
    <p:sldId id="312" r:id="rId3"/>
    <p:sldId id="339" r:id="rId4"/>
    <p:sldId id="363" r:id="rId5"/>
    <p:sldId id="320" r:id="rId6"/>
    <p:sldId id="367" r:id="rId7"/>
    <p:sldId id="398" r:id="rId8"/>
    <p:sldId id="330" r:id="rId9"/>
    <p:sldId id="287" r:id="rId10"/>
    <p:sldId id="317" r:id="rId11"/>
    <p:sldId id="321" r:id="rId12"/>
    <p:sldId id="399" r:id="rId13"/>
    <p:sldId id="400" r:id="rId14"/>
    <p:sldId id="402" r:id="rId15"/>
    <p:sldId id="403" r:id="rId16"/>
    <p:sldId id="412" r:id="rId17"/>
    <p:sldId id="405" r:id="rId18"/>
    <p:sldId id="406" r:id="rId19"/>
    <p:sldId id="401" r:id="rId20"/>
    <p:sldId id="407" r:id="rId21"/>
    <p:sldId id="408" r:id="rId22"/>
    <p:sldId id="396" r:id="rId23"/>
    <p:sldId id="397" r:id="rId24"/>
    <p:sldId id="327" r:id="rId25"/>
    <p:sldId id="292" r:id="rId26"/>
    <p:sldId id="366" r:id="rId27"/>
    <p:sldId id="281" r:id="rId28"/>
    <p:sldId id="380" r:id="rId29"/>
    <p:sldId id="384" r:id="rId30"/>
    <p:sldId id="354" r:id="rId31"/>
    <p:sldId id="365" r:id="rId32"/>
    <p:sldId id="332" r:id="rId33"/>
    <p:sldId id="364" r:id="rId34"/>
    <p:sldId id="387" r:id="rId35"/>
    <p:sldId id="388" r:id="rId36"/>
    <p:sldId id="389" r:id="rId37"/>
    <p:sldId id="390" r:id="rId38"/>
    <p:sldId id="392" r:id="rId39"/>
  </p:sldIdLst>
  <p:sldSz cx="8999538" cy="6840538"/>
  <p:notesSz cx="6797675" cy="9926638"/>
  <p:defaultTextStyle>
    <a:defPPr>
      <a:defRPr lang="cs-CZ"/>
    </a:defPPr>
    <a:lvl1pPr marL="0" algn="l" defTabSz="905073" rtl="0" eaLnBrk="1" latinLnBrk="0" hangingPunct="1">
      <a:defRPr sz="1782" kern="1200">
        <a:solidFill>
          <a:schemeClr val="tx1"/>
        </a:solidFill>
        <a:latin typeface="+mn-lt"/>
        <a:ea typeface="+mn-ea"/>
        <a:cs typeface="+mn-cs"/>
      </a:defRPr>
    </a:lvl1pPr>
    <a:lvl2pPr marL="452537" algn="l" defTabSz="905073" rtl="0" eaLnBrk="1" latinLnBrk="0" hangingPunct="1">
      <a:defRPr sz="1782" kern="1200">
        <a:solidFill>
          <a:schemeClr val="tx1"/>
        </a:solidFill>
        <a:latin typeface="+mn-lt"/>
        <a:ea typeface="+mn-ea"/>
        <a:cs typeface="+mn-cs"/>
      </a:defRPr>
    </a:lvl2pPr>
    <a:lvl3pPr marL="905073" algn="l" defTabSz="905073" rtl="0" eaLnBrk="1" latinLnBrk="0" hangingPunct="1">
      <a:defRPr sz="1782" kern="1200">
        <a:solidFill>
          <a:schemeClr val="tx1"/>
        </a:solidFill>
        <a:latin typeface="+mn-lt"/>
        <a:ea typeface="+mn-ea"/>
        <a:cs typeface="+mn-cs"/>
      </a:defRPr>
    </a:lvl3pPr>
    <a:lvl4pPr marL="1357610" algn="l" defTabSz="905073" rtl="0" eaLnBrk="1" latinLnBrk="0" hangingPunct="1">
      <a:defRPr sz="1782" kern="1200">
        <a:solidFill>
          <a:schemeClr val="tx1"/>
        </a:solidFill>
        <a:latin typeface="+mn-lt"/>
        <a:ea typeface="+mn-ea"/>
        <a:cs typeface="+mn-cs"/>
      </a:defRPr>
    </a:lvl4pPr>
    <a:lvl5pPr marL="1810146" algn="l" defTabSz="905073" rtl="0" eaLnBrk="1" latinLnBrk="0" hangingPunct="1">
      <a:defRPr sz="1782" kern="1200">
        <a:solidFill>
          <a:schemeClr val="tx1"/>
        </a:solidFill>
        <a:latin typeface="+mn-lt"/>
        <a:ea typeface="+mn-ea"/>
        <a:cs typeface="+mn-cs"/>
      </a:defRPr>
    </a:lvl5pPr>
    <a:lvl6pPr marL="2262683" algn="l" defTabSz="905073" rtl="0" eaLnBrk="1" latinLnBrk="0" hangingPunct="1">
      <a:defRPr sz="1782" kern="1200">
        <a:solidFill>
          <a:schemeClr val="tx1"/>
        </a:solidFill>
        <a:latin typeface="+mn-lt"/>
        <a:ea typeface="+mn-ea"/>
        <a:cs typeface="+mn-cs"/>
      </a:defRPr>
    </a:lvl6pPr>
    <a:lvl7pPr marL="2715219" algn="l" defTabSz="905073" rtl="0" eaLnBrk="1" latinLnBrk="0" hangingPunct="1">
      <a:defRPr sz="1782" kern="1200">
        <a:solidFill>
          <a:schemeClr val="tx1"/>
        </a:solidFill>
        <a:latin typeface="+mn-lt"/>
        <a:ea typeface="+mn-ea"/>
        <a:cs typeface="+mn-cs"/>
      </a:defRPr>
    </a:lvl7pPr>
    <a:lvl8pPr marL="3167756" algn="l" defTabSz="905073" rtl="0" eaLnBrk="1" latinLnBrk="0" hangingPunct="1">
      <a:defRPr sz="1782" kern="1200">
        <a:solidFill>
          <a:schemeClr val="tx1"/>
        </a:solidFill>
        <a:latin typeface="+mn-lt"/>
        <a:ea typeface="+mn-ea"/>
        <a:cs typeface="+mn-cs"/>
      </a:defRPr>
    </a:lvl8pPr>
    <a:lvl9pPr marL="3620292" algn="l" defTabSz="905073" rtl="0" eaLnBrk="1" latinLnBrk="0" hangingPunct="1">
      <a:defRPr sz="178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4">
          <p15:clr>
            <a:srgbClr val="A4A3A4"/>
          </p15:clr>
        </p15:guide>
        <p15:guide id="2" pos="28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87819" autoAdjust="0"/>
  </p:normalViewPr>
  <p:slideViewPr>
    <p:cSldViewPr snapToGrid="0">
      <p:cViewPr varScale="1">
        <p:scale>
          <a:sx n="102" d="100"/>
          <a:sy n="102" d="100"/>
        </p:scale>
        <p:origin x="1680" y="96"/>
      </p:cViewPr>
      <p:guideLst>
        <p:guide orient="horz" pos="2154"/>
        <p:guide pos="28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60" cy="498056"/>
          </a:xfrm>
          <a:prstGeom prst="rect">
            <a:avLst/>
          </a:prstGeom>
        </p:spPr>
        <p:txBody>
          <a:bodyPr vert="horz" lIns="92479" tIns="46239" rIns="92479" bIns="46239" rtlCol="0"/>
          <a:lstStyle>
            <a:lvl1pPr algn="l">
              <a:defRPr sz="1200"/>
            </a:lvl1pPr>
          </a:lstStyle>
          <a:p>
            <a:endParaRPr lang="cs-CZ"/>
          </a:p>
        </p:txBody>
      </p:sp>
      <p:sp>
        <p:nvSpPr>
          <p:cNvPr id="3" name="Zástupný symbol pro datum 2"/>
          <p:cNvSpPr>
            <a:spLocks noGrp="1"/>
          </p:cNvSpPr>
          <p:nvPr>
            <p:ph type="dt" idx="1"/>
          </p:nvPr>
        </p:nvSpPr>
        <p:spPr>
          <a:xfrm>
            <a:off x="3850442" y="0"/>
            <a:ext cx="2945660" cy="498056"/>
          </a:xfrm>
          <a:prstGeom prst="rect">
            <a:avLst/>
          </a:prstGeom>
        </p:spPr>
        <p:txBody>
          <a:bodyPr vert="horz" lIns="92479" tIns="46239" rIns="92479" bIns="46239" rtlCol="0"/>
          <a:lstStyle>
            <a:lvl1pPr algn="r">
              <a:defRPr sz="1200"/>
            </a:lvl1pPr>
          </a:lstStyle>
          <a:p>
            <a:fld id="{17DC1901-92BB-4FDD-BA03-8B5D36861ACA}" type="datetimeFigureOut">
              <a:rPr lang="cs-CZ" smtClean="0"/>
              <a:t>23.09.2020</a:t>
            </a:fld>
            <a:endParaRPr lang="cs-CZ"/>
          </a:p>
        </p:txBody>
      </p:sp>
      <p:sp>
        <p:nvSpPr>
          <p:cNvPr id="4" name="Zástupný symbol pro obrázek snímku 3"/>
          <p:cNvSpPr>
            <a:spLocks noGrp="1" noRot="1" noChangeAspect="1"/>
          </p:cNvSpPr>
          <p:nvPr>
            <p:ph type="sldImg" idx="2"/>
          </p:nvPr>
        </p:nvSpPr>
        <p:spPr>
          <a:xfrm>
            <a:off x="1196975" y="1241425"/>
            <a:ext cx="4403725" cy="3349625"/>
          </a:xfrm>
          <a:prstGeom prst="rect">
            <a:avLst/>
          </a:prstGeom>
          <a:noFill/>
          <a:ln w="12700">
            <a:solidFill>
              <a:prstClr val="black"/>
            </a:solidFill>
          </a:ln>
        </p:spPr>
        <p:txBody>
          <a:bodyPr vert="horz" lIns="92479" tIns="46239" rIns="92479" bIns="46239" rtlCol="0" anchor="ctr"/>
          <a:lstStyle/>
          <a:p>
            <a:endParaRPr lang="cs-CZ"/>
          </a:p>
        </p:txBody>
      </p:sp>
      <p:sp>
        <p:nvSpPr>
          <p:cNvPr id="5" name="Zástupný symbol pro poznámky 4"/>
          <p:cNvSpPr>
            <a:spLocks noGrp="1"/>
          </p:cNvSpPr>
          <p:nvPr>
            <p:ph type="body" sz="quarter" idx="3"/>
          </p:nvPr>
        </p:nvSpPr>
        <p:spPr>
          <a:xfrm>
            <a:off x="679768" y="4777196"/>
            <a:ext cx="5438140" cy="3908613"/>
          </a:xfrm>
          <a:prstGeom prst="rect">
            <a:avLst/>
          </a:prstGeom>
        </p:spPr>
        <p:txBody>
          <a:bodyPr vert="horz" lIns="92479" tIns="46239" rIns="92479" bIns="46239"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6"/>
            <a:ext cx="2945660" cy="498055"/>
          </a:xfrm>
          <a:prstGeom prst="rect">
            <a:avLst/>
          </a:prstGeom>
        </p:spPr>
        <p:txBody>
          <a:bodyPr vert="horz" lIns="92479" tIns="46239" rIns="92479" bIns="46239"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2" y="9428586"/>
            <a:ext cx="2945660" cy="498055"/>
          </a:xfrm>
          <a:prstGeom prst="rect">
            <a:avLst/>
          </a:prstGeom>
        </p:spPr>
        <p:txBody>
          <a:bodyPr vert="horz" lIns="92479" tIns="46239" rIns="92479" bIns="46239" rtlCol="0" anchor="b"/>
          <a:lstStyle>
            <a:lvl1pPr algn="r">
              <a:defRPr sz="1200"/>
            </a:lvl1pPr>
          </a:lstStyle>
          <a:p>
            <a:fld id="{228EE4EC-FC1D-4A5C-A5BA-DA124659C1D1}" type="slidenum">
              <a:rPr lang="cs-CZ" smtClean="0"/>
              <a:t>‹#›</a:t>
            </a:fld>
            <a:endParaRPr lang="cs-CZ"/>
          </a:p>
        </p:txBody>
      </p:sp>
    </p:spTree>
    <p:extLst>
      <p:ext uri="{BB962C8B-B14F-4D97-AF65-F5344CB8AC3E}">
        <p14:creationId xmlns:p14="http://schemas.microsoft.com/office/powerpoint/2010/main" val="4264033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1</a:t>
            </a:fld>
            <a:endParaRPr lang="cs-CZ"/>
          </a:p>
        </p:txBody>
      </p:sp>
    </p:spTree>
    <p:extLst>
      <p:ext uri="{BB962C8B-B14F-4D97-AF65-F5344CB8AC3E}">
        <p14:creationId xmlns:p14="http://schemas.microsoft.com/office/powerpoint/2010/main" val="1187231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13</a:t>
            </a:fld>
            <a:endParaRPr lang="cs-CZ"/>
          </a:p>
        </p:txBody>
      </p:sp>
    </p:spTree>
    <p:extLst>
      <p:ext uri="{BB962C8B-B14F-4D97-AF65-F5344CB8AC3E}">
        <p14:creationId xmlns:p14="http://schemas.microsoft.com/office/powerpoint/2010/main" val="2749340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Úvodní sníme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080000" y="6450675"/>
            <a:ext cx="6840000" cy="216000"/>
          </a:xfrm>
        </p:spPr>
        <p:txBody>
          <a:bodyPr/>
          <a:lstStyle>
            <a:lvl1pPr>
              <a:defRPr/>
            </a:lvl1pPr>
          </a:lstStyle>
          <a:p>
            <a:pPr algn="ctr"/>
            <a:r>
              <a:rPr lang="cs-CZ" dirty="0" smtClean="0"/>
              <a:t>autor prezentace, datum prezentace, univerzitní oddělení, fakulta, adresa</a:t>
            </a:r>
            <a:endParaRPr lang="cs-CZ" dirty="0"/>
          </a:p>
        </p:txBody>
      </p:sp>
      <p:sp>
        <p:nvSpPr>
          <p:cNvPr id="6" name="Slide Number Placeholder 5"/>
          <p:cNvSpPr>
            <a:spLocks noGrp="1"/>
          </p:cNvSpPr>
          <p:nvPr>
            <p:ph type="sldNum" sz="quarter" idx="12"/>
          </p:nvPr>
        </p:nvSpPr>
        <p:spPr/>
        <p:txBody>
          <a:bodyPr/>
          <a:lstStyle>
            <a:lvl1pPr>
              <a:defRPr/>
            </a:lvl1pPr>
          </a:lstStyle>
          <a:p>
            <a:fld id="{103B6205-E093-439F-9685-8F7A4FC3F425}" type="slidenum">
              <a:rPr lang="cs-CZ" smtClean="0"/>
              <a:pPr/>
              <a:t>‹#›</a:t>
            </a:fld>
            <a:endParaRPr lang="cs-CZ" dirty="0"/>
          </a:p>
        </p:txBody>
      </p:sp>
      <p:pic>
        <p:nvPicPr>
          <p:cNvPr id="2" name="Obráze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4717" y="2907061"/>
            <a:ext cx="3070104" cy="1026416"/>
          </a:xfrm>
          <a:prstGeom prst="rect">
            <a:avLst/>
          </a:prstGeom>
        </p:spPr>
      </p:pic>
    </p:spTree>
    <p:extLst>
      <p:ext uri="{BB962C8B-B14F-4D97-AF65-F5344CB8AC3E}">
        <p14:creationId xmlns:p14="http://schemas.microsoft.com/office/powerpoint/2010/main" val="1060570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980001"/>
            <a:ext cx="7560000" cy="1612866"/>
          </a:xfrm>
        </p:spPr>
        <p:txBody>
          <a:bodyPr anchor="t">
            <a:normAutofit/>
          </a:bodyPr>
          <a:lstStyle>
            <a:lvl1pPr algn="l">
              <a:defRPr sz="2600"/>
            </a:lvl1pPr>
          </a:lstStyle>
          <a:p>
            <a:r>
              <a:rPr lang="cs-CZ" dirty="0" smtClean="0"/>
              <a:t>Kliknutím lze upravit styl.</a:t>
            </a:r>
            <a:endParaRPr lang="en-US" dirty="0"/>
          </a:p>
        </p:txBody>
      </p:sp>
      <p:sp>
        <p:nvSpPr>
          <p:cNvPr id="3" name="Subtitle 2"/>
          <p:cNvSpPr>
            <a:spLocks noGrp="1"/>
          </p:cNvSpPr>
          <p:nvPr>
            <p:ph type="subTitle" idx="1"/>
          </p:nvPr>
        </p:nvSpPr>
        <p:spPr>
          <a:xfrm>
            <a:off x="720000" y="3592866"/>
            <a:ext cx="7560000" cy="1552712"/>
          </a:xfrm>
        </p:spPr>
        <p:txBody>
          <a:bodyPr/>
          <a:lstStyle>
            <a:lvl1pPr marL="0" indent="0" algn="l">
              <a:buNone/>
              <a:defRPr sz="2362">
                <a:solidFill>
                  <a:schemeClr val="accent2"/>
                </a:solidFill>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cs-CZ" dirty="0" smtClean="0"/>
              <a:t>Kliknutím lze upravit styl předlohy.</a:t>
            </a:r>
            <a:endParaRPr lang="en-US" dirty="0"/>
          </a:p>
        </p:txBody>
      </p:sp>
      <p:sp>
        <p:nvSpPr>
          <p:cNvPr id="5" name="Footer Placeholder 4"/>
          <p:cNvSpPr>
            <a:spLocks noGrp="1"/>
          </p:cNvSpPr>
          <p:nvPr>
            <p:ph type="ftr" sz="quarter" idx="11"/>
          </p:nvPr>
        </p:nvSpPr>
        <p:spPr/>
        <p:txBody>
          <a:bodyPr/>
          <a:lstStyle>
            <a:lvl1pPr>
              <a:defRPr/>
            </a:lvl1pPr>
          </a:lstStyle>
          <a:p>
            <a:r>
              <a:rPr lang="cs-CZ" dirty="0" smtClean="0"/>
              <a:t>autor prezentace, datum prezentace, univerzitní oddělení, fakulta, adresa</a:t>
            </a:r>
            <a:endParaRPr lang="cs-CZ" dirty="0"/>
          </a:p>
        </p:txBody>
      </p:sp>
      <p:sp>
        <p:nvSpPr>
          <p:cNvPr id="6" name="Slide Number Placeholder 5"/>
          <p:cNvSpPr>
            <a:spLocks noGrp="1"/>
          </p:cNvSpPr>
          <p:nvPr>
            <p:ph type="sldNum" sz="quarter" idx="12"/>
          </p:nvPr>
        </p:nvSpPr>
        <p:spPr/>
        <p:txBody>
          <a:bodyPr/>
          <a:lstStyle>
            <a:lvl1pPr>
              <a:defRPr/>
            </a:lvl1pPr>
          </a:lstStyle>
          <a:p>
            <a:fld id="{103B6205-E093-439F-9685-8F7A4FC3F425}" type="slidenum">
              <a:rPr lang="cs-CZ" smtClean="0"/>
              <a:pPr/>
              <a:t>‹#›</a:t>
            </a:fld>
            <a:endParaRPr lang="cs-CZ" dirty="0"/>
          </a:p>
        </p:txBody>
      </p:sp>
    </p:spTree>
    <p:extLst>
      <p:ext uri="{BB962C8B-B14F-4D97-AF65-F5344CB8AC3E}">
        <p14:creationId xmlns:p14="http://schemas.microsoft.com/office/powerpoint/2010/main" val="245172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20000" y="4380949"/>
            <a:ext cx="7560000" cy="982528"/>
          </a:xfrm>
        </p:spPr>
        <p:txBody>
          <a:bodyPr anchor="t">
            <a:normAutofit/>
          </a:bodyPr>
          <a:lstStyle>
            <a:lvl1pPr algn="ctr">
              <a:defRPr sz="2600"/>
            </a:lvl1pPr>
          </a:lstStyle>
          <a:p>
            <a:r>
              <a:rPr lang="cs-CZ" dirty="0" smtClean="0"/>
              <a:t>Kliknutím lze upravit styl.</a:t>
            </a:r>
            <a:endParaRPr lang="en-US" dirty="0"/>
          </a:p>
        </p:txBody>
      </p:sp>
      <p:sp>
        <p:nvSpPr>
          <p:cNvPr id="3" name="Subtitle 2"/>
          <p:cNvSpPr>
            <a:spLocks noGrp="1"/>
          </p:cNvSpPr>
          <p:nvPr>
            <p:ph type="subTitle" idx="1"/>
          </p:nvPr>
        </p:nvSpPr>
        <p:spPr>
          <a:xfrm>
            <a:off x="720000" y="5363477"/>
            <a:ext cx="7560000" cy="945883"/>
          </a:xfrm>
        </p:spPr>
        <p:txBody>
          <a:bodyPr/>
          <a:lstStyle>
            <a:lvl1pPr marL="0" indent="0" algn="ctr">
              <a:buNone/>
              <a:defRPr sz="2362">
                <a:solidFill>
                  <a:schemeClr val="accent2"/>
                </a:solidFill>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cs-CZ" dirty="0" smtClean="0"/>
              <a:t>Kliknutím lze upravit styl předlohy.</a:t>
            </a:r>
            <a:endParaRPr lang="en-US" dirty="0"/>
          </a:p>
        </p:txBody>
      </p:sp>
      <p:sp>
        <p:nvSpPr>
          <p:cNvPr id="5" name="Footer Placeholder 4"/>
          <p:cNvSpPr>
            <a:spLocks noGrp="1"/>
          </p:cNvSpPr>
          <p:nvPr>
            <p:ph type="ftr" sz="quarter" idx="11"/>
          </p:nvPr>
        </p:nvSpPr>
        <p:spPr>
          <a:xfrm>
            <a:off x="1080000" y="6450675"/>
            <a:ext cx="6840000" cy="216000"/>
          </a:xfrm>
        </p:spPr>
        <p:txBody>
          <a:bodyPr/>
          <a:lstStyle>
            <a:lvl1pPr>
              <a:defRPr/>
            </a:lvl1pPr>
          </a:lstStyle>
          <a:p>
            <a:pPr algn="ctr"/>
            <a:r>
              <a:rPr lang="cs-CZ" dirty="0" smtClean="0"/>
              <a:t>autor prezentace, datum prezentace, univerzitní oddělení, fakulta, adresa</a:t>
            </a:r>
            <a:endParaRPr lang="cs-CZ" dirty="0"/>
          </a:p>
        </p:txBody>
      </p:sp>
      <p:sp>
        <p:nvSpPr>
          <p:cNvPr id="6" name="Slide Number Placeholder 5"/>
          <p:cNvSpPr>
            <a:spLocks noGrp="1"/>
          </p:cNvSpPr>
          <p:nvPr>
            <p:ph type="sldNum" sz="quarter" idx="12"/>
          </p:nvPr>
        </p:nvSpPr>
        <p:spPr/>
        <p:txBody>
          <a:bodyPr/>
          <a:lstStyle>
            <a:lvl1pPr>
              <a:defRPr/>
            </a:lvl1pPr>
          </a:lstStyle>
          <a:p>
            <a:fld id="{103B6205-E093-439F-9685-8F7A4FC3F425}" type="slidenum">
              <a:rPr lang="cs-CZ" smtClean="0"/>
              <a:pPr/>
              <a:t>‹#›</a:t>
            </a:fld>
            <a:endParaRPr lang="cs-CZ" dirty="0"/>
          </a:p>
        </p:txBody>
      </p:sp>
      <p:pic>
        <p:nvPicPr>
          <p:cNvPr id="7" name="Obráze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30503" y="1260000"/>
            <a:ext cx="1938532" cy="1844806"/>
          </a:xfrm>
          <a:prstGeom prst="rect">
            <a:avLst/>
          </a:prstGeom>
        </p:spPr>
      </p:pic>
    </p:spTree>
    <p:extLst>
      <p:ext uri="{BB962C8B-B14F-4D97-AF65-F5344CB8AC3E}">
        <p14:creationId xmlns:p14="http://schemas.microsoft.com/office/powerpoint/2010/main" val="400524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dirty="0" smtClean="0"/>
              <a:t>Kliknutím lze upravit styl.</a:t>
            </a:r>
            <a:endParaRPr lang="en-US"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sp>
        <p:nvSpPr>
          <p:cNvPr id="5" name="Footer Placeholder 4"/>
          <p:cNvSpPr>
            <a:spLocks noGrp="1"/>
          </p:cNvSpPr>
          <p:nvPr>
            <p:ph type="ftr" sz="quarter" idx="11"/>
          </p:nvPr>
        </p:nvSpPr>
        <p:spPr/>
        <p:txBody>
          <a:bodyPr/>
          <a:lstStyle>
            <a:lvl1pPr>
              <a:defRPr/>
            </a:lvl1pPr>
          </a:lstStyle>
          <a:p>
            <a:r>
              <a:rPr lang="cs-CZ" dirty="0" smtClean="0"/>
              <a:t>autor prezentace, datum prezentace, univerzitní oddělení, fakulta, adresa</a:t>
            </a:r>
            <a:endParaRPr lang="cs-CZ" dirty="0"/>
          </a:p>
        </p:txBody>
      </p:sp>
      <p:sp>
        <p:nvSpPr>
          <p:cNvPr id="6" name="Slide Number Placeholder 5"/>
          <p:cNvSpPr>
            <a:spLocks noGrp="1"/>
          </p:cNvSpPr>
          <p:nvPr>
            <p:ph type="sldNum" sz="quarter" idx="12"/>
          </p:nvPr>
        </p:nvSpPr>
        <p:spPr/>
        <p:txBody>
          <a:bodyPr/>
          <a:lstStyle>
            <a:lvl1pPr>
              <a:defRPr/>
            </a:lvl1pPr>
          </a:lstStyle>
          <a:p>
            <a:fld id="{103B6205-E093-439F-9685-8F7A4FC3F425}" type="slidenum">
              <a:rPr lang="cs-CZ" smtClean="0"/>
              <a:pPr/>
              <a:t>‹#›</a:t>
            </a:fld>
            <a:endParaRPr lang="cs-CZ" dirty="0"/>
          </a:p>
        </p:txBody>
      </p:sp>
    </p:spTree>
    <p:extLst>
      <p:ext uri="{BB962C8B-B14F-4D97-AF65-F5344CB8AC3E}">
        <p14:creationId xmlns:p14="http://schemas.microsoft.com/office/powerpoint/2010/main" val="47534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dirty="0" smtClean="0"/>
              <a:t>Kliknutím lze upravit styl.</a:t>
            </a:r>
            <a:endParaRPr lang="en-US" dirty="0"/>
          </a:p>
        </p:txBody>
      </p:sp>
      <p:sp>
        <p:nvSpPr>
          <p:cNvPr id="3" name="Content Placeholder 2"/>
          <p:cNvSpPr>
            <a:spLocks noGrp="1"/>
          </p:cNvSpPr>
          <p:nvPr>
            <p:ph sz="half" idx="1"/>
          </p:nvPr>
        </p:nvSpPr>
        <p:spPr>
          <a:xfrm>
            <a:off x="720000" y="2462400"/>
            <a:ext cx="3622702" cy="3898800"/>
          </a:xfrm>
        </p:spPr>
        <p:txBody>
          <a:bodyPr/>
          <a:lstStyle>
            <a:lvl1pPr>
              <a:defRPr/>
            </a:lvl1pPr>
            <a:lvl2pPr>
              <a:defRPr/>
            </a:lvl2pPr>
            <a:lvl3pPr>
              <a:defRPr/>
            </a:lvl3pPr>
            <a:lvl4pPr>
              <a:defRPr/>
            </a:lvl4pPr>
            <a:lvl5pPr>
              <a:defRPr/>
            </a:lvl5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sp>
        <p:nvSpPr>
          <p:cNvPr id="4" name="Content Placeholder 3"/>
          <p:cNvSpPr>
            <a:spLocks noGrp="1"/>
          </p:cNvSpPr>
          <p:nvPr>
            <p:ph sz="half" idx="2"/>
          </p:nvPr>
        </p:nvSpPr>
        <p:spPr>
          <a:xfrm>
            <a:off x="4657298" y="2462400"/>
            <a:ext cx="3622702" cy="3898800"/>
          </a:xfrm>
        </p:spPr>
        <p:txBody>
          <a:bodyPr/>
          <a:lstStyle>
            <a:lvl1pPr>
              <a:defRPr/>
            </a:lvl1pPr>
            <a:lvl2pPr>
              <a:defRPr/>
            </a:lvl2pPr>
            <a:lvl3pPr>
              <a:defRPr/>
            </a:lvl3pPr>
            <a:lvl4pPr>
              <a:defRPr/>
            </a:lvl4pPr>
            <a:lvl5pPr>
              <a:defRPr/>
            </a:lvl5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sp>
        <p:nvSpPr>
          <p:cNvPr id="6" name="Footer Placeholder 5"/>
          <p:cNvSpPr>
            <a:spLocks noGrp="1"/>
          </p:cNvSpPr>
          <p:nvPr>
            <p:ph type="ftr" sz="quarter" idx="11"/>
          </p:nvPr>
        </p:nvSpPr>
        <p:spPr/>
        <p:txBody>
          <a:bodyPr/>
          <a:lstStyle>
            <a:lvl1pPr>
              <a:defRPr/>
            </a:lvl1pPr>
          </a:lstStyle>
          <a:p>
            <a:r>
              <a:rPr lang="cs-CZ" dirty="0" smtClean="0"/>
              <a:t>autor prezentace, datum prezentace, univerzitní oddělení, fakulta, adresa</a:t>
            </a:r>
            <a:endParaRPr lang="cs-CZ" dirty="0"/>
          </a:p>
        </p:txBody>
      </p:sp>
      <p:sp>
        <p:nvSpPr>
          <p:cNvPr id="7" name="Slide Number Placeholder 6"/>
          <p:cNvSpPr>
            <a:spLocks noGrp="1"/>
          </p:cNvSpPr>
          <p:nvPr>
            <p:ph type="sldNum" sz="quarter" idx="12"/>
          </p:nvPr>
        </p:nvSpPr>
        <p:spPr/>
        <p:txBody>
          <a:bodyPr/>
          <a:lstStyle>
            <a:lvl1pPr>
              <a:defRPr/>
            </a:lvl1pPr>
          </a:lstStyle>
          <a:p>
            <a:fld id="{103B6205-E093-439F-9685-8F7A4FC3F425}" type="slidenum">
              <a:rPr lang="cs-CZ" smtClean="0"/>
              <a:pPr/>
              <a:t>‹#›</a:t>
            </a:fld>
            <a:endParaRPr lang="cs-CZ" dirty="0"/>
          </a:p>
        </p:txBody>
      </p:sp>
    </p:spTree>
    <p:extLst>
      <p:ext uri="{BB962C8B-B14F-4D97-AF65-F5344CB8AC3E}">
        <p14:creationId xmlns:p14="http://schemas.microsoft.com/office/powerpoint/2010/main" val="3072382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7560000" cy="748800"/>
          </a:xfrm>
        </p:spPr>
        <p:txBody>
          <a:bodyPr/>
          <a:lstStyle>
            <a:lvl1pPr>
              <a:defRPr/>
            </a:lvl1pPr>
          </a:lstStyle>
          <a:p>
            <a:r>
              <a:rPr lang="cs-CZ" dirty="0" smtClean="0"/>
              <a:t>Kliknutím lze upravit styl.</a:t>
            </a:r>
            <a:endParaRPr lang="en-US" dirty="0"/>
          </a:p>
        </p:txBody>
      </p:sp>
      <p:sp>
        <p:nvSpPr>
          <p:cNvPr id="3" name="Text Placeholder 2"/>
          <p:cNvSpPr>
            <a:spLocks noGrp="1"/>
          </p:cNvSpPr>
          <p:nvPr>
            <p:ph type="body" idx="1"/>
          </p:nvPr>
        </p:nvSpPr>
        <p:spPr>
          <a:xfrm>
            <a:off x="720000" y="2368800"/>
            <a:ext cx="3621600" cy="693376"/>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cs-CZ" dirty="0" smtClean="0"/>
              <a:t>Kliknutím lze upravit styly předlohy textu.</a:t>
            </a:r>
          </a:p>
        </p:txBody>
      </p:sp>
      <p:sp>
        <p:nvSpPr>
          <p:cNvPr id="4" name="Content Placeholder 3"/>
          <p:cNvSpPr>
            <a:spLocks noGrp="1"/>
          </p:cNvSpPr>
          <p:nvPr>
            <p:ph sz="half" idx="2"/>
          </p:nvPr>
        </p:nvSpPr>
        <p:spPr>
          <a:xfrm>
            <a:off x="720000" y="3151650"/>
            <a:ext cx="3621600" cy="3209550"/>
          </a:xfrm>
        </p:spPr>
        <p:txBody>
          <a:bodyPr/>
          <a:lstStyle>
            <a:lvl1pPr>
              <a:defRPr/>
            </a:lvl1pPr>
            <a:lvl2pPr>
              <a:defRPr/>
            </a:lvl2pPr>
            <a:lvl3pPr>
              <a:defRPr/>
            </a:lvl3pPr>
            <a:lvl4pPr>
              <a:defRPr/>
            </a:lvl4pPr>
            <a:lvl5pPr>
              <a:defRPr/>
            </a:lvl5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sp>
        <p:nvSpPr>
          <p:cNvPr id="5" name="Text Placeholder 4"/>
          <p:cNvSpPr>
            <a:spLocks noGrp="1"/>
          </p:cNvSpPr>
          <p:nvPr>
            <p:ph type="body" sz="quarter" idx="3"/>
          </p:nvPr>
        </p:nvSpPr>
        <p:spPr>
          <a:xfrm>
            <a:off x="4658400" y="2368800"/>
            <a:ext cx="3621600" cy="693376"/>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cs-CZ" dirty="0" smtClean="0"/>
              <a:t>Kliknutím lze upravit styly předlohy textu.</a:t>
            </a:r>
          </a:p>
        </p:txBody>
      </p:sp>
      <p:sp>
        <p:nvSpPr>
          <p:cNvPr id="6" name="Content Placeholder 5"/>
          <p:cNvSpPr>
            <a:spLocks noGrp="1"/>
          </p:cNvSpPr>
          <p:nvPr>
            <p:ph sz="quarter" idx="4"/>
          </p:nvPr>
        </p:nvSpPr>
        <p:spPr>
          <a:xfrm>
            <a:off x="4658400" y="3151650"/>
            <a:ext cx="3621600" cy="3209550"/>
          </a:xfrm>
        </p:spPr>
        <p:txBody>
          <a:bodyPr/>
          <a:lstStyle>
            <a:lvl1pPr>
              <a:defRPr/>
            </a:lvl1pPr>
            <a:lvl2pPr>
              <a:defRPr/>
            </a:lvl2pPr>
            <a:lvl3pPr>
              <a:defRPr/>
            </a:lvl3pPr>
            <a:lvl4pPr>
              <a:defRPr/>
            </a:lvl4pPr>
            <a:lvl5pPr>
              <a:defRPr/>
            </a:lvl5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sp>
        <p:nvSpPr>
          <p:cNvPr id="8" name="Footer Placeholder 7"/>
          <p:cNvSpPr>
            <a:spLocks noGrp="1"/>
          </p:cNvSpPr>
          <p:nvPr>
            <p:ph type="ftr" sz="quarter" idx="11"/>
          </p:nvPr>
        </p:nvSpPr>
        <p:spPr/>
        <p:txBody>
          <a:bodyPr/>
          <a:lstStyle>
            <a:lvl1pPr>
              <a:defRPr/>
            </a:lvl1pPr>
          </a:lstStyle>
          <a:p>
            <a:r>
              <a:rPr lang="cs-CZ" dirty="0" smtClean="0"/>
              <a:t>autor prezentace, datum prezentace, univerzitní oddělení, fakulta, adresa</a:t>
            </a:r>
            <a:endParaRPr lang="cs-CZ" dirty="0"/>
          </a:p>
        </p:txBody>
      </p:sp>
      <p:sp>
        <p:nvSpPr>
          <p:cNvPr id="9" name="Slide Number Placeholder 8"/>
          <p:cNvSpPr>
            <a:spLocks noGrp="1"/>
          </p:cNvSpPr>
          <p:nvPr>
            <p:ph type="sldNum" sz="quarter" idx="12"/>
          </p:nvPr>
        </p:nvSpPr>
        <p:spPr/>
        <p:txBody>
          <a:bodyPr/>
          <a:lstStyle>
            <a:lvl1pPr>
              <a:defRPr/>
            </a:lvl1pPr>
          </a:lstStyle>
          <a:p>
            <a:fld id="{103B6205-E093-439F-9685-8F7A4FC3F425}" type="slidenum">
              <a:rPr lang="cs-CZ" smtClean="0"/>
              <a:pPr/>
              <a:t>‹#›</a:t>
            </a:fld>
            <a:endParaRPr lang="cs-CZ" dirty="0"/>
          </a:p>
        </p:txBody>
      </p:sp>
    </p:spTree>
    <p:extLst>
      <p:ext uri="{BB962C8B-B14F-4D97-AF65-F5344CB8AC3E}">
        <p14:creationId xmlns:p14="http://schemas.microsoft.com/office/powerpoint/2010/main" val="3611271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dirty="0" smtClean="0"/>
              <a:t>Kliknutím lze upravit styl.</a:t>
            </a:r>
            <a:endParaRPr lang="en-US" dirty="0"/>
          </a:p>
        </p:txBody>
      </p:sp>
      <p:sp>
        <p:nvSpPr>
          <p:cNvPr id="4" name="Footer Placeholder 3"/>
          <p:cNvSpPr>
            <a:spLocks noGrp="1"/>
          </p:cNvSpPr>
          <p:nvPr>
            <p:ph type="ftr" sz="quarter" idx="11"/>
          </p:nvPr>
        </p:nvSpPr>
        <p:spPr/>
        <p:txBody>
          <a:bodyPr/>
          <a:lstStyle>
            <a:lvl1pPr>
              <a:defRPr/>
            </a:lvl1pPr>
          </a:lstStyle>
          <a:p>
            <a:r>
              <a:rPr lang="cs-CZ" dirty="0" smtClean="0"/>
              <a:t>autor prezentace, datum prezentace, univerzitní oddělení, fakulta, adresa</a:t>
            </a:r>
            <a:endParaRPr lang="cs-CZ" dirty="0"/>
          </a:p>
        </p:txBody>
      </p:sp>
      <p:sp>
        <p:nvSpPr>
          <p:cNvPr id="5" name="Slide Number Placeholder 4"/>
          <p:cNvSpPr>
            <a:spLocks noGrp="1"/>
          </p:cNvSpPr>
          <p:nvPr>
            <p:ph type="sldNum" sz="quarter" idx="12"/>
          </p:nvPr>
        </p:nvSpPr>
        <p:spPr/>
        <p:txBody>
          <a:bodyPr/>
          <a:lstStyle>
            <a:lvl1pPr>
              <a:defRPr/>
            </a:lvl1pPr>
          </a:lstStyle>
          <a:p>
            <a:fld id="{103B6205-E093-439F-9685-8F7A4FC3F425}" type="slidenum">
              <a:rPr lang="cs-CZ" smtClean="0"/>
              <a:pPr/>
              <a:t>‹#›</a:t>
            </a:fld>
            <a:endParaRPr lang="cs-CZ" dirty="0"/>
          </a:p>
        </p:txBody>
      </p:sp>
    </p:spTree>
    <p:extLst>
      <p:ext uri="{BB962C8B-B14F-4D97-AF65-F5344CB8AC3E}">
        <p14:creationId xmlns:p14="http://schemas.microsoft.com/office/powerpoint/2010/main" val="4172472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cs-CZ" dirty="0" smtClean="0"/>
              <a:t>autor prezentace, datum prezentace, univerzitní oddělení, fakulta, adresa</a:t>
            </a:r>
            <a:endParaRPr lang="cs-CZ" dirty="0"/>
          </a:p>
        </p:txBody>
      </p:sp>
      <p:sp>
        <p:nvSpPr>
          <p:cNvPr id="4" name="Slide Number Placeholder 3"/>
          <p:cNvSpPr>
            <a:spLocks noGrp="1"/>
          </p:cNvSpPr>
          <p:nvPr>
            <p:ph type="sldNum" sz="quarter" idx="12"/>
          </p:nvPr>
        </p:nvSpPr>
        <p:spPr/>
        <p:txBody>
          <a:bodyPr/>
          <a:lstStyle>
            <a:lvl1pPr>
              <a:defRPr/>
            </a:lvl1pPr>
          </a:lstStyle>
          <a:p>
            <a:fld id="{103B6205-E093-439F-9685-8F7A4FC3F425}" type="slidenum">
              <a:rPr lang="cs-CZ" smtClean="0"/>
              <a:pPr/>
              <a:t>‹#›</a:t>
            </a:fld>
            <a:endParaRPr lang="cs-CZ" dirty="0"/>
          </a:p>
        </p:txBody>
      </p:sp>
    </p:spTree>
    <p:extLst>
      <p:ext uri="{BB962C8B-B14F-4D97-AF65-F5344CB8AC3E}">
        <p14:creationId xmlns:p14="http://schemas.microsoft.com/office/powerpoint/2010/main" val="292811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3004102" cy="748800"/>
          </a:xfrm>
        </p:spPr>
        <p:txBody>
          <a:bodyPr anchor="b">
            <a:normAutofit/>
          </a:bodyPr>
          <a:lstStyle>
            <a:lvl1pPr>
              <a:defRPr sz="2600"/>
            </a:lvl1pPr>
          </a:lstStyle>
          <a:p>
            <a:r>
              <a:rPr lang="cs-CZ" dirty="0" smtClean="0"/>
              <a:t>Kliknutím lze upravit styl.</a:t>
            </a:r>
            <a:endParaRPr lang="en-US" dirty="0"/>
          </a:p>
        </p:txBody>
      </p:sp>
      <p:sp>
        <p:nvSpPr>
          <p:cNvPr id="3" name="Content Placeholder 2"/>
          <p:cNvSpPr>
            <a:spLocks noGrp="1"/>
          </p:cNvSpPr>
          <p:nvPr>
            <p:ph idx="1"/>
          </p:nvPr>
        </p:nvSpPr>
        <p:spPr>
          <a:xfrm>
            <a:off x="3825976" y="1620000"/>
            <a:ext cx="4454024" cy="4733283"/>
          </a:xfrm>
        </p:spPr>
        <p:txBody>
          <a:bodyPr>
            <a:normAutofit/>
          </a:bodyPr>
          <a:lstStyle>
            <a:lvl1pPr>
              <a:defRPr sz="2400"/>
            </a:lvl1pPr>
            <a:lvl2pPr>
              <a:defRPr sz="2000"/>
            </a:lvl2pPr>
            <a:lvl3pPr>
              <a:defRPr sz="1800"/>
            </a:lvl3pPr>
            <a:lvl4pPr>
              <a:defRPr sz="1600"/>
            </a:lvl4pPr>
            <a:lvl5pPr>
              <a:defRPr sz="1600"/>
            </a:lvl5pPr>
            <a:lvl6pPr>
              <a:defRPr sz="1968"/>
            </a:lvl6pPr>
            <a:lvl7pPr>
              <a:defRPr sz="1968"/>
            </a:lvl7pPr>
            <a:lvl8pPr>
              <a:defRPr sz="1968"/>
            </a:lvl8pPr>
            <a:lvl9pPr>
              <a:defRPr sz="1968"/>
            </a:lvl9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sp>
        <p:nvSpPr>
          <p:cNvPr id="4" name="Text Placeholder 3"/>
          <p:cNvSpPr>
            <a:spLocks noGrp="1"/>
          </p:cNvSpPr>
          <p:nvPr>
            <p:ph type="body" sz="half" idx="2"/>
          </p:nvPr>
        </p:nvSpPr>
        <p:spPr>
          <a:xfrm>
            <a:off x="720000" y="2458274"/>
            <a:ext cx="3004102" cy="3902926"/>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cs-CZ" dirty="0" smtClean="0"/>
              <a:t>Kliknutím lze upravit styly předlohy textu.</a:t>
            </a:r>
          </a:p>
        </p:txBody>
      </p:sp>
      <p:sp>
        <p:nvSpPr>
          <p:cNvPr id="6" name="Footer Placeholder 5"/>
          <p:cNvSpPr>
            <a:spLocks noGrp="1"/>
          </p:cNvSpPr>
          <p:nvPr>
            <p:ph type="ftr" sz="quarter" idx="11"/>
          </p:nvPr>
        </p:nvSpPr>
        <p:spPr/>
        <p:txBody>
          <a:bodyPr/>
          <a:lstStyle>
            <a:lvl1pPr>
              <a:defRPr/>
            </a:lvl1pPr>
          </a:lstStyle>
          <a:p>
            <a:r>
              <a:rPr lang="cs-CZ" dirty="0" smtClean="0"/>
              <a:t>autor prezentace, datum prezentace, univerzitní oddělení, fakulta, adresa</a:t>
            </a:r>
            <a:endParaRPr lang="cs-CZ" dirty="0"/>
          </a:p>
        </p:txBody>
      </p:sp>
      <p:sp>
        <p:nvSpPr>
          <p:cNvPr id="7" name="Slide Number Placeholder 6"/>
          <p:cNvSpPr>
            <a:spLocks noGrp="1"/>
          </p:cNvSpPr>
          <p:nvPr>
            <p:ph type="sldNum" sz="quarter" idx="12"/>
          </p:nvPr>
        </p:nvSpPr>
        <p:spPr/>
        <p:txBody>
          <a:bodyPr/>
          <a:lstStyle>
            <a:lvl1pPr>
              <a:defRPr/>
            </a:lvl1pPr>
          </a:lstStyle>
          <a:p>
            <a:fld id="{103B6205-E093-439F-9685-8F7A4FC3F425}" type="slidenum">
              <a:rPr lang="cs-CZ" smtClean="0"/>
              <a:pPr/>
              <a:t>‹#›</a:t>
            </a:fld>
            <a:endParaRPr lang="cs-CZ" dirty="0"/>
          </a:p>
        </p:txBody>
      </p:sp>
    </p:spTree>
    <p:extLst>
      <p:ext uri="{BB962C8B-B14F-4D97-AF65-F5344CB8AC3E}">
        <p14:creationId xmlns:p14="http://schemas.microsoft.com/office/powerpoint/2010/main" val="3028856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1620000"/>
            <a:ext cx="7560000" cy="748080"/>
          </a:xfrm>
          <a:prstGeom prst="rect">
            <a:avLst/>
          </a:prstGeom>
        </p:spPr>
        <p:txBody>
          <a:bodyPr vert="horz" lIns="0" tIns="0" rIns="0" bIns="0" rtlCol="0" anchor="t">
            <a:normAutofit/>
          </a:bodyPr>
          <a:lstStyle/>
          <a:p>
            <a:r>
              <a:rPr lang="cs-CZ" dirty="0" smtClean="0"/>
              <a:t>Kliknutím lze upravit styl.</a:t>
            </a:r>
            <a:endParaRPr lang="en-US" dirty="0"/>
          </a:p>
        </p:txBody>
      </p:sp>
      <p:sp>
        <p:nvSpPr>
          <p:cNvPr id="3" name="Text Placeholder 2"/>
          <p:cNvSpPr>
            <a:spLocks noGrp="1"/>
          </p:cNvSpPr>
          <p:nvPr>
            <p:ph type="body" idx="1"/>
          </p:nvPr>
        </p:nvSpPr>
        <p:spPr>
          <a:xfrm>
            <a:off x="720000" y="2460567"/>
            <a:ext cx="7560000" cy="3898669"/>
          </a:xfrm>
          <a:prstGeom prst="rect">
            <a:avLst/>
          </a:prstGeom>
        </p:spPr>
        <p:txBody>
          <a:bodyPr vert="horz" lIns="0" tIns="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sp>
        <p:nvSpPr>
          <p:cNvPr id="5" name="Footer Placeholder 4"/>
          <p:cNvSpPr>
            <a:spLocks noGrp="1"/>
          </p:cNvSpPr>
          <p:nvPr>
            <p:ph type="ftr" sz="quarter" idx="3"/>
          </p:nvPr>
        </p:nvSpPr>
        <p:spPr>
          <a:xfrm>
            <a:off x="720000" y="6450675"/>
            <a:ext cx="7118902" cy="216000"/>
          </a:xfrm>
          <a:prstGeom prst="rect">
            <a:avLst/>
          </a:prstGeom>
        </p:spPr>
        <p:txBody>
          <a:bodyPr vert="horz" lIns="0" tIns="0" rIns="0" bIns="0" rtlCol="0" anchor="b"/>
          <a:lstStyle>
            <a:lvl1pPr algn="l">
              <a:defRPr sz="1000">
                <a:solidFill>
                  <a:schemeClr val="accent1"/>
                </a:solidFill>
                <a:latin typeface="Calibri" pitchFamily="34" charset="0"/>
                <a:cs typeface="Arial" panose="020B0604020202020204" pitchFamily="34" charset="0"/>
              </a:defRPr>
            </a:lvl1pPr>
          </a:lstStyle>
          <a:p>
            <a:r>
              <a:rPr lang="cs-CZ" dirty="0" smtClean="0"/>
              <a:t>autor prezentace, datum prezentace, univerzitní oddělení, fakulta, adresa</a:t>
            </a:r>
            <a:endParaRPr lang="cs-CZ" dirty="0"/>
          </a:p>
        </p:txBody>
      </p:sp>
      <p:sp>
        <p:nvSpPr>
          <p:cNvPr id="6" name="Slide Number Placeholder 5"/>
          <p:cNvSpPr>
            <a:spLocks noGrp="1"/>
          </p:cNvSpPr>
          <p:nvPr>
            <p:ph type="sldNum" sz="quarter" idx="4"/>
          </p:nvPr>
        </p:nvSpPr>
        <p:spPr>
          <a:xfrm>
            <a:off x="7963593" y="6450675"/>
            <a:ext cx="316407" cy="216000"/>
          </a:xfrm>
          <a:prstGeom prst="rect">
            <a:avLst/>
          </a:prstGeom>
        </p:spPr>
        <p:txBody>
          <a:bodyPr vert="horz" lIns="0" tIns="0" rIns="0" bIns="0" rtlCol="0" anchor="ctr"/>
          <a:lstStyle>
            <a:lvl1pPr algn="r">
              <a:defRPr sz="1000">
                <a:solidFill>
                  <a:schemeClr val="accent1"/>
                </a:solidFill>
                <a:latin typeface="Calibri" pitchFamily="34" charset="0"/>
                <a:cs typeface="Arial" panose="020B0604020202020204" pitchFamily="34" charset="0"/>
              </a:defRPr>
            </a:lvl1pPr>
          </a:lstStyle>
          <a:p>
            <a:fld id="{103B6205-E093-439F-9685-8F7A4FC3F425}" type="slidenum">
              <a:rPr lang="cs-CZ" smtClean="0"/>
              <a:pPr/>
              <a:t>‹#›</a:t>
            </a:fld>
            <a:endParaRPr lang="cs-CZ" dirty="0"/>
          </a:p>
        </p:txBody>
      </p:sp>
      <p:pic>
        <p:nvPicPr>
          <p:cNvPr id="4" name="Obrázek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0000" y="540000"/>
            <a:ext cx="2132050" cy="712800"/>
          </a:xfrm>
          <a:prstGeom prst="rect">
            <a:avLst/>
          </a:prstGeom>
        </p:spPr>
      </p:pic>
    </p:spTree>
    <p:extLst>
      <p:ext uri="{BB962C8B-B14F-4D97-AF65-F5344CB8AC3E}">
        <p14:creationId xmlns:p14="http://schemas.microsoft.com/office/powerpoint/2010/main" val="3501032078"/>
      </p:ext>
    </p:extLst>
  </p:cSld>
  <p:clrMap bg1="lt1" tx1="dk1" bg2="lt2" tx2="dk2" accent1="accent1" accent2="accent2" accent3="accent3" accent4="accent4" accent5="accent5" accent6="accent6" hlink="hlink" folHlink="folHlink"/>
  <p:sldLayoutIdLst>
    <p:sldLayoutId id="2147483684" r:id="rId1"/>
    <p:sldLayoutId id="2147483673" r:id="rId2"/>
    <p:sldLayoutId id="2147483685" r:id="rId3"/>
    <p:sldLayoutId id="2147483674" r:id="rId4"/>
    <p:sldLayoutId id="2147483676" r:id="rId5"/>
    <p:sldLayoutId id="2147483677" r:id="rId6"/>
    <p:sldLayoutId id="2147483678" r:id="rId7"/>
    <p:sldLayoutId id="2147483679" r:id="rId8"/>
    <p:sldLayoutId id="2147483680" r:id="rId9"/>
  </p:sldLayoutIdLst>
  <p:hf sldNum="0" hdr="0" dt="0"/>
  <p:txStyles>
    <p:titleStyle>
      <a:lvl1pPr algn="l" defTabSz="899952" rtl="0" eaLnBrk="1" latinLnBrk="0" hangingPunct="1">
        <a:lnSpc>
          <a:spcPct val="90000"/>
        </a:lnSpc>
        <a:spcBef>
          <a:spcPct val="0"/>
        </a:spcBef>
        <a:buNone/>
        <a:defRPr sz="2600" b="1" kern="1200">
          <a:solidFill>
            <a:schemeClr val="accent1"/>
          </a:solidFill>
          <a:latin typeface="Calibri" pitchFamily="34" charset="0"/>
          <a:ea typeface="+mj-ea"/>
          <a:cs typeface="Arial" panose="020B0604020202020204" pitchFamily="34" charset="0"/>
        </a:defRPr>
      </a:lvl1pPr>
    </p:titleStyle>
    <p:bodyStyle>
      <a:lvl1pPr marL="266700" indent="-266700" algn="l" defTabSz="899952" rtl="0" eaLnBrk="1" latinLnBrk="0" hangingPunct="1">
        <a:lnSpc>
          <a:spcPct val="90000"/>
        </a:lnSpc>
        <a:spcBef>
          <a:spcPts val="984"/>
        </a:spcBef>
        <a:buFont typeface="Arial" panose="020B0604020202020204" pitchFamily="34" charset="0"/>
        <a:buChar char="−"/>
        <a:defRPr sz="2000" kern="1200">
          <a:solidFill>
            <a:schemeClr val="accent1"/>
          </a:solidFill>
          <a:latin typeface="Calibri" pitchFamily="34" charset="0"/>
          <a:ea typeface="+mn-ea"/>
          <a:cs typeface="Arial" panose="020B0604020202020204" pitchFamily="34" charset="0"/>
        </a:defRPr>
      </a:lvl1pPr>
      <a:lvl2pPr marL="539750" indent="-273050" algn="l" defTabSz="899952" rtl="0" eaLnBrk="1" latinLnBrk="0" hangingPunct="1">
        <a:lnSpc>
          <a:spcPct val="90000"/>
        </a:lnSpc>
        <a:spcBef>
          <a:spcPts val="492"/>
        </a:spcBef>
        <a:buFont typeface="Arial" panose="020B0604020202020204" pitchFamily="34" charset="0"/>
        <a:buChar char="−"/>
        <a:defRPr sz="1800" kern="1200">
          <a:solidFill>
            <a:schemeClr val="accent2"/>
          </a:solidFill>
          <a:latin typeface="Calibri" pitchFamily="34" charset="0"/>
          <a:ea typeface="+mn-ea"/>
          <a:cs typeface="Arial" panose="020B0604020202020204" pitchFamily="34" charset="0"/>
        </a:defRPr>
      </a:lvl2pPr>
      <a:lvl3pPr marL="806450" indent="-266700" algn="l" defTabSz="899952" rtl="0" eaLnBrk="1" latinLnBrk="0" hangingPunct="1">
        <a:lnSpc>
          <a:spcPct val="90000"/>
        </a:lnSpc>
        <a:spcBef>
          <a:spcPts val="492"/>
        </a:spcBef>
        <a:buFont typeface="Arial" panose="020B0604020202020204" pitchFamily="34" charset="0"/>
        <a:buChar char="−"/>
        <a:defRPr sz="1600" kern="1200">
          <a:solidFill>
            <a:schemeClr val="accent2"/>
          </a:solidFill>
          <a:latin typeface="Calibri" pitchFamily="34" charset="0"/>
          <a:ea typeface="+mn-ea"/>
          <a:cs typeface="Arial" panose="020B0604020202020204" pitchFamily="34" charset="0"/>
        </a:defRPr>
      </a:lvl3pPr>
      <a:lvl4pPr marL="1071563" indent="-265113" algn="l" defTabSz="899952" rtl="0" eaLnBrk="1" latinLnBrk="0" hangingPunct="1">
        <a:lnSpc>
          <a:spcPct val="90000"/>
        </a:lnSpc>
        <a:spcBef>
          <a:spcPts val="492"/>
        </a:spcBef>
        <a:buFont typeface="Arial" panose="020B0604020202020204" pitchFamily="34" charset="0"/>
        <a:buChar char="−"/>
        <a:defRPr sz="1400" kern="1200">
          <a:solidFill>
            <a:schemeClr val="accent2"/>
          </a:solidFill>
          <a:latin typeface="Calibri" pitchFamily="34" charset="0"/>
          <a:ea typeface="+mn-ea"/>
          <a:cs typeface="Arial" panose="020B0604020202020204" pitchFamily="34" charset="0"/>
        </a:defRPr>
      </a:lvl4pPr>
      <a:lvl5pPr marL="1346200" indent="-274638" algn="l" defTabSz="899952" rtl="0" eaLnBrk="1" latinLnBrk="0" hangingPunct="1">
        <a:lnSpc>
          <a:spcPct val="90000"/>
        </a:lnSpc>
        <a:spcBef>
          <a:spcPts val="492"/>
        </a:spcBef>
        <a:buFont typeface="Arial" panose="020B0604020202020204" pitchFamily="34" charset="0"/>
        <a:buChar char="−"/>
        <a:defRPr sz="1400" kern="1200">
          <a:solidFill>
            <a:schemeClr val="accent2"/>
          </a:solidFill>
          <a:latin typeface="Calibri" pitchFamily="34" charset="0"/>
          <a:ea typeface="+mn-ea"/>
          <a:cs typeface="Arial" panose="020B0604020202020204" pitchFamily="34" charset="0"/>
        </a:defRPr>
      </a:lvl5pPr>
      <a:lvl6pPr marL="2474869"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846"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822"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798"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899952" rtl="0" eaLnBrk="1" latinLnBrk="0" hangingPunct="1">
        <a:defRPr sz="1772" kern="1200">
          <a:solidFill>
            <a:schemeClr val="tx1"/>
          </a:solidFill>
          <a:latin typeface="+mn-lt"/>
          <a:ea typeface="+mn-ea"/>
          <a:cs typeface="+mn-cs"/>
        </a:defRPr>
      </a:lvl1pPr>
      <a:lvl2pPr marL="449976" algn="l" defTabSz="899952" rtl="0" eaLnBrk="1" latinLnBrk="0" hangingPunct="1">
        <a:defRPr sz="1772" kern="1200">
          <a:solidFill>
            <a:schemeClr val="tx1"/>
          </a:solidFill>
          <a:latin typeface="+mn-lt"/>
          <a:ea typeface="+mn-ea"/>
          <a:cs typeface="+mn-cs"/>
        </a:defRPr>
      </a:lvl2pPr>
      <a:lvl3pPr marL="899952" algn="l" defTabSz="899952" rtl="0" eaLnBrk="1" latinLnBrk="0" hangingPunct="1">
        <a:defRPr sz="1772" kern="1200">
          <a:solidFill>
            <a:schemeClr val="tx1"/>
          </a:solidFill>
          <a:latin typeface="+mn-lt"/>
          <a:ea typeface="+mn-ea"/>
          <a:cs typeface="+mn-cs"/>
        </a:defRPr>
      </a:lvl3pPr>
      <a:lvl4pPr marL="1349929" algn="l" defTabSz="899952" rtl="0" eaLnBrk="1" latinLnBrk="0" hangingPunct="1">
        <a:defRPr sz="1772" kern="1200">
          <a:solidFill>
            <a:schemeClr val="tx1"/>
          </a:solidFill>
          <a:latin typeface="+mn-lt"/>
          <a:ea typeface="+mn-ea"/>
          <a:cs typeface="+mn-cs"/>
        </a:defRPr>
      </a:lvl4pPr>
      <a:lvl5pPr marL="1799905" algn="l" defTabSz="899952" rtl="0" eaLnBrk="1" latinLnBrk="0" hangingPunct="1">
        <a:defRPr sz="1772" kern="1200">
          <a:solidFill>
            <a:schemeClr val="tx1"/>
          </a:solidFill>
          <a:latin typeface="+mn-lt"/>
          <a:ea typeface="+mn-ea"/>
          <a:cs typeface="+mn-cs"/>
        </a:defRPr>
      </a:lvl5pPr>
      <a:lvl6pPr marL="2249881" algn="l" defTabSz="899952" rtl="0" eaLnBrk="1" latinLnBrk="0" hangingPunct="1">
        <a:defRPr sz="1772" kern="1200">
          <a:solidFill>
            <a:schemeClr val="tx1"/>
          </a:solidFill>
          <a:latin typeface="+mn-lt"/>
          <a:ea typeface="+mn-ea"/>
          <a:cs typeface="+mn-cs"/>
        </a:defRPr>
      </a:lvl6pPr>
      <a:lvl7pPr marL="2699857" algn="l" defTabSz="899952" rtl="0" eaLnBrk="1" latinLnBrk="0" hangingPunct="1">
        <a:defRPr sz="1772" kern="1200">
          <a:solidFill>
            <a:schemeClr val="tx1"/>
          </a:solidFill>
          <a:latin typeface="+mn-lt"/>
          <a:ea typeface="+mn-ea"/>
          <a:cs typeface="+mn-cs"/>
        </a:defRPr>
      </a:lvl7pPr>
      <a:lvl8pPr marL="3149834" algn="l" defTabSz="899952" rtl="0" eaLnBrk="1" latinLnBrk="0" hangingPunct="1">
        <a:defRPr sz="1772" kern="1200">
          <a:solidFill>
            <a:schemeClr val="tx1"/>
          </a:solidFill>
          <a:latin typeface="+mn-lt"/>
          <a:ea typeface="+mn-ea"/>
          <a:cs typeface="+mn-cs"/>
        </a:defRPr>
      </a:lvl8pPr>
      <a:lvl9pPr marL="3599810" algn="l" defTabSz="899952"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hyperlink" Target="mailto:jana.kvintova@upol.cz" TargetMode="External"/><Relationship Id="rId2" Type="http://schemas.openxmlformats.org/officeDocument/2006/relationships/hyperlink" Target="mailto:lucia.pastierikova@upol.cz"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spea.cz/" TargetMode="External"/><Relationship Id="rId2" Type="http://schemas.openxmlformats.org/officeDocument/2006/relationships/hyperlink" Target="http://www.poliklinikaolomouc.cz/" TargetMode="External"/><Relationship Id="rId1" Type="http://schemas.openxmlformats.org/officeDocument/2006/relationships/slideLayout" Target="../slideLayouts/slideLayout4.xml"/><Relationship Id="rId5" Type="http://schemas.openxmlformats.org/officeDocument/2006/relationships/hyperlink" Target="http://www.fnol.cz/pdf/fnol_cz_mapa.pdf" TargetMode="External"/><Relationship Id="rId4" Type="http://schemas.openxmlformats.org/officeDocument/2006/relationships/hyperlink" Target="http://www.fnol.cz/"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upol.cz/en/covid-19/"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koronavirus.mzcr.cz/en/"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upol.cz/en/students/guide/counselling-medical-care/" TargetMode="External"/><Relationship Id="rId2" Type="http://schemas.openxmlformats.org/officeDocument/2006/relationships/hyperlink" Target="https://www.upol.cz/covid-19/" TargetMode="External"/><Relationship Id="rId1" Type="http://schemas.openxmlformats.org/officeDocument/2006/relationships/slideLayout" Target="../slideLayouts/slideLayout4.xml"/><Relationship Id="rId5" Type="http://schemas.openxmlformats.org/officeDocument/2006/relationships/hyperlink" Target="https://www.mvcr.cz/mvcren/article/coronavirus-information-of-moi.aspx" TargetMode="External"/><Relationship Id="rId4" Type="http://schemas.openxmlformats.org/officeDocument/2006/relationships/hyperlink" Target="https://koronavirus.mzcr.cz/en/current-measures/"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fnol.cz/aktuality/information-for-self-payers-sars-cov-2-pcr-examination"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www.kb.upol.cz/"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skm.upol.cz/en/accommodation/for-international-students/" TargetMode="External"/><Relationship Id="rId2" Type="http://schemas.openxmlformats.org/officeDocument/2006/relationships/hyperlink" Target="http://www.olomouc.eu/aktualni-informace/aktuality/15246"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upol.cz/en/students/"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goo.gl/maps/NSnhDA6RnuL2"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cvt.upol.cz/en/identificationcards/#c6366" TargetMode="External"/><Relationship Id="rId2" Type="http://schemas.openxmlformats.org/officeDocument/2006/relationships/hyperlink" Target="https://rezervace.upol.cz/karty"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20000" y="4836920"/>
            <a:ext cx="7560000" cy="1258077"/>
          </a:xfrm>
        </p:spPr>
        <p:txBody>
          <a:bodyPr>
            <a:normAutofit fontScale="90000"/>
          </a:bodyPr>
          <a:lstStyle/>
          <a:p>
            <a:r>
              <a:rPr lang="cs-CZ" sz="4000" dirty="0" smtClean="0">
                <a:solidFill>
                  <a:srgbClr val="FF0000"/>
                </a:solidFill>
              </a:rPr>
              <a:t>PRACTICAL INFORMATION I. SUMMARY</a:t>
            </a:r>
            <a:br>
              <a:rPr lang="cs-CZ" sz="4000" dirty="0" smtClean="0">
                <a:solidFill>
                  <a:srgbClr val="FF0000"/>
                </a:solidFill>
              </a:rPr>
            </a:br>
            <a:r>
              <a:rPr lang="cs-CZ" dirty="0" err="1" smtClean="0">
                <a:solidFill>
                  <a:srgbClr val="FF0000"/>
                </a:solidFill>
              </a:rPr>
              <a:t>Orientation</a:t>
            </a:r>
            <a:r>
              <a:rPr lang="cs-CZ" dirty="0" smtClean="0">
                <a:solidFill>
                  <a:srgbClr val="FF0000"/>
                </a:solidFill>
              </a:rPr>
              <a:t> Week / Winter </a:t>
            </a:r>
            <a:r>
              <a:rPr lang="cs-CZ" dirty="0" err="1" smtClean="0">
                <a:solidFill>
                  <a:srgbClr val="FF0000"/>
                </a:solidFill>
              </a:rPr>
              <a:t>Semester</a:t>
            </a:r>
            <a:r>
              <a:rPr lang="cs-CZ" dirty="0" smtClean="0">
                <a:solidFill>
                  <a:srgbClr val="FF0000"/>
                </a:solidFill>
              </a:rPr>
              <a:t> 2020/2021</a:t>
            </a:r>
            <a:r>
              <a:rPr lang="cs-CZ" dirty="0">
                <a:solidFill>
                  <a:srgbClr val="FF0000"/>
                </a:solidFill>
              </a:rPr>
              <a:t/>
            </a:r>
            <a:br>
              <a:rPr lang="cs-CZ" dirty="0">
                <a:solidFill>
                  <a:srgbClr val="FF0000"/>
                </a:solidFill>
              </a:rPr>
            </a:br>
            <a:endParaRPr lang="cs-CZ" dirty="0"/>
          </a:p>
        </p:txBody>
      </p:sp>
      <p:sp>
        <p:nvSpPr>
          <p:cNvPr id="5" name="Zástupný symbol pro zápatí 4"/>
          <p:cNvSpPr>
            <a:spLocks noGrp="1"/>
          </p:cNvSpPr>
          <p:nvPr>
            <p:ph type="ftr" sz="quarter" idx="11"/>
          </p:nvPr>
        </p:nvSpPr>
        <p:spPr/>
        <p:txBody>
          <a:bodyPr/>
          <a:lstStyle/>
          <a:p>
            <a:pPr algn="ctr"/>
            <a:r>
              <a:rPr lang="cs-CZ" dirty="0" smtClean="0"/>
              <a:t>Zuzana Hamdanieh, International Relations Office</a:t>
            </a:r>
            <a:endParaRPr lang="cs-CZ" dirty="0"/>
          </a:p>
        </p:txBody>
      </p:sp>
      <p:pic>
        <p:nvPicPr>
          <p:cNvPr id="1026" name="Picture 2" descr="Image result for practical in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19" y="1400297"/>
            <a:ext cx="3180015" cy="31800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question"/>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06895" y="1656164"/>
            <a:ext cx="2580153" cy="3278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670961"/>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000" dirty="0" err="1"/>
              <a:t>Counselling</a:t>
            </a:r>
            <a:r>
              <a:rPr lang="cs-CZ" sz="2000" dirty="0"/>
              <a:t> &amp; </a:t>
            </a:r>
            <a:r>
              <a:rPr lang="cs-CZ" sz="2000" dirty="0" err="1"/>
              <a:t>Medical</a:t>
            </a:r>
            <a:r>
              <a:rPr lang="cs-CZ" sz="2000" dirty="0"/>
              <a:t> Care</a:t>
            </a:r>
            <a:r>
              <a:rPr lang="cs-CZ" b="0" dirty="0"/>
              <a:t/>
            </a:r>
            <a:br>
              <a:rPr lang="cs-CZ" b="0" dirty="0"/>
            </a:br>
            <a:endParaRPr lang="cs-CZ" dirty="0"/>
          </a:p>
        </p:txBody>
      </p:sp>
      <p:sp>
        <p:nvSpPr>
          <p:cNvPr id="3" name="Zástupný symbol pro obsah 2"/>
          <p:cNvSpPr>
            <a:spLocks noGrp="1"/>
          </p:cNvSpPr>
          <p:nvPr>
            <p:ph idx="1"/>
          </p:nvPr>
        </p:nvSpPr>
        <p:spPr/>
        <p:txBody>
          <a:bodyPr>
            <a:normAutofit/>
          </a:bodyPr>
          <a:lstStyle/>
          <a:p>
            <a:r>
              <a:rPr lang="cs-CZ" sz="1800" b="1" dirty="0" err="1" smtClean="0"/>
              <a:t>Special</a:t>
            </a:r>
            <a:r>
              <a:rPr lang="cs-CZ" sz="1800" b="1" dirty="0" smtClean="0"/>
              <a:t> </a:t>
            </a:r>
            <a:r>
              <a:rPr lang="cs-CZ" sz="1800" b="1" dirty="0" err="1"/>
              <a:t>Needs</a:t>
            </a:r>
            <a:r>
              <a:rPr lang="cs-CZ" sz="1800" b="1" dirty="0"/>
              <a:t> </a:t>
            </a:r>
            <a:r>
              <a:rPr lang="cs-CZ" sz="1800" b="1" dirty="0" smtClean="0"/>
              <a:t>Centre</a:t>
            </a:r>
          </a:p>
          <a:p>
            <a:r>
              <a:rPr lang="en-US" sz="1800" b="1" dirty="0"/>
              <a:t>Address and contact: </a:t>
            </a:r>
            <a:r>
              <a:rPr lang="en-US" sz="1800" dirty="0"/>
              <a:t>Faculty of Education, </a:t>
            </a:r>
            <a:r>
              <a:rPr lang="en-US" sz="1800" dirty="0" err="1"/>
              <a:t>Žižkovo</a:t>
            </a:r>
            <a:r>
              <a:rPr lang="en-US" sz="1800" dirty="0"/>
              <a:t> </a:t>
            </a:r>
            <a:r>
              <a:rPr lang="en-US" sz="1800" dirty="0" err="1"/>
              <a:t>nám</a:t>
            </a:r>
            <a:r>
              <a:rPr lang="en-US" sz="1800" dirty="0"/>
              <a:t>. 5, Olomouc,</a:t>
            </a:r>
            <a:br>
              <a:rPr lang="en-US" sz="1800" dirty="0"/>
            </a:br>
            <a:r>
              <a:rPr lang="en-US" sz="1800" dirty="0"/>
              <a:t>tel.: +420 585 635 323, mobile phone: +420 775 124 696,</a:t>
            </a:r>
            <a:br>
              <a:rPr lang="en-US" sz="1800" dirty="0"/>
            </a:br>
            <a:r>
              <a:rPr lang="en-US" sz="1800" dirty="0" smtClean="0"/>
              <a:t>email</a:t>
            </a:r>
            <a:r>
              <a:rPr lang="en-US" sz="1800" dirty="0"/>
              <a:t>: </a:t>
            </a:r>
            <a:r>
              <a:rPr lang="en-US" sz="1800" dirty="0" smtClean="0">
                <a:hlinkClick r:id="rId2"/>
              </a:rPr>
              <a:t>lucia.pastierikova@upol.cz</a:t>
            </a:r>
            <a:endParaRPr lang="cs-CZ" sz="1800" dirty="0" smtClean="0"/>
          </a:p>
          <a:p>
            <a:r>
              <a:rPr lang="cs-CZ" sz="1800" b="1" dirty="0" err="1"/>
              <a:t>Psychological</a:t>
            </a:r>
            <a:r>
              <a:rPr lang="cs-CZ" sz="1800" b="1" dirty="0"/>
              <a:t> </a:t>
            </a:r>
            <a:r>
              <a:rPr lang="cs-CZ" sz="1800" b="1" dirty="0" err="1"/>
              <a:t>C</a:t>
            </a:r>
            <a:r>
              <a:rPr lang="cs-CZ" sz="1800" b="1" dirty="0" err="1" smtClean="0"/>
              <a:t>ounselling</a:t>
            </a:r>
            <a:endParaRPr lang="cs-CZ" sz="1800" b="1" dirty="0"/>
          </a:p>
          <a:p>
            <a:r>
              <a:rPr lang="en-US" sz="1800" dirty="0"/>
              <a:t>the Counselling Centre of the Department of Psychology and Psychopathology, </a:t>
            </a:r>
            <a:r>
              <a:rPr lang="en-US" sz="1800" dirty="0" err="1"/>
              <a:t>FoE</a:t>
            </a:r>
            <a:r>
              <a:rPr lang="en-US" sz="1800" dirty="0"/>
              <a:t>, UP. Email: </a:t>
            </a:r>
            <a:r>
              <a:rPr lang="en-US" sz="1800" dirty="0">
                <a:hlinkClick r:id="rId3"/>
              </a:rPr>
              <a:t>jana.kvintova@upol.cz</a:t>
            </a:r>
            <a:r>
              <a:rPr lang="en-US" sz="1800" dirty="0"/>
              <a:t>. Likewise, students can get psychological help at the UP </a:t>
            </a:r>
            <a:r>
              <a:rPr lang="en-US" sz="1800" dirty="0" err="1"/>
              <a:t>FoM</a:t>
            </a:r>
            <a:r>
              <a:rPr lang="en-US" sz="1800" dirty="0"/>
              <a:t>. Contact the Study Department for more.</a:t>
            </a:r>
            <a:endParaRPr lang="cs-CZ" sz="1800" dirty="0"/>
          </a:p>
        </p:txBody>
      </p:sp>
      <p:sp>
        <p:nvSpPr>
          <p:cNvPr id="4" name="Zástupný symbol pro zápatí 3"/>
          <p:cNvSpPr>
            <a:spLocks noGrp="1"/>
          </p:cNvSpPr>
          <p:nvPr>
            <p:ph type="ftr" sz="quarter" idx="11"/>
          </p:nvPr>
        </p:nvSpPr>
        <p:spPr/>
        <p:txBody>
          <a:bodyPr/>
          <a:lstStyle/>
          <a:p>
            <a:r>
              <a:rPr lang="cs-CZ" dirty="0" smtClean="0"/>
              <a:t>autor prezentace, datum prezentace, univerzitní oddělení, fakulta, adresa</a:t>
            </a:r>
            <a:endParaRPr lang="cs-CZ" dirty="0"/>
          </a:p>
        </p:txBody>
      </p:sp>
    </p:spTree>
    <p:extLst>
      <p:ext uri="{BB962C8B-B14F-4D97-AF65-F5344CB8AC3E}">
        <p14:creationId xmlns:p14="http://schemas.microsoft.com/office/powerpoint/2010/main" val="2298866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2000" dirty="0">
                <a:solidFill>
                  <a:srgbClr val="0070C0"/>
                </a:solidFill>
              </a:rPr>
              <a:t>For </a:t>
            </a:r>
            <a:r>
              <a:rPr lang="cs-CZ" sz="2000" dirty="0" err="1">
                <a:solidFill>
                  <a:srgbClr val="0070C0"/>
                </a:solidFill>
              </a:rPr>
              <a:t>other</a:t>
            </a:r>
            <a:r>
              <a:rPr lang="cs-CZ" sz="2000" dirty="0">
                <a:solidFill>
                  <a:srgbClr val="0070C0"/>
                </a:solidFill>
              </a:rPr>
              <a:t> </a:t>
            </a:r>
            <a:r>
              <a:rPr lang="cs-CZ" sz="2000" dirty="0" err="1">
                <a:solidFill>
                  <a:srgbClr val="0070C0"/>
                </a:solidFill>
              </a:rPr>
              <a:t>medical</a:t>
            </a:r>
            <a:r>
              <a:rPr lang="cs-CZ" sz="2000" dirty="0">
                <a:solidFill>
                  <a:srgbClr val="0070C0"/>
                </a:solidFill>
              </a:rPr>
              <a:t> </a:t>
            </a:r>
            <a:r>
              <a:rPr lang="cs-CZ" sz="2000" dirty="0" err="1">
                <a:solidFill>
                  <a:srgbClr val="0070C0"/>
                </a:solidFill>
              </a:rPr>
              <a:t>specialists</a:t>
            </a:r>
            <a:r>
              <a:rPr lang="cs-CZ" sz="2000" dirty="0">
                <a:solidFill>
                  <a:srgbClr val="0070C0"/>
                </a:solidFill>
              </a:rPr>
              <a:t> and </a:t>
            </a:r>
            <a:r>
              <a:rPr lang="cs-CZ" sz="2000" dirty="0" err="1">
                <a:solidFill>
                  <a:srgbClr val="0070C0"/>
                </a:solidFill>
              </a:rPr>
              <a:t>services</a:t>
            </a:r>
            <a:r>
              <a:rPr lang="cs-CZ" sz="2000" dirty="0">
                <a:solidFill>
                  <a:srgbClr val="0070C0"/>
                </a:solidFill>
              </a:rPr>
              <a:t>, visit </a:t>
            </a:r>
            <a:r>
              <a:rPr lang="cs-CZ" sz="2000" dirty="0" err="1">
                <a:solidFill>
                  <a:srgbClr val="0070C0"/>
                </a:solidFill>
              </a:rPr>
              <a:t>the</a:t>
            </a:r>
            <a:r>
              <a:rPr lang="cs-CZ" sz="2000" dirty="0">
                <a:solidFill>
                  <a:srgbClr val="0070C0"/>
                </a:solidFill>
              </a:rPr>
              <a:t> </a:t>
            </a:r>
            <a:r>
              <a:rPr lang="cs-CZ" sz="2000" dirty="0" err="1">
                <a:solidFill>
                  <a:srgbClr val="0070C0"/>
                </a:solidFill>
              </a:rPr>
              <a:t>main</a:t>
            </a:r>
            <a:r>
              <a:rPr lang="cs-CZ" sz="2000" dirty="0">
                <a:solidFill>
                  <a:srgbClr val="0070C0"/>
                </a:solidFill>
              </a:rPr>
              <a:t> Olomouc </a:t>
            </a:r>
            <a:r>
              <a:rPr lang="cs-CZ" sz="2000" dirty="0" err="1">
                <a:solidFill>
                  <a:srgbClr val="0070C0"/>
                </a:solidFill>
              </a:rPr>
              <a:t>healthcare</a:t>
            </a:r>
            <a:r>
              <a:rPr lang="cs-CZ" sz="2000" dirty="0">
                <a:solidFill>
                  <a:srgbClr val="0070C0"/>
                </a:solidFill>
              </a:rPr>
              <a:t> </a:t>
            </a:r>
            <a:r>
              <a:rPr lang="cs-CZ" sz="2000" dirty="0" err="1">
                <a:solidFill>
                  <a:srgbClr val="0070C0"/>
                </a:solidFill>
              </a:rPr>
              <a:t>centres</a:t>
            </a:r>
            <a:r>
              <a:rPr lang="cs-CZ" sz="2000" dirty="0">
                <a:solidFill>
                  <a:srgbClr val="0070C0"/>
                </a:solidFill>
              </a:rPr>
              <a:t> such as:</a:t>
            </a:r>
            <a:br>
              <a:rPr lang="cs-CZ" sz="2000" dirty="0">
                <a:solidFill>
                  <a:srgbClr val="0070C0"/>
                </a:solidFill>
              </a:rPr>
            </a:br>
            <a:endParaRPr lang="cs-CZ" sz="2000" dirty="0"/>
          </a:p>
        </p:txBody>
      </p:sp>
      <p:sp>
        <p:nvSpPr>
          <p:cNvPr id="3" name="Zástupný symbol pro obsah 2"/>
          <p:cNvSpPr>
            <a:spLocks noGrp="1"/>
          </p:cNvSpPr>
          <p:nvPr>
            <p:ph idx="1"/>
          </p:nvPr>
        </p:nvSpPr>
        <p:spPr/>
        <p:txBody>
          <a:bodyPr>
            <a:normAutofit/>
          </a:bodyPr>
          <a:lstStyle/>
          <a:p>
            <a:pPr marL="0" indent="0">
              <a:buNone/>
            </a:pPr>
            <a:r>
              <a:rPr lang="cs-CZ" sz="1600" dirty="0" smtClean="0"/>
              <a:t>     </a:t>
            </a:r>
            <a:r>
              <a:rPr lang="cs-CZ" sz="1600" dirty="0" err="1" smtClean="0"/>
              <a:t>Health</a:t>
            </a:r>
            <a:r>
              <a:rPr lang="cs-CZ" sz="1600" dirty="0" smtClean="0"/>
              <a:t> </a:t>
            </a:r>
            <a:r>
              <a:rPr lang="cs-CZ" sz="1600" dirty="0"/>
              <a:t>Centre "Poliklinika" Olomouc, třída Svobody 32</a:t>
            </a:r>
          </a:p>
          <a:p>
            <a:pPr marL="273050" lvl="1" indent="0">
              <a:buNone/>
            </a:pPr>
            <a:r>
              <a:rPr lang="cs-CZ" sz="1600" dirty="0">
                <a:solidFill>
                  <a:schemeClr val="accent1"/>
                </a:solidFill>
                <a:hlinkClick r:id="rId2"/>
              </a:rPr>
              <a:t>www.poliklinikaolomouc.cz</a:t>
            </a:r>
            <a:endParaRPr lang="cs-CZ" sz="1600" dirty="0">
              <a:solidFill>
                <a:schemeClr val="accent1"/>
              </a:solidFill>
            </a:endParaRPr>
          </a:p>
          <a:p>
            <a:pPr marL="273050" lvl="1" indent="0">
              <a:buNone/>
            </a:pPr>
            <a:endParaRPr lang="cs-CZ" sz="1600" dirty="0">
              <a:solidFill>
                <a:schemeClr val="accent1"/>
              </a:solidFill>
            </a:endParaRPr>
          </a:p>
          <a:p>
            <a:pPr marL="273050" lvl="1" indent="0">
              <a:buNone/>
            </a:pPr>
            <a:r>
              <a:rPr lang="cs-CZ" sz="1600" dirty="0" err="1">
                <a:solidFill>
                  <a:schemeClr val="accent1"/>
                </a:solidFill>
              </a:rPr>
              <a:t>Health</a:t>
            </a:r>
            <a:r>
              <a:rPr lang="cs-CZ" sz="1600" dirty="0">
                <a:solidFill>
                  <a:schemeClr val="accent1"/>
                </a:solidFill>
              </a:rPr>
              <a:t> Centre „SPEA“</a:t>
            </a:r>
          </a:p>
          <a:p>
            <a:pPr marL="273050" lvl="1" indent="0">
              <a:buNone/>
            </a:pPr>
            <a:r>
              <a:rPr lang="cs-CZ" sz="1600" dirty="0">
                <a:solidFill>
                  <a:schemeClr val="accent1"/>
                </a:solidFill>
              </a:rPr>
              <a:t>nám. Národních hrdinů 769/2, 779 00 Olomouc</a:t>
            </a:r>
          </a:p>
          <a:p>
            <a:pPr marL="273050" lvl="1" indent="0">
              <a:buNone/>
            </a:pPr>
            <a:r>
              <a:rPr lang="cs-CZ" sz="1600" dirty="0">
                <a:solidFill>
                  <a:schemeClr val="accent1"/>
                </a:solidFill>
                <a:hlinkClick r:id="rId3"/>
              </a:rPr>
              <a:t>www.spea.cz</a:t>
            </a:r>
            <a:endParaRPr lang="cs-CZ" sz="1600" dirty="0">
              <a:solidFill>
                <a:schemeClr val="accent1"/>
              </a:solidFill>
            </a:endParaRPr>
          </a:p>
          <a:p>
            <a:pPr marL="273050" lvl="1" indent="0">
              <a:buNone/>
            </a:pPr>
            <a:r>
              <a:rPr lang="cs-CZ" sz="1600" dirty="0">
                <a:solidFill>
                  <a:schemeClr val="accent1"/>
                </a:solidFill>
              </a:rPr>
              <a:t/>
            </a:r>
            <a:br>
              <a:rPr lang="cs-CZ" sz="1600" dirty="0">
                <a:solidFill>
                  <a:schemeClr val="accent1"/>
                </a:solidFill>
              </a:rPr>
            </a:br>
            <a:r>
              <a:rPr lang="cs-CZ" sz="1600" dirty="0">
                <a:solidFill>
                  <a:schemeClr val="accent1"/>
                </a:solidFill>
              </a:rPr>
              <a:t>Olomouc University </a:t>
            </a:r>
            <a:r>
              <a:rPr lang="cs-CZ" sz="1600" dirty="0" err="1">
                <a:solidFill>
                  <a:schemeClr val="accent1"/>
                </a:solidFill>
              </a:rPr>
              <a:t>Hospital</a:t>
            </a:r>
            <a:r>
              <a:rPr lang="cs-CZ" sz="1600" dirty="0">
                <a:solidFill>
                  <a:schemeClr val="accent1"/>
                </a:solidFill>
              </a:rPr>
              <a:t>, I. P. Pavlova 6</a:t>
            </a:r>
          </a:p>
          <a:p>
            <a:pPr marL="273050" lvl="1" indent="0">
              <a:buNone/>
            </a:pPr>
            <a:r>
              <a:rPr lang="cs-CZ" sz="1600" dirty="0">
                <a:solidFill>
                  <a:schemeClr val="accent1"/>
                </a:solidFill>
                <a:hlinkClick r:id="rId4" tooltip="Otevře interní odkaz v aktuálním okně"/>
              </a:rPr>
              <a:t>www.fnol.cz</a:t>
            </a:r>
            <a:r>
              <a:rPr lang="cs-CZ" sz="1600" dirty="0">
                <a:solidFill>
                  <a:schemeClr val="accent1"/>
                </a:solidFill>
              </a:rPr>
              <a:t>, </a:t>
            </a:r>
            <a:r>
              <a:rPr lang="cs-CZ" sz="1600" dirty="0">
                <a:solidFill>
                  <a:schemeClr val="accent1"/>
                </a:solidFill>
                <a:hlinkClick r:id="rId5" tooltip="Otevře interní odkaz v aktuálním okně"/>
              </a:rPr>
              <a:t>www.fnol.cz/pdf/fnol_cz_mapa.pdf</a:t>
            </a:r>
            <a:r>
              <a:rPr lang="cs-CZ" sz="1600" dirty="0">
                <a:solidFill>
                  <a:schemeClr val="accent1"/>
                </a:solidFill>
              </a:rPr>
              <a:t/>
            </a:r>
            <a:br>
              <a:rPr lang="cs-CZ" sz="1600" dirty="0">
                <a:solidFill>
                  <a:schemeClr val="accent1"/>
                </a:solidFill>
              </a:rPr>
            </a:br>
            <a:endParaRPr lang="cs-CZ" sz="1600" dirty="0">
              <a:solidFill>
                <a:schemeClr val="accent1"/>
              </a:solidFill>
            </a:endParaRPr>
          </a:p>
          <a:p>
            <a:endParaRPr lang="cs-CZ" dirty="0"/>
          </a:p>
        </p:txBody>
      </p:sp>
      <p:sp>
        <p:nvSpPr>
          <p:cNvPr id="4" name="Zástupný symbol pro zápatí 3"/>
          <p:cNvSpPr>
            <a:spLocks noGrp="1"/>
          </p:cNvSpPr>
          <p:nvPr>
            <p:ph type="ftr" sz="quarter" idx="11"/>
          </p:nvPr>
        </p:nvSpPr>
        <p:spPr/>
        <p:txBody>
          <a:bodyPr/>
          <a:lstStyle/>
          <a:p>
            <a:r>
              <a:rPr lang="cs-CZ" dirty="0" smtClean="0"/>
              <a:t>autor prezentace, datum prezentace, univerzitní oddělení, fakulta, adresa</a:t>
            </a:r>
            <a:endParaRPr lang="cs-CZ" dirty="0"/>
          </a:p>
        </p:txBody>
      </p:sp>
    </p:spTree>
    <p:extLst>
      <p:ext uri="{BB962C8B-B14F-4D97-AF65-F5344CB8AC3E}">
        <p14:creationId xmlns:p14="http://schemas.microsoft.com/office/powerpoint/2010/main" val="4111598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r>
              <a:rPr lang="cs-CZ" dirty="0" err="1"/>
              <a:t>Medical</a:t>
            </a:r>
            <a:r>
              <a:rPr lang="cs-CZ" dirty="0"/>
              <a:t> Care  and  </a:t>
            </a:r>
            <a:r>
              <a:rPr lang="cs-CZ" dirty="0" err="1"/>
              <a:t>Services</a:t>
            </a:r>
            <a:r>
              <a:rPr lang="cs-CZ" dirty="0"/>
              <a:t/>
            </a:r>
            <a:br>
              <a:rPr lang="cs-CZ" dirty="0"/>
            </a:br>
            <a:endParaRPr lang="cs-CZ" dirty="0"/>
          </a:p>
        </p:txBody>
      </p:sp>
      <p:sp>
        <p:nvSpPr>
          <p:cNvPr id="6" name="Zástupný symbol pro obsah 5"/>
          <p:cNvSpPr>
            <a:spLocks noGrp="1"/>
          </p:cNvSpPr>
          <p:nvPr>
            <p:ph idx="1"/>
          </p:nvPr>
        </p:nvSpPr>
        <p:spPr>
          <a:xfrm>
            <a:off x="720000" y="2368081"/>
            <a:ext cx="7559999" cy="3227256"/>
          </a:xfrm>
        </p:spPr>
        <p:txBody>
          <a:bodyPr>
            <a:normAutofit/>
          </a:bodyPr>
          <a:lstStyle/>
          <a:p>
            <a:pPr>
              <a:buFont typeface="Arial" pitchFamily="34" charset="0"/>
              <a:buChar char="•"/>
            </a:pPr>
            <a:r>
              <a:rPr lang="cs-CZ" sz="1700" dirty="0" err="1" smtClean="0"/>
              <a:t>Students</a:t>
            </a:r>
            <a:r>
              <a:rPr lang="cs-CZ" sz="1700" dirty="0" smtClean="0"/>
              <a:t> </a:t>
            </a:r>
            <a:r>
              <a:rPr lang="cs-CZ" sz="1700" dirty="0" err="1" smtClean="0"/>
              <a:t>with</a:t>
            </a:r>
            <a:r>
              <a:rPr lang="cs-CZ" sz="1700" dirty="0" smtClean="0"/>
              <a:t> EHIC (EU </a:t>
            </a:r>
            <a:r>
              <a:rPr lang="cs-CZ" sz="1700" dirty="0" err="1" smtClean="0"/>
              <a:t>citizenship</a:t>
            </a:r>
            <a:r>
              <a:rPr lang="cs-CZ" sz="1700" dirty="0" smtClean="0"/>
              <a:t> + EU residence </a:t>
            </a:r>
            <a:r>
              <a:rPr lang="cs-CZ" sz="1700" dirty="0" err="1" smtClean="0"/>
              <a:t>permit</a:t>
            </a:r>
            <a:r>
              <a:rPr lang="cs-CZ" sz="1700" dirty="0" smtClean="0"/>
              <a:t>) –</a:t>
            </a:r>
            <a:r>
              <a:rPr lang="cs-CZ" sz="1700" dirty="0" err="1" smtClean="0"/>
              <a:t>insurance</a:t>
            </a:r>
            <a:r>
              <a:rPr lang="cs-CZ" sz="1700" dirty="0" smtClean="0"/>
              <a:t> </a:t>
            </a:r>
            <a:r>
              <a:rPr lang="cs-CZ" sz="1700" dirty="0" err="1" smtClean="0"/>
              <a:t>registration</a:t>
            </a:r>
            <a:r>
              <a:rPr lang="cs-CZ" sz="1700" dirty="0" smtClean="0"/>
              <a:t> in </a:t>
            </a:r>
            <a:r>
              <a:rPr lang="cs-CZ" sz="1700" dirty="0" err="1" smtClean="0"/>
              <a:t>the</a:t>
            </a:r>
            <a:r>
              <a:rPr lang="cs-CZ" sz="1700" dirty="0" smtClean="0"/>
              <a:t> CR </a:t>
            </a:r>
            <a:r>
              <a:rPr lang="cs-CZ" sz="1700" dirty="0" err="1" smtClean="0"/>
              <a:t>required</a:t>
            </a:r>
            <a:r>
              <a:rPr lang="cs-CZ" sz="1700" dirty="0" smtClean="0"/>
              <a:t> – IRO </a:t>
            </a:r>
            <a:r>
              <a:rPr lang="cs-CZ" sz="1700" dirty="0" err="1" smtClean="0"/>
              <a:t>assistance</a:t>
            </a:r>
            <a:endParaRPr lang="cs-CZ" sz="1700" dirty="0" smtClean="0"/>
          </a:p>
          <a:p>
            <a:pPr>
              <a:buFont typeface="Arial" pitchFamily="34" charset="0"/>
              <a:buChar char="•"/>
            </a:pPr>
            <a:r>
              <a:rPr lang="cs-CZ" sz="1700" dirty="0" err="1" smtClean="0"/>
              <a:t>Students</a:t>
            </a:r>
            <a:r>
              <a:rPr lang="cs-CZ" sz="1700" dirty="0" smtClean="0"/>
              <a:t> </a:t>
            </a:r>
            <a:r>
              <a:rPr lang="cs-CZ" sz="1700" dirty="0" err="1" smtClean="0"/>
              <a:t>from</a:t>
            </a:r>
            <a:r>
              <a:rPr lang="cs-CZ" sz="1700" dirty="0" smtClean="0"/>
              <a:t> visa </a:t>
            </a:r>
            <a:r>
              <a:rPr lang="cs-CZ" sz="1700" dirty="0" err="1" smtClean="0"/>
              <a:t>countries</a:t>
            </a:r>
            <a:r>
              <a:rPr lang="cs-CZ" sz="1700" dirty="0" smtClean="0"/>
              <a:t> (</a:t>
            </a:r>
            <a:r>
              <a:rPr lang="cs-CZ" sz="1700" dirty="0" err="1" smtClean="0"/>
              <a:t>commercial</a:t>
            </a:r>
            <a:r>
              <a:rPr lang="cs-CZ" sz="1700" dirty="0" smtClean="0"/>
              <a:t> </a:t>
            </a:r>
            <a:r>
              <a:rPr lang="cs-CZ" sz="1700" dirty="0" err="1"/>
              <a:t>comprehensive</a:t>
            </a:r>
            <a:r>
              <a:rPr lang="cs-CZ" sz="1700" dirty="0"/>
              <a:t> </a:t>
            </a:r>
            <a:r>
              <a:rPr lang="cs-CZ" sz="1700" dirty="0" err="1" smtClean="0"/>
              <a:t>medical</a:t>
            </a:r>
            <a:r>
              <a:rPr lang="cs-CZ" sz="1700" dirty="0" smtClean="0"/>
              <a:t> </a:t>
            </a:r>
            <a:r>
              <a:rPr lang="cs-CZ" sz="1700" dirty="0" err="1" smtClean="0"/>
              <a:t>insurance</a:t>
            </a:r>
            <a:r>
              <a:rPr lang="cs-CZ" sz="1700" dirty="0" smtClean="0"/>
              <a:t> – </a:t>
            </a:r>
            <a:r>
              <a:rPr lang="cs-CZ" sz="1700" dirty="0" err="1" smtClean="0"/>
              <a:t>assistance</a:t>
            </a:r>
            <a:r>
              <a:rPr lang="cs-CZ" sz="1700" dirty="0" smtClean="0"/>
              <a:t> </a:t>
            </a:r>
            <a:r>
              <a:rPr lang="cs-CZ" sz="1700" dirty="0" err="1" smtClean="0"/>
              <a:t>services</a:t>
            </a:r>
            <a:r>
              <a:rPr lang="cs-CZ" sz="1700" dirty="0" smtClean="0"/>
              <a:t> </a:t>
            </a:r>
            <a:r>
              <a:rPr lang="cs-CZ" sz="1700" dirty="0" err="1" smtClean="0"/>
              <a:t>included</a:t>
            </a:r>
            <a:r>
              <a:rPr lang="cs-CZ" sz="1700" dirty="0" smtClean="0"/>
              <a:t>)</a:t>
            </a:r>
          </a:p>
          <a:p>
            <a:pPr marL="0" indent="0">
              <a:buNone/>
            </a:pPr>
            <a:r>
              <a:rPr lang="cs-CZ" sz="1700" dirty="0">
                <a:hlinkClick r:id="rId2"/>
              </a:rPr>
              <a:t>https://www.upol.cz/en/covid-19</a:t>
            </a:r>
            <a:r>
              <a:rPr lang="cs-CZ" sz="1700" dirty="0" smtClean="0">
                <a:hlinkClick r:id="rId2"/>
              </a:rPr>
              <a:t>/</a:t>
            </a:r>
            <a:r>
              <a:rPr lang="cs-CZ" sz="1700" dirty="0" smtClean="0"/>
              <a:t>  - </a:t>
            </a:r>
            <a:r>
              <a:rPr lang="cs-CZ" sz="1700" dirty="0" err="1" smtClean="0"/>
              <a:t>check</a:t>
            </a:r>
            <a:r>
              <a:rPr lang="cs-CZ" sz="1700" dirty="0" smtClean="0"/>
              <a:t> </a:t>
            </a:r>
            <a:r>
              <a:rPr lang="cs-CZ" sz="1700" dirty="0" err="1" smtClean="0"/>
              <a:t>the</a:t>
            </a:r>
            <a:r>
              <a:rPr lang="cs-CZ" sz="1700" dirty="0" smtClean="0"/>
              <a:t> </a:t>
            </a:r>
            <a:r>
              <a:rPr lang="cs-CZ" sz="1700" dirty="0" err="1" smtClean="0"/>
              <a:t>info</a:t>
            </a:r>
            <a:r>
              <a:rPr lang="cs-CZ" sz="1700" dirty="0" smtClean="0"/>
              <a:t> + update</a:t>
            </a:r>
          </a:p>
          <a:p>
            <a:pPr marL="0" indent="0">
              <a:buNone/>
            </a:pPr>
            <a:r>
              <a:rPr lang="cs-CZ" sz="1700" dirty="0" err="1" smtClean="0"/>
              <a:t>Emergency</a:t>
            </a:r>
            <a:r>
              <a:rPr lang="cs-CZ" sz="1700" dirty="0" smtClean="0"/>
              <a:t> </a:t>
            </a:r>
            <a:r>
              <a:rPr lang="cs-CZ" sz="1700" dirty="0" err="1" smtClean="0"/>
              <a:t>Ward</a:t>
            </a:r>
            <a:r>
              <a:rPr lang="cs-CZ" sz="1700" dirty="0" smtClean="0"/>
              <a:t> in </a:t>
            </a:r>
            <a:r>
              <a:rPr lang="cs-CZ" sz="1700" dirty="0" err="1" smtClean="0"/>
              <a:t>the</a:t>
            </a:r>
            <a:r>
              <a:rPr lang="cs-CZ" sz="1700" dirty="0" smtClean="0"/>
              <a:t> University </a:t>
            </a:r>
            <a:r>
              <a:rPr lang="cs-CZ" sz="1700" dirty="0" err="1" smtClean="0"/>
              <a:t>Hospital</a:t>
            </a:r>
            <a:r>
              <a:rPr lang="cs-CZ" sz="1700" dirty="0" smtClean="0"/>
              <a:t> – urgent </a:t>
            </a:r>
            <a:r>
              <a:rPr lang="cs-CZ" sz="1700" dirty="0" err="1" smtClean="0"/>
              <a:t>cases</a:t>
            </a:r>
            <a:r>
              <a:rPr lang="cs-CZ" sz="1700" dirty="0" smtClean="0"/>
              <a:t> (</a:t>
            </a:r>
            <a:r>
              <a:rPr lang="cs-CZ" sz="1700" dirty="0" err="1" smtClean="0"/>
              <a:t>weekend</a:t>
            </a:r>
            <a:r>
              <a:rPr lang="cs-CZ" sz="1700" dirty="0" smtClean="0"/>
              <a:t>, night)</a:t>
            </a:r>
          </a:p>
          <a:p>
            <a:pPr marL="0" indent="0">
              <a:buNone/>
            </a:pPr>
            <a:r>
              <a:rPr lang="cs-CZ" sz="1700" dirty="0" err="1" smtClean="0"/>
              <a:t>Army</a:t>
            </a:r>
            <a:r>
              <a:rPr lang="cs-CZ" sz="1700" dirty="0" smtClean="0"/>
              <a:t> </a:t>
            </a:r>
            <a:r>
              <a:rPr lang="cs-CZ" sz="1700" dirty="0" err="1" smtClean="0"/>
              <a:t>Hospital</a:t>
            </a:r>
            <a:r>
              <a:rPr lang="cs-CZ" sz="1700" dirty="0" smtClean="0"/>
              <a:t>/</a:t>
            </a:r>
            <a:r>
              <a:rPr lang="cs-CZ" sz="1700" dirty="0" err="1" smtClean="0"/>
              <a:t>Klasterní</a:t>
            </a:r>
            <a:r>
              <a:rPr lang="cs-CZ" sz="1700" dirty="0" smtClean="0"/>
              <a:t> Hradisko  –  8 - 11a.m. urgent </a:t>
            </a:r>
            <a:r>
              <a:rPr lang="cs-CZ" sz="1700" dirty="0" err="1" smtClean="0"/>
              <a:t>problems</a:t>
            </a:r>
            <a:r>
              <a:rPr lang="cs-CZ" sz="1700" dirty="0" smtClean="0"/>
              <a:t> </a:t>
            </a:r>
          </a:p>
          <a:p>
            <a:pPr marL="0" indent="0">
              <a:buNone/>
            </a:pPr>
            <a:r>
              <a:rPr lang="cs-CZ" sz="1700" dirty="0" err="1" smtClean="0"/>
              <a:t>Any</a:t>
            </a:r>
            <a:r>
              <a:rPr lang="cs-CZ" sz="1700" dirty="0" smtClean="0"/>
              <a:t> GP </a:t>
            </a:r>
            <a:r>
              <a:rPr lang="cs-CZ" sz="1700" dirty="0" err="1" smtClean="0"/>
              <a:t>upon</a:t>
            </a:r>
            <a:r>
              <a:rPr lang="cs-CZ" sz="1700" dirty="0" smtClean="0"/>
              <a:t> </a:t>
            </a:r>
            <a:r>
              <a:rPr lang="cs-CZ" sz="1700" dirty="0" err="1" smtClean="0"/>
              <a:t>appointment</a:t>
            </a:r>
            <a:r>
              <a:rPr lang="cs-CZ" sz="1700" dirty="0" smtClean="0"/>
              <a:t> – </a:t>
            </a:r>
            <a:r>
              <a:rPr lang="cs-CZ" sz="1700" dirty="0" err="1" smtClean="0"/>
              <a:t>check</a:t>
            </a:r>
            <a:r>
              <a:rPr lang="cs-CZ" sz="1700" dirty="0" smtClean="0"/>
              <a:t> </a:t>
            </a:r>
            <a:r>
              <a:rPr lang="cs-CZ" sz="1700" dirty="0" err="1" smtClean="0"/>
              <a:t>the</a:t>
            </a:r>
            <a:r>
              <a:rPr lang="cs-CZ" sz="1700" dirty="0" smtClean="0"/>
              <a:t> web, EHIC+ </a:t>
            </a:r>
            <a:r>
              <a:rPr lang="cs-CZ" sz="1700" dirty="0" err="1" smtClean="0"/>
              <a:t>registration</a:t>
            </a:r>
            <a:r>
              <a:rPr lang="cs-CZ" sz="1700" dirty="0" smtClean="0"/>
              <a:t> </a:t>
            </a:r>
            <a:r>
              <a:rPr lang="cs-CZ" sz="1700" dirty="0" err="1" smtClean="0"/>
              <a:t>document</a:t>
            </a:r>
            <a:r>
              <a:rPr lang="cs-CZ" sz="1700" dirty="0" smtClean="0"/>
              <a:t> </a:t>
            </a:r>
            <a:r>
              <a:rPr lang="cs-CZ" sz="1700" dirty="0" err="1" smtClean="0"/>
              <a:t>required</a:t>
            </a:r>
            <a:endParaRPr lang="cs-CZ" sz="1700" dirty="0" smtClean="0"/>
          </a:p>
          <a:p>
            <a:pPr marL="0" indent="0">
              <a:buNone/>
            </a:pPr>
            <a:r>
              <a:rPr lang="cs-CZ" sz="1700" dirty="0" err="1" smtClean="0"/>
              <a:t>Need</a:t>
            </a:r>
            <a:r>
              <a:rPr lang="cs-CZ" sz="1700" dirty="0" smtClean="0"/>
              <a:t> </a:t>
            </a:r>
            <a:r>
              <a:rPr lang="cs-CZ" sz="1700" dirty="0" err="1" smtClean="0"/>
              <a:t>assistance</a:t>
            </a:r>
            <a:r>
              <a:rPr lang="cs-CZ" sz="1700" dirty="0" smtClean="0"/>
              <a:t> – </a:t>
            </a:r>
            <a:r>
              <a:rPr lang="cs-CZ" sz="1700" dirty="0" err="1" smtClean="0"/>
              <a:t>contact</a:t>
            </a:r>
            <a:r>
              <a:rPr lang="cs-CZ" sz="1700" dirty="0" smtClean="0"/>
              <a:t> IRO </a:t>
            </a:r>
            <a:r>
              <a:rPr lang="cs-CZ" sz="1700" dirty="0" err="1" smtClean="0"/>
              <a:t>or</a:t>
            </a:r>
            <a:r>
              <a:rPr lang="cs-CZ" sz="1700" dirty="0" smtClean="0"/>
              <a:t> UP </a:t>
            </a:r>
            <a:r>
              <a:rPr lang="cs-CZ" sz="1700" dirty="0" err="1"/>
              <a:t>F</a:t>
            </a:r>
            <a:r>
              <a:rPr lang="cs-CZ" sz="1700" dirty="0" err="1" smtClean="0"/>
              <a:t>aculty</a:t>
            </a:r>
            <a:r>
              <a:rPr lang="cs-CZ" sz="1700" dirty="0" smtClean="0"/>
              <a:t> </a:t>
            </a:r>
            <a:r>
              <a:rPr lang="cs-CZ" sz="1700" dirty="0" err="1" smtClean="0"/>
              <a:t>coordinator</a:t>
            </a:r>
            <a:endParaRPr lang="cs-CZ" sz="1700" dirty="0" smtClean="0"/>
          </a:p>
          <a:p>
            <a:pPr marL="0" indent="0">
              <a:buNone/>
            </a:pPr>
            <a:endParaRPr lang="cs-CZ" dirty="0"/>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spTree>
    <p:extLst>
      <p:ext uri="{BB962C8B-B14F-4D97-AF65-F5344CB8AC3E}">
        <p14:creationId xmlns:p14="http://schemas.microsoft.com/office/powerpoint/2010/main" val="1275949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fontScale="90000"/>
          </a:bodyPr>
          <a:lstStyle/>
          <a:p>
            <a:r>
              <a:rPr lang="cs-CZ" dirty="0"/>
              <a:t>COVID-19 </a:t>
            </a:r>
            <a:r>
              <a:rPr lang="cs-CZ" dirty="0" err="1"/>
              <a:t>prevention</a:t>
            </a:r>
            <a:r>
              <a:rPr lang="cs-CZ" dirty="0"/>
              <a:t> and </a:t>
            </a:r>
            <a:r>
              <a:rPr lang="cs-CZ" dirty="0" err="1"/>
              <a:t>health</a:t>
            </a:r>
            <a:r>
              <a:rPr lang="cs-CZ" dirty="0"/>
              <a:t> </a:t>
            </a:r>
            <a:r>
              <a:rPr lang="cs-CZ" dirty="0" err="1" smtClean="0"/>
              <a:t>guidelines</a:t>
            </a:r>
            <a:r>
              <a:rPr lang="cs-CZ" dirty="0"/>
              <a:t/>
            </a:r>
            <a:br>
              <a:rPr lang="cs-CZ" dirty="0"/>
            </a:br>
            <a:r>
              <a:rPr lang="cs-CZ" dirty="0">
                <a:hlinkClick r:id="rId3"/>
              </a:rPr>
              <a:t>https://koronavirus.mzcr.cz/en</a:t>
            </a:r>
            <a:r>
              <a:rPr lang="cs-CZ" dirty="0" smtClean="0">
                <a:hlinkClick r:id="rId3"/>
              </a:rPr>
              <a:t>/</a:t>
            </a:r>
            <a:r>
              <a:rPr lang="cs-CZ" dirty="0" smtClean="0"/>
              <a:t> </a:t>
            </a:r>
            <a:r>
              <a:rPr lang="cs-CZ" dirty="0"/>
              <a:t/>
            </a:r>
            <a:br>
              <a:rPr lang="cs-CZ" dirty="0"/>
            </a:br>
            <a:endParaRPr lang="cs-CZ" dirty="0"/>
          </a:p>
        </p:txBody>
      </p:sp>
      <p:sp>
        <p:nvSpPr>
          <p:cNvPr id="6" name="Zástupný symbol pro obsah 5"/>
          <p:cNvSpPr>
            <a:spLocks noGrp="1"/>
          </p:cNvSpPr>
          <p:nvPr>
            <p:ph idx="1"/>
          </p:nvPr>
        </p:nvSpPr>
        <p:spPr/>
        <p:txBody>
          <a:bodyPr>
            <a:normAutofit fontScale="92500" lnSpcReduction="20000"/>
          </a:bodyPr>
          <a:lstStyle/>
          <a:p>
            <a:r>
              <a:rPr lang="en-US" b="1" dirty="0"/>
              <a:t>COVID-19 information hotline (dial 1221) is also available in English from anywhere in the Czech Republic on weekdays from 8 a.m. to 7 p.m. and on weekends from 9 a.m. to 4:30 p.m.</a:t>
            </a:r>
            <a:endParaRPr lang="cs-CZ" dirty="0" smtClean="0"/>
          </a:p>
          <a:p>
            <a:r>
              <a:rPr lang="cs-CZ" dirty="0" err="1" smtClean="0"/>
              <a:t>Health</a:t>
            </a:r>
            <a:r>
              <a:rPr lang="cs-CZ" dirty="0" smtClean="0"/>
              <a:t> and </a:t>
            </a:r>
            <a:r>
              <a:rPr lang="cs-CZ" dirty="0" err="1" smtClean="0"/>
              <a:t>safety</a:t>
            </a:r>
            <a:r>
              <a:rPr lang="cs-CZ" dirty="0" smtClean="0"/>
              <a:t> – priority – </a:t>
            </a:r>
            <a:r>
              <a:rPr lang="cs-CZ" dirty="0" err="1" smtClean="0"/>
              <a:t>simple</a:t>
            </a:r>
            <a:r>
              <a:rPr lang="cs-CZ" dirty="0" smtClean="0"/>
              <a:t> and </a:t>
            </a:r>
            <a:r>
              <a:rPr lang="cs-CZ" dirty="0" err="1" smtClean="0"/>
              <a:t>clear</a:t>
            </a:r>
            <a:r>
              <a:rPr lang="cs-CZ" dirty="0" smtClean="0"/>
              <a:t> – </a:t>
            </a:r>
            <a:r>
              <a:rPr lang="cs-CZ" dirty="0" err="1" smtClean="0"/>
              <a:t>be</a:t>
            </a:r>
            <a:r>
              <a:rPr lang="cs-CZ" dirty="0" smtClean="0"/>
              <a:t> </a:t>
            </a:r>
            <a:r>
              <a:rPr lang="cs-CZ" dirty="0" err="1" smtClean="0"/>
              <a:t>smart</a:t>
            </a:r>
            <a:r>
              <a:rPr lang="cs-CZ" dirty="0" smtClean="0"/>
              <a:t>!</a:t>
            </a:r>
          </a:p>
          <a:p>
            <a:r>
              <a:rPr lang="cs-CZ" b="1" dirty="0">
                <a:solidFill>
                  <a:srgbClr val="FF0000"/>
                </a:solidFill>
              </a:rPr>
              <a:t>UP </a:t>
            </a:r>
            <a:r>
              <a:rPr lang="cs-CZ" b="1" dirty="0" err="1">
                <a:solidFill>
                  <a:srgbClr val="FF0000"/>
                </a:solidFill>
              </a:rPr>
              <a:t>students</a:t>
            </a:r>
            <a:r>
              <a:rPr lang="cs-CZ" b="1" dirty="0">
                <a:solidFill>
                  <a:srgbClr val="FF0000"/>
                </a:solidFill>
              </a:rPr>
              <a:t> </a:t>
            </a:r>
            <a:r>
              <a:rPr lang="cs-CZ" b="1" dirty="0" err="1">
                <a:solidFill>
                  <a:srgbClr val="FF0000"/>
                </a:solidFill>
              </a:rPr>
              <a:t>protect</a:t>
            </a:r>
            <a:r>
              <a:rPr lang="cs-CZ" b="1" dirty="0">
                <a:solidFill>
                  <a:srgbClr val="FF0000"/>
                </a:solidFill>
              </a:rPr>
              <a:t> UP </a:t>
            </a:r>
            <a:r>
              <a:rPr lang="cs-CZ" b="1" dirty="0" err="1">
                <a:solidFill>
                  <a:srgbClr val="FF0000"/>
                </a:solidFill>
              </a:rPr>
              <a:t>students</a:t>
            </a:r>
            <a:r>
              <a:rPr lang="cs-CZ" b="1" dirty="0" smtClean="0">
                <a:solidFill>
                  <a:srgbClr val="FF0000"/>
                </a:solidFill>
              </a:rPr>
              <a:t>! </a:t>
            </a:r>
            <a:r>
              <a:rPr lang="cs-CZ" b="1" dirty="0" err="1" smtClean="0">
                <a:solidFill>
                  <a:srgbClr val="FF0000"/>
                </a:solidFill>
              </a:rPr>
              <a:t>We</a:t>
            </a:r>
            <a:r>
              <a:rPr lang="cs-CZ" b="1" dirty="0" smtClean="0">
                <a:solidFill>
                  <a:srgbClr val="FF0000"/>
                </a:solidFill>
              </a:rPr>
              <a:t> </a:t>
            </a:r>
            <a:r>
              <a:rPr lang="cs-CZ" b="1" dirty="0" err="1" smtClean="0">
                <a:solidFill>
                  <a:srgbClr val="FF0000"/>
                </a:solidFill>
              </a:rPr>
              <a:t>protect</a:t>
            </a:r>
            <a:r>
              <a:rPr lang="cs-CZ" b="1" dirty="0" smtClean="0">
                <a:solidFill>
                  <a:srgbClr val="FF0000"/>
                </a:solidFill>
              </a:rPr>
              <a:t> </a:t>
            </a:r>
            <a:r>
              <a:rPr lang="cs-CZ" b="1" dirty="0" err="1" smtClean="0">
                <a:solidFill>
                  <a:srgbClr val="FF0000"/>
                </a:solidFill>
              </a:rPr>
              <a:t>you</a:t>
            </a:r>
            <a:r>
              <a:rPr lang="cs-CZ" b="1" dirty="0" smtClean="0">
                <a:solidFill>
                  <a:srgbClr val="FF0000"/>
                </a:solidFill>
              </a:rPr>
              <a:t> and </a:t>
            </a:r>
            <a:r>
              <a:rPr lang="cs-CZ" b="1" dirty="0" err="1" smtClean="0">
                <a:solidFill>
                  <a:srgbClr val="FF0000"/>
                </a:solidFill>
              </a:rPr>
              <a:t>you</a:t>
            </a:r>
            <a:r>
              <a:rPr lang="cs-CZ" b="1" dirty="0" smtClean="0">
                <a:solidFill>
                  <a:srgbClr val="FF0000"/>
                </a:solidFill>
              </a:rPr>
              <a:t> </a:t>
            </a:r>
            <a:r>
              <a:rPr lang="cs-CZ" b="1" dirty="0" err="1" smtClean="0">
                <a:solidFill>
                  <a:srgbClr val="FF0000"/>
                </a:solidFill>
              </a:rPr>
              <a:t>protect</a:t>
            </a:r>
            <a:r>
              <a:rPr lang="cs-CZ" b="1" dirty="0" smtClean="0">
                <a:solidFill>
                  <a:srgbClr val="FF0000"/>
                </a:solidFill>
              </a:rPr>
              <a:t> </a:t>
            </a:r>
            <a:r>
              <a:rPr lang="cs-CZ" b="1" dirty="0" err="1" smtClean="0">
                <a:solidFill>
                  <a:srgbClr val="FF0000"/>
                </a:solidFill>
              </a:rPr>
              <a:t>us</a:t>
            </a:r>
            <a:r>
              <a:rPr lang="cs-CZ" dirty="0" smtClean="0"/>
              <a:t>!</a:t>
            </a:r>
            <a:endParaRPr lang="cs-CZ" dirty="0"/>
          </a:p>
          <a:p>
            <a:r>
              <a:rPr lang="cs-CZ" b="1" dirty="0" err="1"/>
              <a:t>Social</a:t>
            </a:r>
            <a:r>
              <a:rPr lang="cs-CZ" b="1" dirty="0"/>
              <a:t> </a:t>
            </a:r>
            <a:r>
              <a:rPr lang="cs-CZ" b="1" dirty="0" err="1"/>
              <a:t>responsibility</a:t>
            </a:r>
            <a:r>
              <a:rPr lang="cs-CZ" b="1" dirty="0"/>
              <a:t> of </a:t>
            </a:r>
            <a:r>
              <a:rPr lang="cs-CZ" b="1" dirty="0" smtClean="0"/>
              <a:t>(</a:t>
            </a:r>
            <a:r>
              <a:rPr lang="cs-CZ" b="1" dirty="0" err="1" smtClean="0"/>
              <a:t>young</a:t>
            </a:r>
            <a:r>
              <a:rPr lang="cs-CZ" b="1" dirty="0" smtClean="0"/>
              <a:t>) </a:t>
            </a:r>
            <a:r>
              <a:rPr lang="cs-CZ" b="1" dirty="0" err="1"/>
              <a:t>people</a:t>
            </a:r>
            <a:r>
              <a:rPr lang="cs-CZ" b="1" dirty="0"/>
              <a:t>, </a:t>
            </a:r>
            <a:r>
              <a:rPr lang="cs-CZ" b="1" dirty="0" err="1" smtClean="0"/>
              <a:t>compliance</a:t>
            </a:r>
            <a:r>
              <a:rPr lang="cs-CZ" b="1" dirty="0" smtClean="0"/>
              <a:t> </a:t>
            </a:r>
            <a:r>
              <a:rPr lang="cs-CZ" b="1" dirty="0" err="1" smtClean="0"/>
              <a:t>with</a:t>
            </a:r>
            <a:r>
              <a:rPr lang="cs-CZ" b="1" dirty="0" smtClean="0"/>
              <a:t> </a:t>
            </a:r>
            <a:r>
              <a:rPr lang="cs-CZ" b="1" dirty="0" err="1" smtClean="0"/>
              <a:t>the</a:t>
            </a:r>
            <a:r>
              <a:rPr lang="cs-CZ" b="1" dirty="0" smtClean="0"/>
              <a:t> </a:t>
            </a:r>
            <a:r>
              <a:rPr lang="cs-CZ" b="1" dirty="0" err="1" smtClean="0"/>
              <a:t>rules</a:t>
            </a:r>
            <a:r>
              <a:rPr lang="cs-CZ" b="1" dirty="0" smtClean="0"/>
              <a:t>, </a:t>
            </a:r>
            <a:r>
              <a:rPr lang="cs-CZ" b="1" dirty="0" err="1" smtClean="0"/>
              <a:t>responsibility</a:t>
            </a:r>
            <a:r>
              <a:rPr lang="cs-CZ" b="1" dirty="0" smtClean="0"/>
              <a:t> </a:t>
            </a:r>
            <a:r>
              <a:rPr lang="cs-CZ" b="1" dirty="0"/>
              <a:t>for </a:t>
            </a:r>
            <a:r>
              <a:rPr lang="cs-CZ" b="1" dirty="0" err="1"/>
              <a:t>consequences</a:t>
            </a:r>
            <a:r>
              <a:rPr lang="cs-CZ" b="1" dirty="0"/>
              <a:t>!</a:t>
            </a:r>
          </a:p>
          <a:p>
            <a:pPr marL="0" indent="0">
              <a:buNone/>
            </a:pPr>
            <a:endParaRPr lang="cs-CZ" dirty="0" smtClean="0"/>
          </a:p>
          <a:p>
            <a:r>
              <a:rPr lang="cs-CZ" dirty="0" smtClean="0"/>
              <a:t>Covid-19 – </a:t>
            </a:r>
            <a:r>
              <a:rPr lang="cs-CZ" dirty="0" err="1" smtClean="0"/>
              <a:t>deadly</a:t>
            </a:r>
            <a:r>
              <a:rPr lang="cs-CZ" dirty="0" smtClean="0"/>
              <a:t> </a:t>
            </a:r>
            <a:r>
              <a:rPr lang="cs-CZ" dirty="0" err="1" smtClean="0"/>
              <a:t>serious</a:t>
            </a:r>
            <a:r>
              <a:rPr lang="cs-CZ" dirty="0" smtClean="0"/>
              <a:t> – </a:t>
            </a:r>
            <a:r>
              <a:rPr lang="cs-CZ" dirty="0" err="1" smtClean="0"/>
              <a:t>none</a:t>
            </a:r>
            <a:r>
              <a:rPr lang="cs-CZ" dirty="0" smtClean="0"/>
              <a:t> </a:t>
            </a:r>
            <a:r>
              <a:rPr lang="cs-CZ" dirty="0" err="1" smtClean="0"/>
              <a:t>of</a:t>
            </a:r>
            <a:r>
              <a:rPr lang="cs-CZ" dirty="0" smtClean="0"/>
              <a:t> </a:t>
            </a:r>
            <a:r>
              <a:rPr lang="cs-CZ" dirty="0" err="1" smtClean="0"/>
              <a:t>us</a:t>
            </a:r>
            <a:r>
              <a:rPr lang="cs-CZ" dirty="0" smtClean="0"/>
              <a:t> </a:t>
            </a:r>
            <a:r>
              <a:rPr lang="cs-CZ" dirty="0" err="1" smtClean="0"/>
              <a:t>is</a:t>
            </a:r>
            <a:r>
              <a:rPr lang="cs-CZ" dirty="0" smtClean="0"/>
              <a:t> </a:t>
            </a:r>
            <a:r>
              <a:rPr lang="cs-CZ" dirty="0" err="1" smtClean="0"/>
              <a:t>safe</a:t>
            </a:r>
            <a:r>
              <a:rPr lang="cs-CZ" dirty="0" smtClean="0"/>
              <a:t> </a:t>
            </a:r>
            <a:r>
              <a:rPr lang="cs-CZ" dirty="0" err="1" smtClean="0"/>
              <a:t>unless</a:t>
            </a:r>
            <a:r>
              <a:rPr lang="cs-CZ" dirty="0" smtClean="0"/>
              <a:t> </a:t>
            </a:r>
            <a:r>
              <a:rPr lang="cs-CZ" dirty="0" err="1" smtClean="0"/>
              <a:t>we</a:t>
            </a:r>
            <a:r>
              <a:rPr lang="cs-CZ" dirty="0" smtClean="0"/>
              <a:t> </a:t>
            </a:r>
            <a:r>
              <a:rPr lang="cs-CZ" dirty="0" err="1" smtClean="0"/>
              <a:t>all</a:t>
            </a:r>
            <a:r>
              <a:rPr lang="cs-CZ" dirty="0" smtClean="0"/>
              <a:t> are </a:t>
            </a:r>
            <a:r>
              <a:rPr lang="cs-CZ" dirty="0" err="1" smtClean="0"/>
              <a:t>safe</a:t>
            </a:r>
            <a:r>
              <a:rPr lang="cs-CZ" dirty="0" smtClean="0"/>
              <a:t> – </a:t>
            </a:r>
            <a:r>
              <a:rPr lang="cs-CZ" dirty="0" err="1"/>
              <a:t>be</a:t>
            </a:r>
            <a:r>
              <a:rPr lang="cs-CZ" dirty="0"/>
              <a:t> </a:t>
            </a:r>
            <a:r>
              <a:rPr lang="cs-CZ" dirty="0" err="1" smtClean="0"/>
              <a:t>smart</a:t>
            </a:r>
            <a:r>
              <a:rPr lang="cs-CZ" dirty="0" smtClean="0"/>
              <a:t>, </a:t>
            </a:r>
            <a:r>
              <a:rPr lang="cs-CZ" b="1" dirty="0" err="1" smtClean="0">
                <a:solidFill>
                  <a:srgbClr val="FF0000"/>
                </a:solidFill>
              </a:rPr>
              <a:t>rely</a:t>
            </a:r>
            <a:r>
              <a:rPr lang="cs-CZ" b="1" dirty="0" smtClean="0">
                <a:solidFill>
                  <a:srgbClr val="FF0000"/>
                </a:solidFill>
              </a:rPr>
              <a:t> on </a:t>
            </a:r>
            <a:r>
              <a:rPr lang="cs-CZ" b="1" dirty="0" err="1" smtClean="0">
                <a:solidFill>
                  <a:srgbClr val="FF0000"/>
                </a:solidFill>
              </a:rPr>
              <a:t>facts</a:t>
            </a:r>
            <a:r>
              <a:rPr lang="cs-CZ" b="1" dirty="0" smtClean="0">
                <a:solidFill>
                  <a:srgbClr val="FF0000"/>
                </a:solidFill>
              </a:rPr>
              <a:t> and </a:t>
            </a:r>
            <a:r>
              <a:rPr lang="cs-CZ" b="1" dirty="0" err="1" smtClean="0">
                <a:solidFill>
                  <a:srgbClr val="FF0000"/>
                </a:solidFill>
              </a:rPr>
              <a:t>and</a:t>
            </a:r>
            <a:r>
              <a:rPr lang="cs-CZ" b="1" dirty="0" smtClean="0">
                <a:solidFill>
                  <a:srgbClr val="FF0000"/>
                </a:solidFill>
              </a:rPr>
              <a:t> use </a:t>
            </a:r>
            <a:r>
              <a:rPr lang="cs-CZ" b="1" dirty="0" err="1" smtClean="0">
                <a:solidFill>
                  <a:srgbClr val="FF0000"/>
                </a:solidFill>
              </a:rPr>
              <a:t>common</a:t>
            </a:r>
            <a:r>
              <a:rPr lang="cs-CZ" b="1" dirty="0" smtClean="0">
                <a:solidFill>
                  <a:srgbClr val="FF0000"/>
                </a:solidFill>
              </a:rPr>
              <a:t> </a:t>
            </a:r>
            <a:r>
              <a:rPr lang="cs-CZ" b="1" dirty="0" err="1" smtClean="0">
                <a:solidFill>
                  <a:srgbClr val="FF0000"/>
                </a:solidFill>
              </a:rPr>
              <a:t>sense</a:t>
            </a:r>
            <a:endParaRPr lang="cs-CZ" b="1" dirty="0" smtClean="0">
              <a:solidFill>
                <a:srgbClr val="FF0000"/>
              </a:solidFill>
            </a:endParaRPr>
          </a:p>
          <a:p>
            <a:r>
              <a:rPr lang="cs-CZ" dirty="0" err="1" smtClean="0"/>
              <a:t>Remind</a:t>
            </a:r>
            <a:r>
              <a:rPr lang="cs-CZ" dirty="0" smtClean="0"/>
              <a:t> </a:t>
            </a:r>
            <a:r>
              <a:rPr lang="cs-CZ" dirty="0" err="1" smtClean="0"/>
              <a:t>February</a:t>
            </a:r>
            <a:r>
              <a:rPr lang="cs-CZ" dirty="0" smtClean="0"/>
              <a:t>/</a:t>
            </a:r>
            <a:r>
              <a:rPr lang="cs-CZ" dirty="0" err="1" smtClean="0"/>
              <a:t>March</a:t>
            </a:r>
            <a:r>
              <a:rPr lang="cs-CZ" dirty="0" smtClean="0"/>
              <a:t> 2020 </a:t>
            </a:r>
            <a:r>
              <a:rPr lang="cs-CZ" dirty="0" err="1" smtClean="0"/>
              <a:t>outbreak</a:t>
            </a:r>
            <a:r>
              <a:rPr lang="cs-CZ" dirty="0" smtClean="0"/>
              <a:t> to </a:t>
            </a:r>
            <a:r>
              <a:rPr lang="cs-CZ" dirty="0" err="1" smtClean="0"/>
              <a:t>avoid</a:t>
            </a:r>
            <a:r>
              <a:rPr lang="cs-CZ" dirty="0" smtClean="0"/>
              <a:t> </a:t>
            </a:r>
            <a:r>
              <a:rPr lang="cs-CZ" dirty="0" err="1" smtClean="0"/>
              <a:t>similar</a:t>
            </a:r>
            <a:r>
              <a:rPr lang="cs-CZ" dirty="0" smtClean="0"/>
              <a:t> </a:t>
            </a:r>
            <a:r>
              <a:rPr lang="cs-CZ" dirty="0" err="1" smtClean="0"/>
              <a:t>situation</a:t>
            </a:r>
            <a:endParaRPr lang="cs-CZ" dirty="0" smtClean="0"/>
          </a:p>
          <a:p>
            <a:r>
              <a:rPr lang="cs-CZ" dirty="0" err="1" smtClean="0"/>
              <a:t>One</a:t>
            </a:r>
            <a:r>
              <a:rPr lang="cs-CZ" dirty="0" smtClean="0"/>
              <a:t> </a:t>
            </a:r>
            <a:r>
              <a:rPr lang="cs-CZ" dirty="0" err="1" smtClean="0"/>
              <a:t>bad</a:t>
            </a:r>
            <a:r>
              <a:rPr lang="cs-CZ" dirty="0" smtClean="0"/>
              <a:t> bar party - </a:t>
            </a:r>
            <a:r>
              <a:rPr lang="cs-CZ" dirty="0" err="1" smtClean="0"/>
              <a:t>spread</a:t>
            </a:r>
            <a:r>
              <a:rPr lang="cs-CZ" dirty="0" smtClean="0"/>
              <a:t> </a:t>
            </a:r>
            <a:r>
              <a:rPr lang="cs-CZ" dirty="0" err="1" smtClean="0"/>
              <a:t>of</a:t>
            </a:r>
            <a:r>
              <a:rPr lang="cs-CZ" dirty="0" smtClean="0"/>
              <a:t> </a:t>
            </a:r>
            <a:r>
              <a:rPr lang="cs-CZ" dirty="0" err="1" smtClean="0"/>
              <a:t>the</a:t>
            </a:r>
            <a:r>
              <a:rPr lang="cs-CZ" dirty="0" smtClean="0"/>
              <a:t> virus</a:t>
            </a:r>
          </a:p>
          <a:p>
            <a:r>
              <a:rPr lang="cs-CZ" dirty="0" err="1" smtClean="0"/>
              <a:t>Outbreak</a:t>
            </a:r>
            <a:r>
              <a:rPr lang="cs-CZ" dirty="0" smtClean="0"/>
              <a:t> </a:t>
            </a:r>
            <a:r>
              <a:rPr lang="cs-CZ" dirty="0" err="1" smtClean="0"/>
              <a:t>any</a:t>
            </a:r>
            <a:r>
              <a:rPr lang="cs-CZ" dirty="0" smtClean="0"/>
              <a:t> place - </a:t>
            </a:r>
            <a:r>
              <a:rPr lang="cs-CZ" dirty="0" err="1" smtClean="0"/>
              <a:t>outbreak</a:t>
            </a:r>
            <a:r>
              <a:rPr lang="cs-CZ" dirty="0" smtClean="0"/>
              <a:t> </a:t>
            </a:r>
            <a:r>
              <a:rPr lang="cs-CZ" dirty="0" err="1" smtClean="0"/>
              <a:t>everywhere</a:t>
            </a:r>
            <a:endParaRPr lang="cs-CZ" dirty="0" smtClean="0"/>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spTree>
    <p:extLst>
      <p:ext uri="{BB962C8B-B14F-4D97-AF65-F5344CB8AC3E}">
        <p14:creationId xmlns:p14="http://schemas.microsoft.com/office/powerpoint/2010/main" val="2749079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1332" dirty="0"/>
              <a:t>https://onemocneni-aktualne.mzcr.cz/covid-19/stupne-pohotovosti</a:t>
            </a:r>
          </a:p>
        </p:txBody>
      </p:sp>
      <p:pic>
        <p:nvPicPr>
          <p:cNvPr id="5" name="Zástupný symbol pro obsah 4"/>
          <p:cNvPicPr>
            <a:picLocks noGrp="1" noChangeAspect="1"/>
          </p:cNvPicPr>
          <p:nvPr>
            <p:ph idx="1"/>
          </p:nvPr>
        </p:nvPicPr>
        <p:blipFill>
          <a:blip r:embed="rId2"/>
          <a:stretch>
            <a:fillRect/>
          </a:stretch>
        </p:blipFill>
        <p:spPr>
          <a:xfrm>
            <a:off x="1277892" y="2710057"/>
            <a:ext cx="6444929" cy="2885491"/>
          </a:xfrm>
          <a:prstGeom prst="rect">
            <a:avLst/>
          </a:prstGeom>
        </p:spPr>
      </p:pic>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spTree>
    <p:extLst>
      <p:ext uri="{BB962C8B-B14F-4D97-AF65-F5344CB8AC3E}">
        <p14:creationId xmlns:p14="http://schemas.microsoft.com/office/powerpoint/2010/main" val="1324548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COVID-19 in </a:t>
            </a:r>
            <a:r>
              <a:rPr lang="cs-CZ" dirty="0" err="1" smtClean="0"/>
              <a:t>the</a:t>
            </a:r>
            <a:r>
              <a:rPr lang="cs-CZ" dirty="0" smtClean="0"/>
              <a:t> Czech Republic update 16.09.2020</a:t>
            </a:r>
            <a:endParaRPr lang="cs-CZ" dirty="0"/>
          </a:p>
        </p:txBody>
      </p:sp>
      <p:pic>
        <p:nvPicPr>
          <p:cNvPr id="5" name="Zástupný symbol pro obsah 4"/>
          <p:cNvPicPr>
            <a:picLocks noGrp="1" noChangeAspect="1"/>
          </p:cNvPicPr>
          <p:nvPr>
            <p:ph idx="1"/>
          </p:nvPr>
        </p:nvPicPr>
        <p:blipFill>
          <a:blip r:embed="rId2"/>
          <a:stretch>
            <a:fillRect/>
          </a:stretch>
        </p:blipFill>
        <p:spPr>
          <a:xfrm>
            <a:off x="720199" y="2281287"/>
            <a:ext cx="7560316" cy="1894787"/>
          </a:xfrm>
          <a:prstGeom prst="rect">
            <a:avLst/>
          </a:prstGeom>
        </p:spPr>
      </p:pic>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spTree>
    <p:extLst>
      <p:ext uri="{BB962C8B-B14F-4D97-AF65-F5344CB8AC3E}">
        <p14:creationId xmlns:p14="http://schemas.microsoft.com/office/powerpoint/2010/main" val="3611650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COVID-19 in </a:t>
            </a:r>
            <a:r>
              <a:rPr lang="cs-CZ" dirty="0" err="1"/>
              <a:t>the</a:t>
            </a:r>
            <a:r>
              <a:rPr lang="cs-CZ" dirty="0"/>
              <a:t> Czech Republic update </a:t>
            </a:r>
            <a:r>
              <a:rPr lang="cs-CZ" dirty="0" smtClean="0"/>
              <a:t>17.09.2020</a:t>
            </a:r>
            <a:br>
              <a:rPr lang="cs-CZ" dirty="0" smtClean="0"/>
            </a:br>
            <a:endParaRPr lang="cs-CZ" dirty="0"/>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pic>
        <p:nvPicPr>
          <p:cNvPr id="8" name="Zástupný symbol pro obsah 7"/>
          <p:cNvPicPr>
            <a:picLocks noGrp="1" noChangeAspect="1"/>
          </p:cNvPicPr>
          <p:nvPr>
            <p:ph idx="1"/>
          </p:nvPr>
        </p:nvPicPr>
        <p:blipFill>
          <a:blip r:embed="rId2"/>
          <a:stretch>
            <a:fillRect/>
          </a:stretch>
        </p:blipFill>
        <p:spPr>
          <a:xfrm>
            <a:off x="720725" y="2469823"/>
            <a:ext cx="7559675" cy="2234152"/>
          </a:xfrm>
          <a:prstGeom prst="rect">
            <a:avLst/>
          </a:prstGeom>
        </p:spPr>
      </p:pic>
    </p:spTree>
    <p:extLst>
      <p:ext uri="{BB962C8B-B14F-4D97-AF65-F5344CB8AC3E}">
        <p14:creationId xmlns:p14="http://schemas.microsoft.com/office/powerpoint/2010/main" val="724504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 name="Zástupný symbol pro obsah 4"/>
          <p:cNvPicPr>
            <a:picLocks noGrp="1" noChangeAspect="1"/>
          </p:cNvPicPr>
          <p:nvPr>
            <p:ph idx="1"/>
          </p:nvPr>
        </p:nvPicPr>
        <p:blipFill>
          <a:blip r:embed="rId2"/>
          <a:stretch>
            <a:fillRect/>
          </a:stretch>
        </p:blipFill>
        <p:spPr>
          <a:xfrm>
            <a:off x="720199" y="2877926"/>
            <a:ext cx="7560316" cy="2549753"/>
          </a:xfrm>
          <a:prstGeom prst="rect">
            <a:avLst/>
          </a:prstGeom>
        </p:spPr>
      </p:pic>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spTree>
    <p:extLst>
      <p:ext uri="{BB962C8B-B14F-4D97-AF65-F5344CB8AC3E}">
        <p14:creationId xmlns:p14="http://schemas.microsoft.com/office/powerpoint/2010/main" val="1769816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 name="Zástupný symbol pro obsah 4"/>
          <p:cNvPicPr>
            <a:picLocks noGrp="1" noChangeAspect="1"/>
          </p:cNvPicPr>
          <p:nvPr>
            <p:ph idx="1"/>
          </p:nvPr>
        </p:nvPicPr>
        <p:blipFill>
          <a:blip r:embed="rId2"/>
          <a:stretch>
            <a:fillRect/>
          </a:stretch>
        </p:blipFill>
        <p:spPr>
          <a:xfrm>
            <a:off x="720199" y="2894364"/>
            <a:ext cx="7560316" cy="2516878"/>
          </a:xfrm>
          <a:prstGeom prst="rect">
            <a:avLst/>
          </a:prstGeom>
        </p:spPr>
      </p:pic>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spTree>
    <p:extLst>
      <p:ext uri="{BB962C8B-B14F-4D97-AF65-F5344CB8AC3E}">
        <p14:creationId xmlns:p14="http://schemas.microsoft.com/office/powerpoint/2010/main" val="997593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Recommendations</a:t>
            </a:r>
            <a:r>
              <a:rPr lang="cs-CZ" dirty="0" smtClean="0"/>
              <a:t/>
            </a:r>
            <a:br>
              <a:rPr lang="cs-CZ" dirty="0" smtClean="0"/>
            </a:br>
            <a:r>
              <a:rPr lang="cs-CZ" dirty="0" smtClean="0"/>
              <a:t>Limit </a:t>
            </a:r>
            <a:r>
              <a:rPr lang="cs-CZ" dirty="0" err="1" smtClean="0"/>
              <a:t>traveling</a:t>
            </a:r>
            <a:r>
              <a:rPr lang="cs-CZ" dirty="0" smtClean="0"/>
              <a:t> – </a:t>
            </a:r>
            <a:r>
              <a:rPr lang="cs-CZ" dirty="0" err="1" smtClean="0"/>
              <a:t>learn</a:t>
            </a:r>
            <a:r>
              <a:rPr lang="cs-CZ" dirty="0" smtClean="0"/>
              <a:t> more </a:t>
            </a:r>
            <a:r>
              <a:rPr lang="cs-CZ" dirty="0" err="1" smtClean="0"/>
              <a:t>about</a:t>
            </a:r>
            <a:r>
              <a:rPr lang="cs-CZ" dirty="0"/>
              <a:t> O</a:t>
            </a:r>
            <a:r>
              <a:rPr lang="cs-CZ" dirty="0" smtClean="0"/>
              <a:t>lomouc</a:t>
            </a:r>
            <a:endParaRPr lang="cs-CZ" dirty="0"/>
          </a:p>
        </p:txBody>
      </p:sp>
      <p:sp>
        <p:nvSpPr>
          <p:cNvPr id="3" name="Zástupný symbol pro obsah 2"/>
          <p:cNvSpPr>
            <a:spLocks noGrp="1"/>
          </p:cNvSpPr>
          <p:nvPr>
            <p:ph idx="1"/>
          </p:nvPr>
        </p:nvSpPr>
        <p:spPr/>
        <p:txBody>
          <a:bodyPr>
            <a:normAutofit/>
          </a:bodyPr>
          <a:lstStyle/>
          <a:p>
            <a:r>
              <a:rPr lang="cs-CZ" dirty="0" smtClean="0"/>
              <a:t>Olomouc </a:t>
            </a:r>
            <a:r>
              <a:rPr lang="cs-CZ" dirty="0" err="1" smtClean="0"/>
              <a:t>is</a:t>
            </a:r>
            <a:r>
              <a:rPr lang="cs-CZ" dirty="0" smtClean="0"/>
              <a:t> a </a:t>
            </a:r>
            <a:r>
              <a:rPr lang="cs-CZ" dirty="0" err="1" smtClean="0"/>
              <a:t>unique</a:t>
            </a:r>
            <a:r>
              <a:rPr lang="cs-CZ" dirty="0" smtClean="0"/>
              <a:t> </a:t>
            </a:r>
            <a:r>
              <a:rPr lang="cs-CZ" dirty="0" err="1" smtClean="0"/>
              <a:t>historical</a:t>
            </a:r>
            <a:r>
              <a:rPr lang="cs-CZ" dirty="0" smtClean="0"/>
              <a:t> place – </a:t>
            </a:r>
            <a:r>
              <a:rPr lang="cs-CZ" dirty="0" err="1" smtClean="0"/>
              <a:t>discover</a:t>
            </a:r>
            <a:r>
              <a:rPr lang="cs-CZ" dirty="0" smtClean="0"/>
              <a:t> </a:t>
            </a:r>
            <a:r>
              <a:rPr lang="cs-CZ" dirty="0" err="1" smtClean="0"/>
              <a:t>its</a:t>
            </a:r>
            <a:r>
              <a:rPr lang="cs-CZ" dirty="0" smtClean="0"/>
              <a:t> </a:t>
            </a:r>
            <a:r>
              <a:rPr lang="cs-CZ" dirty="0" err="1" smtClean="0"/>
              <a:t>beauty</a:t>
            </a:r>
            <a:r>
              <a:rPr lang="cs-CZ" dirty="0" smtClean="0"/>
              <a:t> in detail, go </a:t>
            </a:r>
            <a:r>
              <a:rPr lang="cs-CZ" dirty="0" err="1" smtClean="0"/>
              <a:t>sightseeing</a:t>
            </a:r>
            <a:r>
              <a:rPr lang="cs-CZ" dirty="0" smtClean="0"/>
              <a:t>.</a:t>
            </a:r>
          </a:p>
          <a:p>
            <a:r>
              <a:rPr lang="cs-CZ" dirty="0" err="1" smtClean="0"/>
              <a:t>Keep</a:t>
            </a:r>
            <a:r>
              <a:rPr lang="cs-CZ" dirty="0" smtClean="0"/>
              <a:t> fit in green </a:t>
            </a:r>
            <a:r>
              <a:rPr lang="cs-CZ" dirty="0" err="1" smtClean="0"/>
              <a:t>areas</a:t>
            </a:r>
            <a:r>
              <a:rPr lang="cs-CZ" dirty="0" smtClean="0"/>
              <a:t> – jogging, </a:t>
            </a:r>
            <a:r>
              <a:rPr lang="cs-CZ" dirty="0" err="1" smtClean="0"/>
              <a:t>walking</a:t>
            </a:r>
            <a:r>
              <a:rPr lang="cs-CZ" dirty="0" smtClean="0"/>
              <a:t>, </a:t>
            </a:r>
            <a:r>
              <a:rPr lang="cs-CZ" dirty="0" err="1" smtClean="0"/>
              <a:t>yoga</a:t>
            </a:r>
            <a:r>
              <a:rPr lang="cs-CZ" dirty="0" smtClean="0"/>
              <a:t> in Olomouc </a:t>
            </a:r>
            <a:r>
              <a:rPr lang="cs-CZ" dirty="0" err="1" smtClean="0"/>
              <a:t>parks</a:t>
            </a:r>
            <a:r>
              <a:rPr lang="cs-CZ" dirty="0" smtClean="0"/>
              <a:t>.</a:t>
            </a:r>
          </a:p>
          <a:p>
            <a:r>
              <a:rPr lang="cs-CZ" dirty="0" smtClean="0"/>
              <a:t>Go for a tour/</a:t>
            </a:r>
            <a:r>
              <a:rPr lang="cs-CZ" dirty="0" err="1" smtClean="0"/>
              <a:t>afternoon</a:t>
            </a:r>
            <a:r>
              <a:rPr lang="cs-CZ" dirty="0" smtClean="0"/>
              <a:t> </a:t>
            </a:r>
            <a:r>
              <a:rPr lang="cs-CZ" dirty="0" err="1" smtClean="0"/>
              <a:t>trip</a:t>
            </a:r>
            <a:r>
              <a:rPr lang="cs-CZ" dirty="0" smtClean="0"/>
              <a:t> in </a:t>
            </a:r>
            <a:r>
              <a:rPr lang="cs-CZ" dirty="0" err="1" smtClean="0"/>
              <a:t>the</a:t>
            </a:r>
            <a:r>
              <a:rPr lang="cs-CZ" dirty="0" smtClean="0"/>
              <a:t> </a:t>
            </a:r>
            <a:r>
              <a:rPr lang="cs-CZ" dirty="0" err="1" smtClean="0"/>
              <a:t>vicinity</a:t>
            </a:r>
            <a:r>
              <a:rPr lang="cs-CZ" dirty="0" smtClean="0"/>
              <a:t> of Olomouc – </a:t>
            </a:r>
            <a:r>
              <a:rPr lang="cs-CZ" dirty="0" err="1" smtClean="0"/>
              <a:t>e.g.visit</a:t>
            </a:r>
            <a:r>
              <a:rPr lang="cs-CZ" dirty="0" smtClean="0"/>
              <a:t> </a:t>
            </a:r>
            <a:r>
              <a:rPr lang="cs-CZ" dirty="0" err="1" smtClean="0"/>
              <a:t>the</a:t>
            </a:r>
            <a:r>
              <a:rPr lang="cs-CZ" dirty="0" smtClean="0"/>
              <a:t> zoo.</a:t>
            </a:r>
          </a:p>
          <a:p>
            <a:r>
              <a:rPr lang="cs-CZ" dirty="0" err="1" smtClean="0"/>
              <a:t>Concentrate</a:t>
            </a:r>
            <a:r>
              <a:rPr lang="cs-CZ" dirty="0" smtClean="0"/>
              <a:t> on </a:t>
            </a:r>
            <a:r>
              <a:rPr lang="cs-CZ" dirty="0" err="1" smtClean="0"/>
              <a:t>your</a:t>
            </a:r>
            <a:r>
              <a:rPr lang="cs-CZ" dirty="0" smtClean="0"/>
              <a:t> </a:t>
            </a:r>
            <a:r>
              <a:rPr lang="cs-CZ" dirty="0" err="1" smtClean="0"/>
              <a:t>studies</a:t>
            </a:r>
            <a:r>
              <a:rPr lang="cs-CZ" dirty="0" smtClean="0"/>
              <a:t>, </a:t>
            </a:r>
            <a:r>
              <a:rPr lang="cs-CZ" dirty="0" err="1" smtClean="0"/>
              <a:t>read</a:t>
            </a:r>
            <a:r>
              <a:rPr lang="cs-CZ" dirty="0" smtClean="0"/>
              <a:t>, listen to music.  </a:t>
            </a:r>
          </a:p>
          <a:p>
            <a:r>
              <a:rPr lang="cs-CZ" dirty="0" err="1" smtClean="0"/>
              <a:t>Get</a:t>
            </a:r>
            <a:r>
              <a:rPr lang="cs-CZ" dirty="0" smtClean="0"/>
              <a:t> </a:t>
            </a:r>
            <a:r>
              <a:rPr lang="cs-CZ" dirty="0" err="1" smtClean="0"/>
              <a:t>inspiration</a:t>
            </a:r>
            <a:r>
              <a:rPr lang="cs-CZ" dirty="0" smtClean="0"/>
              <a:t> and </a:t>
            </a:r>
            <a:r>
              <a:rPr lang="cs-CZ" dirty="0" err="1" smtClean="0"/>
              <a:t>good</a:t>
            </a:r>
            <a:r>
              <a:rPr lang="cs-CZ" dirty="0" smtClean="0"/>
              <a:t> </a:t>
            </a:r>
            <a:r>
              <a:rPr lang="cs-CZ" dirty="0" err="1" smtClean="0"/>
              <a:t>tips</a:t>
            </a:r>
            <a:r>
              <a:rPr lang="cs-CZ" dirty="0" smtClean="0"/>
              <a:t> for </a:t>
            </a:r>
            <a:r>
              <a:rPr lang="cs-CZ" dirty="0" err="1" smtClean="0"/>
              <a:t>leisure</a:t>
            </a:r>
            <a:r>
              <a:rPr lang="cs-CZ" dirty="0" smtClean="0"/>
              <a:t> </a:t>
            </a:r>
            <a:r>
              <a:rPr lang="cs-CZ" dirty="0" err="1" smtClean="0"/>
              <a:t>time</a:t>
            </a:r>
            <a:r>
              <a:rPr lang="cs-CZ" dirty="0" smtClean="0"/>
              <a:t> </a:t>
            </a:r>
            <a:r>
              <a:rPr lang="cs-CZ" dirty="0" err="1" smtClean="0"/>
              <a:t>activities</a:t>
            </a:r>
            <a:r>
              <a:rPr lang="cs-CZ" dirty="0" smtClean="0"/>
              <a:t> </a:t>
            </a:r>
            <a:r>
              <a:rPr lang="cs-CZ" dirty="0" err="1" smtClean="0"/>
              <a:t>from</a:t>
            </a:r>
            <a:r>
              <a:rPr lang="cs-CZ" dirty="0" smtClean="0"/>
              <a:t> ESN UP.</a:t>
            </a:r>
          </a:p>
          <a:p>
            <a:r>
              <a:rPr lang="cs-CZ" b="1" dirty="0" err="1" smtClean="0"/>
              <a:t>Eat</a:t>
            </a:r>
            <a:r>
              <a:rPr lang="cs-CZ" b="1" dirty="0" smtClean="0"/>
              <a:t> </a:t>
            </a:r>
            <a:r>
              <a:rPr lang="cs-CZ" b="1" dirty="0" err="1" smtClean="0"/>
              <a:t>healthy</a:t>
            </a:r>
            <a:r>
              <a:rPr lang="cs-CZ" b="1" dirty="0" smtClean="0"/>
              <a:t> food /</a:t>
            </a:r>
            <a:r>
              <a:rPr lang="cs-CZ" b="1" dirty="0" err="1" smtClean="0"/>
              <a:t>vitamins</a:t>
            </a:r>
            <a:endParaRPr lang="cs-CZ" b="1" dirty="0" smtClean="0"/>
          </a:p>
          <a:p>
            <a:r>
              <a:rPr lang="cs-CZ" b="1" dirty="0" err="1" smtClean="0"/>
              <a:t>Remember</a:t>
            </a:r>
            <a:r>
              <a:rPr lang="cs-CZ" b="1" dirty="0" smtClean="0"/>
              <a:t> </a:t>
            </a:r>
            <a:r>
              <a:rPr lang="cs-CZ" b="1" dirty="0" err="1" smtClean="0"/>
              <a:t>which</a:t>
            </a:r>
            <a:r>
              <a:rPr lang="cs-CZ" b="1" dirty="0" smtClean="0"/>
              <a:t> </a:t>
            </a:r>
            <a:r>
              <a:rPr lang="cs-CZ" b="1" dirty="0" err="1" smtClean="0"/>
              <a:t>places</a:t>
            </a:r>
            <a:r>
              <a:rPr lang="cs-CZ" b="1" dirty="0" smtClean="0"/>
              <a:t> </a:t>
            </a:r>
            <a:r>
              <a:rPr lang="cs-CZ" b="1" dirty="0" err="1" smtClean="0"/>
              <a:t>you</a:t>
            </a:r>
            <a:r>
              <a:rPr lang="cs-CZ" b="1" dirty="0" smtClean="0"/>
              <a:t> </a:t>
            </a:r>
            <a:r>
              <a:rPr lang="cs-CZ" b="1" dirty="0" err="1" smtClean="0"/>
              <a:t>visited</a:t>
            </a:r>
            <a:r>
              <a:rPr lang="cs-CZ" b="1" dirty="0" smtClean="0"/>
              <a:t>, </a:t>
            </a:r>
            <a:r>
              <a:rPr lang="cs-CZ" b="1" dirty="0" err="1" smtClean="0"/>
              <a:t>whom</a:t>
            </a:r>
            <a:r>
              <a:rPr lang="cs-CZ" b="1" dirty="0" smtClean="0"/>
              <a:t> </a:t>
            </a:r>
            <a:r>
              <a:rPr lang="cs-CZ" b="1" dirty="0" err="1" smtClean="0"/>
              <a:t>you</a:t>
            </a:r>
            <a:r>
              <a:rPr lang="cs-CZ" b="1" dirty="0" smtClean="0"/>
              <a:t> met in </a:t>
            </a:r>
            <a:r>
              <a:rPr lang="cs-CZ" b="1" dirty="0" err="1" smtClean="0"/>
              <a:t>the</a:t>
            </a:r>
            <a:r>
              <a:rPr lang="cs-CZ" b="1" dirty="0" smtClean="0"/>
              <a:t> past </a:t>
            </a:r>
            <a:r>
              <a:rPr lang="cs-CZ" b="1" dirty="0" err="1" smtClean="0"/>
              <a:t>week</a:t>
            </a:r>
            <a:r>
              <a:rPr lang="cs-CZ" b="1" dirty="0" smtClean="0"/>
              <a:t>/</a:t>
            </a:r>
            <a:r>
              <a:rPr lang="cs-CZ" b="1" dirty="0" err="1" smtClean="0"/>
              <a:t>days</a:t>
            </a:r>
            <a:r>
              <a:rPr lang="cs-CZ" b="1" dirty="0" smtClean="0"/>
              <a:t> </a:t>
            </a:r>
            <a:endParaRPr lang="cs-CZ" b="1" dirty="0"/>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spTree>
    <p:extLst>
      <p:ext uri="{BB962C8B-B14F-4D97-AF65-F5344CB8AC3E}">
        <p14:creationId xmlns:p14="http://schemas.microsoft.com/office/powerpoint/2010/main" val="706551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000" dirty="0" err="1" smtClean="0"/>
              <a:t>Information</a:t>
            </a:r>
            <a:r>
              <a:rPr lang="cs-CZ" sz="2000" dirty="0" smtClean="0"/>
              <a:t> </a:t>
            </a:r>
            <a:r>
              <a:rPr lang="cs-CZ" sz="2000" dirty="0" err="1" smtClean="0"/>
              <a:t>Summary</a:t>
            </a:r>
            <a:endParaRPr lang="cs-CZ" sz="2000" dirty="0"/>
          </a:p>
        </p:txBody>
      </p:sp>
      <p:sp>
        <p:nvSpPr>
          <p:cNvPr id="3" name="Zástupný symbol pro obsah 2"/>
          <p:cNvSpPr>
            <a:spLocks noGrp="1"/>
          </p:cNvSpPr>
          <p:nvPr>
            <p:ph idx="1"/>
          </p:nvPr>
        </p:nvSpPr>
        <p:spPr>
          <a:xfrm>
            <a:off x="719999" y="2075935"/>
            <a:ext cx="7855589" cy="4283301"/>
          </a:xfrm>
        </p:spPr>
        <p:txBody>
          <a:bodyPr>
            <a:normAutofit/>
          </a:bodyPr>
          <a:lstStyle/>
          <a:p>
            <a:pPr marL="0" indent="0">
              <a:buNone/>
            </a:pPr>
            <a:r>
              <a:rPr lang="cs-CZ" sz="1800" b="1" dirty="0" err="1" smtClean="0">
                <a:solidFill>
                  <a:srgbClr val="FF0000"/>
                </a:solidFill>
              </a:rPr>
              <a:t>Coordinators</a:t>
            </a:r>
            <a:r>
              <a:rPr lang="cs-CZ" sz="1800" b="1" dirty="0" smtClean="0">
                <a:solidFill>
                  <a:srgbClr val="FF0000"/>
                </a:solidFill>
              </a:rPr>
              <a:t> </a:t>
            </a:r>
            <a:r>
              <a:rPr lang="cs-CZ" sz="1800" b="1" dirty="0" err="1" smtClean="0">
                <a:solidFill>
                  <a:srgbClr val="FF0000"/>
                </a:solidFill>
              </a:rPr>
              <a:t>at</a:t>
            </a:r>
            <a:r>
              <a:rPr lang="cs-CZ" sz="1800" b="1" dirty="0" smtClean="0">
                <a:solidFill>
                  <a:srgbClr val="FF0000"/>
                </a:solidFill>
              </a:rPr>
              <a:t> UP</a:t>
            </a:r>
            <a:r>
              <a:rPr lang="cs-CZ" sz="1800" b="1" dirty="0" smtClean="0">
                <a:solidFill>
                  <a:srgbClr val="00B050"/>
                </a:solidFill>
              </a:rPr>
              <a:t>: </a:t>
            </a:r>
          </a:p>
          <a:p>
            <a:r>
              <a:rPr lang="cs-CZ" sz="1800" b="1" dirty="0" smtClean="0"/>
              <a:t>Incoming </a:t>
            </a:r>
            <a:r>
              <a:rPr lang="cs-CZ" sz="1800" b="1" dirty="0"/>
              <a:t>student </a:t>
            </a:r>
            <a:r>
              <a:rPr lang="cs-CZ" sz="1800" b="1" dirty="0" err="1" smtClean="0"/>
              <a:t>coordinators</a:t>
            </a:r>
            <a:r>
              <a:rPr lang="cs-CZ" sz="1800" b="1" dirty="0" smtClean="0"/>
              <a:t> -  </a:t>
            </a:r>
            <a:r>
              <a:rPr lang="cs-CZ" sz="1800" dirty="0" err="1" smtClean="0"/>
              <a:t>central</a:t>
            </a:r>
            <a:r>
              <a:rPr lang="cs-CZ" sz="1800" dirty="0" smtClean="0"/>
              <a:t> IRO – </a:t>
            </a:r>
            <a:r>
              <a:rPr lang="cs-CZ" sz="1800" dirty="0" err="1" smtClean="0"/>
              <a:t>general</a:t>
            </a:r>
            <a:r>
              <a:rPr lang="cs-CZ" sz="1800" dirty="0" smtClean="0"/>
              <a:t> </a:t>
            </a:r>
            <a:r>
              <a:rPr lang="cs-CZ" sz="1800" dirty="0" err="1" smtClean="0"/>
              <a:t>confirmations</a:t>
            </a:r>
            <a:r>
              <a:rPr lang="cs-CZ" sz="1800" dirty="0" smtClean="0"/>
              <a:t>/</a:t>
            </a:r>
            <a:r>
              <a:rPr lang="cs-CZ" sz="1800" dirty="0" err="1" smtClean="0"/>
              <a:t>information</a:t>
            </a:r>
            <a:endParaRPr lang="cs-CZ" sz="1800" dirty="0"/>
          </a:p>
          <a:p>
            <a:r>
              <a:rPr lang="cs-CZ" sz="1800" b="1" dirty="0" err="1" smtClean="0"/>
              <a:t>Faculty</a:t>
            </a:r>
            <a:r>
              <a:rPr lang="cs-CZ" sz="1800" dirty="0" smtClean="0"/>
              <a:t> </a:t>
            </a:r>
            <a:r>
              <a:rPr lang="cs-CZ" sz="1800" b="1" dirty="0" err="1" smtClean="0"/>
              <a:t>coordinator</a:t>
            </a:r>
            <a:r>
              <a:rPr lang="cs-CZ" sz="1800" dirty="0" smtClean="0"/>
              <a:t> (</a:t>
            </a:r>
            <a:r>
              <a:rPr lang="cs-CZ" sz="1800" dirty="0" err="1" smtClean="0"/>
              <a:t>Faculty</a:t>
            </a:r>
            <a:r>
              <a:rPr lang="cs-CZ" sz="1800" dirty="0" smtClean="0"/>
              <a:t> IRO)- </a:t>
            </a:r>
            <a:r>
              <a:rPr lang="cs-CZ" sz="1800" dirty="0" err="1" smtClean="0"/>
              <a:t>academic</a:t>
            </a:r>
            <a:r>
              <a:rPr lang="cs-CZ" sz="1800" dirty="0" smtClean="0"/>
              <a:t> </a:t>
            </a:r>
            <a:r>
              <a:rPr lang="cs-CZ" sz="1800" dirty="0" err="1" smtClean="0"/>
              <a:t>issues</a:t>
            </a:r>
            <a:r>
              <a:rPr lang="cs-CZ" sz="1800" dirty="0" smtClean="0"/>
              <a:t> – online </a:t>
            </a:r>
            <a:r>
              <a:rPr lang="cs-CZ" sz="1800" dirty="0" err="1" smtClean="0"/>
              <a:t>registration</a:t>
            </a:r>
            <a:r>
              <a:rPr lang="cs-CZ" sz="1800" dirty="0" smtClean="0"/>
              <a:t>, </a:t>
            </a:r>
            <a:r>
              <a:rPr lang="cs-CZ" sz="1800" dirty="0" err="1" smtClean="0"/>
              <a:t>final</a:t>
            </a:r>
            <a:r>
              <a:rPr lang="cs-CZ" sz="1800" dirty="0" smtClean="0"/>
              <a:t> </a:t>
            </a:r>
            <a:r>
              <a:rPr lang="cs-CZ" sz="1800" dirty="0" err="1" smtClean="0"/>
              <a:t>ToR</a:t>
            </a:r>
            <a:endParaRPr lang="cs-CZ" sz="1800" dirty="0" smtClean="0"/>
          </a:p>
          <a:p>
            <a:r>
              <a:rPr lang="cs-CZ" sz="1800" b="1" dirty="0" err="1" smtClean="0"/>
              <a:t>Departmental</a:t>
            </a:r>
            <a:r>
              <a:rPr lang="cs-CZ" sz="1800" b="1" dirty="0" smtClean="0"/>
              <a:t> </a:t>
            </a:r>
            <a:r>
              <a:rPr lang="cs-CZ" sz="1800" b="1" dirty="0" err="1" smtClean="0"/>
              <a:t>coordinator</a:t>
            </a:r>
            <a:r>
              <a:rPr lang="cs-CZ" sz="1800" dirty="0" smtClean="0"/>
              <a:t> (</a:t>
            </a:r>
            <a:r>
              <a:rPr lang="cs-CZ" sz="1800" dirty="0" err="1" smtClean="0"/>
              <a:t>academic</a:t>
            </a:r>
            <a:r>
              <a:rPr lang="cs-CZ" sz="1800" dirty="0" smtClean="0"/>
              <a:t> </a:t>
            </a:r>
            <a:r>
              <a:rPr lang="cs-CZ" sz="1800" dirty="0" err="1" smtClean="0"/>
              <a:t>staff</a:t>
            </a:r>
            <a:r>
              <a:rPr lang="cs-CZ" sz="1800" dirty="0" smtClean="0"/>
              <a:t> person = </a:t>
            </a:r>
            <a:r>
              <a:rPr lang="cs-CZ" sz="1800" dirty="0" err="1" smtClean="0"/>
              <a:t>responsible</a:t>
            </a:r>
            <a:r>
              <a:rPr lang="cs-CZ" sz="1800" dirty="0" smtClean="0"/>
              <a:t> person for LA)</a:t>
            </a:r>
          </a:p>
          <a:p>
            <a:pPr marL="0" indent="0">
              <a:buNone/>
            </a:pPr>
            <a:r>
              <a:rPr lang="cs-CZ" sz="1800" b="1" dirty="0" err="1" smtClean="0">
                <a:solidFill>
                  <a:srgbClr val="FF0000"/>
                </a:solidFill>
              </a:rPr>
              <a:t>Registration</a:t>
            </a:r>
            <a:r>
              <a:rPr lang="cs-CZ" sz="1800" b="1" dirty="0" smtClean="0">
                <a:solidFill>
                  <a:srgbClr val="FF0000"/>
                </a:solidFill>
              </a:rPr>
              <a:t> </a:t>
            </a:r>
            <a:r>
              <a:rPr lang="cs-CZ" sz="1800" b="1" dirty="0" err="1" smtClean="0">
                <a:solidFill>
                  <a:srgbClr val="FF0000"/>
                </a:solidFill>
              </a:rPr>
              <a:t>of</a:t>
            </a:r>
            <a:r>
              <a:rPr lang="cs-CZ" sz="1800" b="1" dirty="0" smtClean="0">
                <a:solidFill>
                  <a:srgbClr val="FF0000"/>
                </a:solidFill>
              </a:rPr>
              <a:t> </a:t>
            </a:r>
            <a:r>
              <a:rPr lang="cs-CZ" sz="1800" b="1" dirty="0" err="1" smtClean="0">
                <a:solidFill>
                  <a:srgbClr val="FF0000"/>
                </a:solidFill>
              </a:rPr>
              <a:t>courses</a:t>
            </a:r>
            <a:r>
              <a:rPr lang="cs-CZ" sz="1800" b="1" dirty="0" smtClean="0">
                <a:solidFill>
                  <a:srgbClr val="FF0000"/>
                </a:solidFill>
              </a:rPr>
              <a:t> </a:t>
            </a:r>
            <a:r>
              <a:rPr lang="cs-CZ" sz="1800" b="1" dirty="0" err="1" smtClean="0">
                <a:solidFill>
                  <a:srgbClr val="FF0000"/>
                </a:solidFill>
              </a:rPr>
              <a:t>at</a:t>
            </a:r>
            <a:r>
              <a:rPr lang="cs-CZ" sz="1800" b="1" dirty="0" smtClean="0">
                <a:solidFill>
                  <a:srgbClr val="FF0000"/>
                </a:solidFill>
              </a:rPr>
              <a:t> UP</a:t>
            </a:r>
            <a:r>
              <a:rPr lang="cs-CZ" sz="1800" b="1" dirty="0" smtClean="0">
                <a:solidFill>
                  <a:srgbClr val="00B050"/>
                </a:solidFill>
              </a:rPr>
              <a:t>:</a:t>
            </a:r>
          </a:p>
          <a:p>
            <a:r>
              <a:rPr lang="cs-CZ" sz="1800" b="1" dirty="0" smtClean="0">
                <a:solidFill>
                  <a:srgbClr val="FF0000"/>
                </a:solidFill>
              </a:rPr>
              <a:t>online</a:t>
            </a:r>
            <a:r>
              <a:rPr lang="cs-CZ" sz="1800" dirty="0" smtClean="0"/>
              <a:t>(STAG) </a:t>
            </a:r>
            <a:r>
              <a:rPr lang="cs-CZ" sz="1800" dirty="0" err="1" smtClean="0"/>
              <a:t>all</a:t>
            </a:r>
            <a:r>
              <a:rPr lang="cs-CZ" sz="1800" dirty="0" smtClean="0"/>
              <a:t> </a:t>
            </a:r>
            <a:r>
              <a:rPr lang="cs-CZ" sz="1800" dirty="0" err="1" smtClean="0"/>
              <a:t>students</a:t>
            </a:r>
            <a:r>
              <a:rPr lang="cs-CZ" sz="1800" dirty="0" smtClean="0"/>
              <a:t> </a:t>
            </a:r>
            <a:r>
              <a:rPr lang="cs-CZ" sz="1800" dirty="0" err="1" smtClean="0"/>
              <a:t>must</a:t>
            </a:r>
            <a:r>
              <a:rPr lang="cs-CZ" sz="1800" dirty="0" smtClean="0"/>
              <a:t> </a:t>
            </a:r>
            <a:r>
              <a:rPr lang="cs-CZ" sz="1800" dirty="0" err="1" smtClean="0"/>
              <a:t>have</a:t>
            </a:r>
            <a:r>
              <a:rPr lang="cs-CZ" sz="1800" dirty="0" smtClean="0"/>
              <a:t> </a:t>
            </a:r>
            <a:r>
              <a:rPr lang="cs-CZ" sz="1800" dirty="0" err="1" smtClean="0"/>
              <a:t>their</a:t>
            </a:r>
            <a:r>
              <a:rPr lang="cs-CZ" sz="1800" dirty="0" smtClean="0"/>
              <a:t> </a:t>
            </a:r>
            <a:r>
              <a:rPr lang="cs-CZ" sz="1800" dirty="0" err="1" smtClean="0"/>
              <a:t>courses</a:t>
            </a:r>
            <a:r>
              <a:rPr lang="cs-CZ" sz="1800" dirty="0" smtClean="0"/>
              <a:t> </a:t>
            </a:r>
            <a:r>
              <a:rPr lang="cs-CZ" sz="1800" dirty="0" err="1" smtClean="0"/>
              <a:t>registered</a:t>
            </a:r>
            <a:r>
              <a:rPr lang="cs-CZ" sz="1800" dirty="0" smtClean="0"/>
              <a:t> in STAG</a:t>
            </a:r>
          </a:p>
          <a:p>
            <a:r>
              <a:rPr lang="cs-CZ" sz="1800" b="1" dirty="0" err="1" smtClean="0">
                <a:solidFill>
                  <a:srgbClr val="FF0000"/>
                </a:solidFill>
              </a:rPr>
              <a:t>paper</a:t>
            </a:r>
            <a:r>
              <a:rPr lang="cs-CZ" sz="1800" b="1" dirty="0" smtClean="0">
                <a:solidFill>
                  <a:srgbClr val="FF0000"/>
                </a:solidFill>
              </a:rPr>
              <a:t> </a:t>
            </a:r>
            <a:r>
              <a:rPr lang="cs-CZ" sz="1800" dirty="0" smtClean="0"/>
              <a:t>(</a:t>
            </a:r>
            <a:r>
              <a:rPr lang="cs-CZ" sz="1800" dirty="0" err="1" smtClean="0"/>
              <a:t>yellow</a:t>
            </a:r>
            <a:r>
              <a:rPr lang="cs-CZ" sz="1800" dirty="0" smtClean="0"/>
              <a:t> </a:t>
            </a:r>
            <a:r>
              <a:rPr lang="cs-CZ" sz="1800" dirty="0" err="1" smtClean="0"/>
              <a:t>card</a:t>
            </a:r>
            <a:r>
              <a:rPr lang="cs-CZ" sz="1800" dirty="0" smtClean="0"/>
              <a:t>) - </a:t>
            </a:r>
            <a:r>
              <a:rPr lang="cs-CZ" sz="1800" u="sng" dirty="0" err="1" smtClean="0"/>
              <a:t>required</a:t>
            </a:r>
            <a:r>
              <a:rPr lang="cs-CZ" sz="1800" u="sng" dirty="0" smtClean="0"/>
              <a:t> </a:t>
            </a:r>
            <a:r>
              <a:rPr lang="cs-CZ" sz="1800" u="sng" dirty="0" err="1" smtClean="0"/>
              <a:t>at</a:t>
            </a:r>
            <a:r>
              <a:rPr lang="cs-CZ" sz="1800" u="sng" dirty="0" smtClean="0"/>
              <a:t> 3 UP </a:t>
            </a:r>
            <a:r>
              <a:rPr lang="cs-CZ" sz="1800" u="sng" dirty="0" err="1" smtClean="0"/>
              <a:t>Faculties</a:t>
            </a:r>
            <a:r>
              <a:rPr lang="cs-CZ" sz="1800" u="sng" dirty="0" smtClean="0"/>
              <a:t>:</a:t>
            </a:r>
            <a:r>
              <a:rPr lang="cs-CZ" sz="1800" b="1" u="sng" dirty="0" smtClean="0"/>
              <a:t> </a:t>
            </a:r>
            <a:r>
              <a:rPr lang="cs-CZ" sz="1800" b="1" u="sng" dirty="0" err="1" smtClean="0"/>
              <a:t>Medicine</a:t>
            </a:r>
            <a:r>
              <a:rPr lang="cs-CZ" sz="1800" b="1" u="sng" dirty="0" smtClean="0"/>
              <a:t>, </a:t>
            </a:r>
            <a:r>
              <a:rPr lang="cs-CZ" sz="1800" b="1" u="sng" dirty="0" err="1" smtClean="0"/>
              <a:t>Health</a:t>
            </a:r>
            <a:r>
              <a:rPr lang="cs-CZ" sz="1800" b="1" u="sng" dirty="0" smtClean="0"/>
              <a:t> </a:t>
            </a:r>
            <a:r>
              <a:rPr lang="cs-CZ" sz="1800" b="1" u="sng" dirty="0" err="1" smtClean="0"/>
              <a:t>Sciences</a:t>
            </a:r>
            <a:r>
              <a:rPr lang="cs-CZ" sz="1800" b="1" u="sng" dirty="0" smtClean="0"/>
              <a:t>, </a:t>
            </a:r>
            <a:r>
              <a:rPr lang="cs-CZ" sz="1800" b="1" u="sng" dirty="0" err="1" smtClean="0"/>
              <a:t>Theology</a:t>
            </a:r>
            <a:r>
              <a:rPr lang="cs-CZ" sz="1800" b="1" u="sng" dirty="0"/>
              <a:t> </a:t>
            </a:r>
            <a:r>
              <a:rPr lang="cs-CZ" sz="1800" u="sng" dirty="0" smtClean="0"/>
              <a:t>- </a:t>
            </a:r>
            <a:r>
              <a:rPr lang="cs-CZ" sz="1800" u="sng" dirty="0" err="1" smtClean="0"/>
              <a:t>r</a:t>
            </a:r>
            <a:r>
              <a:rPr lang="cs-CZ" sz="1800" dirty="0" err="1" smtClean="0"/>
              <a:t>egistration</a:t>
            </a:r>
            <a:r>
              <a:rPr lang="cs-CZ" sz="1800" dirty="0" smtClean="0"/>
              <a:t> </a:t>
            </a:r>
            <a:r>
              <a:rPr lang="cs-CZ" sz="1800" dirty="0"/>
              <a:t>done by </a:t>
            </a:r>
            <a:r>
              <a:rPr lang="cs-CZ" sz="1800" dirty="0" err="1" smtClean="0"/>
              <a:t>the</a:t>
            </a:r>
            <a:r>
              <a:rPr lang="cs-CZ" sz="1800" dirty="0" smtClean="0"/>
              <a:t> </a:t>
            </a:r>
            <a:r>
              <a:rPr lang="cs-CZ" sz="1800" dirty="0" err="1" smtClean="0"/>
              <a:t>Faculty</a:t>
            </a:r>
            <a:r>
              <a:rPr lang="cs-CZ" sz="1800" dirty="0" smtClean="0"/>
              <a:t> </a:t>
            </a:r>
            <a:r>
              <a:rPr lang="cs-CZ" sz="1800" dirty="0" err="1" smtClean="0"/>
              <a:t>coordinator</a:t>
            </a:r>
            <a:r>
              <a:rPr lang="cs-CZ" sz="1800" dirty="0" smtClean="0"/>
              <a:t> </a:t>
            </a:r>
            <a:r>
              <a:rPr lang="cs-CZ" sz="1800" dirty="0" err="1" smtClean="0"/>
              <a:t>based</a:t>
            </a:r>
            <a:r>
              <a:rPr lang="cs-CZ" sz="1800" dirty="0" smtClean="0"/>
              <a:t> on </a:t>
            </a:r>
            <a:r>
              <a:rPr lang="cs-CZ" sz="1800" dirty="0" err="1" smtClean="0"/>
              <a:t>the</a:t>
            </a:r>
            <a:r>
              <a:rPr lang="cs-CZ" sz="1800" dirty="0" smtClean="0"/>
              <a:t> </a:t>
            </a:r>
            <a:r>
              <a:rPr lang="cs-CZ" sz="1800" dirty="0" err="1" smtClean="0"/>
              <a:t>yellow</a:t>
            </a:r>
            <a:r>
              <a:rPr lang="cs-CZ" sz="1800" dirty="0" smtClean="0"/>
              <a:t> </a:t>
            </a:r>
            <a:r>
              <a:rPr lang="cs-CZ" sz="1800" dirty="0" err="1" smtClean="0"/>
              <a:t>card</a:t>
            </a:r>
            <a:r>
              <a:rPr lang="cs-CZ" sz="1800" dirty="0" smtClean="0"/>
              <a:t> (</a:t>
            </a:r>
            <a:r>
              <a:rPr lang="cs-CZ" sz="1800" dirty="0" err="1" smtClean="0"/>
              <a:t>enrolment</a:t>
            </a:r>
            <a:r>
              <a:rPr lang="cs-CZ" sz="1800" dirty="0" smtClean="0"/>
              <a:t> </a:t>
            </a:r>
            <a:r>
              <a:rPr lang="cs-CZ" sz="1800" dirty="0" err="1" smtClean="0"/>
              <a:t>form</a:t>
            </a:r>
            <a:r>
              <a:rPr lang="cs-CZ" sz="1800" dirty="0" smtClean="0"/>
              <a:t>)</a:t>
            </a:r>
            <a:endParaRPr lang="cs-CZ" sz="1800" b="1" u="sng" dirty="0" smtClean="0"/>
          </a:p>
          <a:p>
            <a:pPr marL="0" indent="0">
              <a:buNone/>
            </a:pPr>
            <a:r>
              <a:rPr lang="cs-CZ" sz="1800" dirty="0" err="1" smtClean="0"/>
              <a:t>Deadline</a:t>
            </a:r>
            <a:r>
              <a:rPr lang="cs-CZ" sz="1800" dirty="0" smtClean="0"/>
              <a:t> to </a:t>
            </a:r>
            <a:r>
              <a:rPr lang="cs-CZ" sz="1800" dirty="0" err="1" smtClean="0"/>
              <a:t>bring</a:t>
            </a:r>
            <a:r>
              <a:rPr lang="cs-CZ" sz="1800" dirty="0" smtClean="0"/>
              <a:t> </a:t>
            </a:r>
            <a:r>
              <a:rPr lang="cs-CZ" sz="1800" dirty="0" err="1" smtClean="0"/>
              <a:t>the</a:t>
            </a:r>
            <a:r>
              <a:rPr lang="cs-CZ" sz="1800" dirty="0" smtClean="0"/>
              <a:t> </a:t>
            </a:r>
            <a:r>
              <a:rPr lang="cs-CZ" sz="1800" b="1" dirty="0" err="1" smtClean="0"/>
              <a:t>yellow</a:t>
            </a:r>
            <a:r>
              <a:rPr lang="cs-CZ" sz="1800" b="1" dirty="0" smtClean="0"/>
              <a:t> </a:t>
            </a:r>
            <a:r>
              <a:rPr lang="cs-CZ" sz="1800" b="1" dirty="0" err="1" smtClean="0"/>
              <a:t>card</a:t>
            </a:r>
            <a:r>
              <a:rPr lang="cs-CZ" sz="1800" b="1" dirty="0" smtClean="0"/>
              <a:t> </a:t>
            </a:r>
            <a:r>
              <a:rPr lang="cs-CZ" sz="1800" dirty="0" smtClean="0"/>
              <a:t>to </a:t>
            </a:r>
            <a:r>
              <a:rPr lang="cs-CZ" sz="1800" dirty="0" err="1" smtClean="0"/>
              <a:t>the</a:t>
            </a:r>
            <a:r>
              <a:rPr lang="cs-CZ" sz="1800" dirty="0" smtClean="0"/>
              <a:t> </a:t>
            </a:r>
            <a:r>
              <a:rPr lang="cs-CZ" sz="1800" dirty="0" err="1" smtClean="0"/>
              <a:t>Faculty</a:t>
            </a:r>
            <a:r>
              <a:rPr lang="cs-CZ" sz="1800" dirty="0" smtClean="0"/>
              <a:t> </a:t>
            </a:r>
            <a:r>
              <a:rPr lang="cs-CZ" sz="1800" dirty="0" err="1" smtClean="0"/>
              <a:t>coordinator</a:t>
            </a:r>
            <a:r>
              <a:rPr lang="cs-CZ" sz="1800" dirty="0" smtClean="0"/>
              <a:t> –  </a:t>
            </a:r>
            <a:r>
              <a:rPr lang="cs-CZ" sz="1800" dirty="0" err="1" smtClean="0"/>
              <a:t>upon</a:t>
            </a:r>
            <a:r>
              <a:rPr lang="cs-CZ" sz="1800" dirty="0" smtClean="0"/>
              <a:t> </a:t>
            </a:r>
            <a:r>
              <a:rPr lang="cs-CZ" sz="1800" dirty="0" err="1" smtClean="0"/>
              <a:t>agreement</a:t>
            </a:r>
            <a:r>
              <a:rPr lang="cs-CZ" sz="1800" dirty="0" smtClean="0"/>
              <a:t>/end of </a:t>
            </a:r>
            <a:r>
              <a:rPr lang="cs-CZ" sz="1800" dirty="0" err="1" smtClean="0"/>
              <a:t>September</a:t>
            </a:r>
            <a:r>
              <a:rPr lang="cs-CZ" sz="1800" dirty="0" smtClean="0"/>
              <a:t> 2020</a:t>
            </a:r>
            <a:endParaRPr lang="cs-CZ" sz="1800" dirty="0"/>
          </a:p>
        </p:txBody>
      </p:sp>
      <p:sp>
        <p:nvSpPr>
          <p:cNvPr id="4" name="Zástupný symbol pro zápatí 3"/>
          <p:cNvSpPr>
            <a:spLocks noGrp="1"/>
          </p:cNvSpPr>
          <p:nvPr>
            <p:ph type="ftr" sz="quarter" idx="11"/>
          </p:nvPr>
        </p:nvSpPr>
        <p:spPr/>
        <p:txBody>
          <a:bodyPr/>
          <a:lstStyle/>
          <a:p>
            <a:r>
              <a:rPr lang="cs-CZ" dirty="0" smtClean="0"/>
              <a:t>autor prezentace, datum prezentace, univerzitní oddělení, fakulta, adresa</a:t>
            </a:r>
            <a:endParaRPr lang="cs-CZ" dirty="0"/>
          </a:p>
        </p:txBody>
      </p:sp>
    </p:spTree>
    <p:extLst>
      <p:ext uri="{BB962C8B-B14F-4D97-AF65-F5344CB8AC3E}">
        <p14:creationId xmlns:p14="http://schemas.microsoft.com/office/powerpoint/2010/main" val="2659997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Testing</a:t>
            </a:r>
            <a:r>
              <a:rPr lang="cs-CZ" dirty="0" smtClean="0"/>
              <a:t> </a:t>
            </a:r>
            <a:r>
              <a:rPr lang="cs-CZ" dirty="0" err="1" smtClean="0"/>
              <a:t>after</a:t>
            </a:r>
            <a:r>
              <a:rPr lang="cs-CZ" dirty="0" smtClean="0"/>
              <a:t> </a:t>
            </a:r>
            <a:r>
              <a:rPr lang="cs-CZ" dirty="0" err="1" smtClean="0"/>
              <a:t>the</a:t>
            </a:r>
            <a:r>
              <a:rPr lang="cs-CZ" dirty="0" smtClean="0"/>
              <a:t> </a:t>
            </a:r>
            <a:r>
              <a:rPr lang="cs-CZ" dirty="0" err="1" smtClean="0"/>
              <a:t>arrival</a:t>
            </a:r>
            <a:r>
              <a:rPr lang="cs-CZ" dirty="0" smtClean="0"/>
              <a:t>/ </a:t>
            </a:r>
            <a:r>
              <a:rPr lang="cs-CZ" dirty="0" err="1" smtClean="0"/>
              <a:t>duties</a:t>
            </a:r>
            <a:r>
              <a:rPr lang="cs-CZ" dirty="0" smtClean="0"/>
              <a:t> </a:t>
            </a:r>
            <a:r>
              <a:rPr lang="cs-CZ" dirty="0" err="1" smtClean="0"/>
              <a:t>after</a:t>
            </a:r>
            <a:r>
              <a:rPr lang="cs-CZ" dirty="0" smtClean="0"/>
              <a:t> </a:t>
            </a:r>
            <a:r>
              <a:rPr lang="cs-CZ" dirty="0" err="1" smtClean="0"/>
              <a:t>the</a:t>
            </a:r>
            <a:r>
              <a:rPr lang="cs-CZ" dirty="0" smtClean="0"/>
              <a:t> </a:t>
            </a:r>
            <a:r>
              <a:rPr lang="cs-CZ" dirty="0" err="1" smtClean="0"/>
              <a:t>arrival</a:t>
            </a:r>
            <a:endParaRPr lang="cs-CZ" dirty="0"/>
          </a:p>
        </p:txBody>
      </p:sp>
      <p:sp>
        <p:nvSpPr>
          <p:cNvPr id="3" name="Zástupný symbol pro obsah 2"/>
          <p:cNvSpPr>
            <a:spLocks noGrp="1"/>
          </p:cNvSpPr>
          <p:nvPr>
            <p:ph idx="1"/>
          </p:nvPr>
        </p:nvSpPr>
        <p:spPr/>
        <p:txBody>
          <a:bodyPr>
            <a:normAutofit lnSpcReduction="10000"/>
          </a:bodyPr>
          <a:lstStyle/>
          <a:p>
            <a:r>
              <a:rPr lang="cs-CZ" b="1" dirty="0" smtClean="0"/>
              <a:t>Duty to </a:t>
            </a:r>
            <a:r>
              <a:rPr lang="cs-CZ" b="1" dirty="0" err="1" smtClean="0"/>
              <a:t>inform</a:t>
            </a:r>
            <a:r>
              <a:rPr lang="cs-CZ" b="1" dirty="0" smtClean="0"/>
              <a:t> </a:t>
            </a:r>
            <a:r>
              <a:rPr lang="cs-CZ" b="1" dirty="0" err="1" smtClean="0"/>
              <a:t>the</a:t>
            </a:r>
            <a:r>
              <a:rPr lang="cs-CZ" b="1" dirty="0" smtClean="0"/>
              <a:t> public </a:t>
            </a:r>
            <a:r>
              <a:rPr lang="cs-CZ" b="1" dirty="0" err="1" smtClean="0"/>
              <a:t>health</a:t>
            </a:r>
            <a:r>
              <a:rPr lang="cs-CZ" b="1" dirty="0" smtClean="0"/>
              <a:t> </a:t>
            </a:r>
            <a:r>
              <a:rPr lang="cs-CZ" b="1" dirty="0" err="1" smtClean="0"/>
              <a:t>authority</a:t>
            </a:r>
            <a:r>
              <a:rPr lang="cs-CZ" b="1" dirty="0" smtClean="0"/>
              <a:t> </a:t>
            </a:r>
            <a:r>
              <a:rPr lang="cs-CZ" b="1" dirty="0" err="1" smtClean="0"/>
              <a:t>representative</a:t>
            </a:r>
            <a:r>
              <a:rPr lang="cs-CZ" b="1" dirty="0" smtClean="0"/>
              <a:t> </a:t>
            </a:r>
            <a:r>
              <a:rPr lang="cs-CZ" dirty="0" smtClean="0"/>
              <a:t>(KHS) </a:t>
            </a:r>
            <a:r>
              <a:rPr lang="cs-CZ" dirty="0" err="1" smtClean="0"/>
              <a:t>about</a:t>
            </a:r>
            <a:r>
              <a:rPr lang="cs-CZ" dirty="0" smtClean="0"/>
              <a:t> </a:t>
            </a:r>
            <a:r>
              <a:rPr lang="cs-CZ" dirty="0" err="1" smtClean="0"/>
              <a:t>the</a:t>
            </a:r>
            <a:r>
              <a:rPr lang="cs-CZ" dirty="0" smtClean="0"/>
              <a:t> </a:t>
            </a:r>
            <a:r>
              <a:rPr lang="cs-CZ" dirty="0" err="1" smtClean="0"/>
              <a:t>entry</a:t>
            </a:r>
            <a:r>
              <a:rPr lang="cs-CZ" dirty="0" smtClean="0"/>
              <a:t> in </a:t>
            </a:r>
            <a:r>
              <a:rPr lang="cs-CZ" dirty="0" err="1" smtClean="0"/>
              <a:t>the</a:t>
            </a:r>
            <a:r>
              <a:rPr lang="cs-CZ" dirty="0" smtClean="0"/>
              <a:t> CR </a:t>
            </a:r>
            <a:r>
              <a:rPr lang="cs-CZ" dirty="0" err="1" smtClean="0"/>
              <a:t>the</a:t>
            </a:r>
            <a:r>
              <a:rPr lang="cs-CZ" dirty="0" smtClean="0"/>
              <a:t> </a:t>
            </a:r>
            <a:r>
              <a:rPr lang="cs-CZ" dirty="0" err="1" smtClean="0"/>
              <a:t>same</a:t>
            </a:r>
            <a:r>
              <a:rPr lang="cs-CZ" dirty="0" smtClean="0"/>
              <a:t> </a:t>
            </a:r>
            <a:r>
              <a:rPr lang="cs-CZ" dirty="0" err="1" smtClean="0"/>
              <a:t>day</a:t>
            </a:r>
            <a:r>
              <a:rPr lang="cs-CZ" dirty="0" smtClean="0"/>
              <a:t> </a:t>
            </a:r>
            <a:r>
              <a:rPr lang="cs-CZ" dirty="0" err="1" smtClean="0"/>
              <a:t>or</a:t>
            </a:r>
            <a:r>
              <a:rPr lang="cs-CZ" dirty="0" smtClean="0"/>
              <a:t> </a:t>
            </a:r>
            <a:r>
              <a:rPr lang="cs-CZ" dirty="0" err="1" smtClean="0"/>
              <a:t>the</a:t>
            </a:r>
            <a:r>
              <a:rPr lang="cs-CZ" dirty="0" smtClean="0"/>
              <a:t> </a:t>
            </a:r>
            <a:r>
              <a:rPr lang="cs-CZ" dirty="0" err="1" smtClean="0"/>
              <a:t>following</a:t>
            </a:r>
            <a:r>
              <a:rPr lang="cs-CZ" dirty="0" smtClean="0"/>
              <a:t> </a:t>
            </a:r>
            <a:r>
              <a:rPr lang="cs-CZ" dirty="0" err="1" smtClean="0"/>
              <a:t>day</a:t>
            </a:r>
            <a:r>
              <a:rPr lang="cs-CZ" dirty="0" smtClean="0"/>
              <a:t>.</a:t>
            </a:r>
          </a:p>
          <a:p>
            <a:r>
              <a:rPr lang="cs-CZ" b="1" dirty="0" smtClean="0"/>
              <a:t>Duty to </a:t>
            </a:r>
            <a:r>
              <a:rPr lang="cs-CZ" b="1" dirty="0" err="1" smtClean="0"/>
              <a:t>fill</a:t>
            </a:r>
            <a:r>
              <a:rPr lang="cs-CZ" b="1" dirty="0" smtClean="0"/>
              <a:t> in and </a:t>
            </a:r>
            <a:r>
              <a:rPr lang="cs-CZ" b="1" dirty="0" err="1" smtClean="0"/>
              <a:t>send</a:t>
            </a:r>
            <a:r>
              <a:rPr lang="cs-CZ" b="1" dirty="0" smtClean="0"/>
              <a:t> </a:t>
            </a:r>
            <a:r>
              <a:rPr lang="cs-CZ" b="1" dirty="0"/>
              <a:t>a </a:t>
            </a:r>
            <a:r>
              <a:rPr lang="cs-CZ" b="1" dirty="0" err="1"/>
              <a:t>questionaire</a:t>
            </a:r>
            <a:r>
              <a:rPr lang="cs-CZ" b="1" dirty="0"/>
              <a:t> </a:t>
            </a:r>
            <a:r>
              <a:rPr lang="cs-CZ" b="1" dirty="0" smtClean="0"/>
              <a:t>by email </a:t>
            </a:r>
            <a:r>
              <a:rPr lang="cs-CZ" dirty="0" smtClean="0"/>
              <a:t>to </a:t>
            </a:r>
            <a:r>
              <a:rPr lang="cs-CZ" dirty="0" err="1" smtClean="0"/>
              <a:t>the</a:t>
            </a:r>
            <a:r>
              <a:rPr lang="cs-CZ" dirty="0" smtClean="0"/>
              <a:t> KHS – </a:t>
            </a:r>
            <a:r>
              <a:rPr lang="cs-CZ" dirty="0" err="1" smtClean="0"/>
              <a:t>based</a:t>
            </a:r>
            <a:r>
              <a:rPr lang="cs-CZ" dirty="0" smtClean="0"/>
              <a:t> on </a:t>
            </a:r>
            <a:r>
              <a:rPr lang="cs-CZ" dirty="0" err="1" smtClean="0"/>
              <a:t>instructions</a:t>
            </a:r>
            <a:r>
              <a:rPr lang="cs-CZ" dirty="0" smtClean="0"/>
              <a:t> </a:t>
            </a:r>
            <a:r>
              <a:rPr lang="cs-CZ" dirty="0" err="1" smtClean="0"/>
              <a:t>provided</a:t>
            </a:r>
            <a:r>
              <a:rPr lang="cs-CZ" dirty="0" smtClean="0"/>
              <a:t> by IRO</a:t>
            </a:r>
          </a:p>
          <a:p>
            <a:r>
              <a:rPr lang="cs-CZ" b="1" dirty="0" smtClean="0"/>
              <a:t>Duty to forward </a:t>
            </a:r>
            <a:r>
              <a:rPr lang="cs-CZ" b="1" dirty="0" err="1" smtClean="0"/>
              <a:t>the</a:t>
            </a:r>
            <a:r>
              <a:rPr lang="cs-CZ" b="1" dirty="0" smtClean="0"/>
              <a:t> </a:t>
            </a:r>
            <a:r>
              <a:rPr lang="cs-CZ" b="1" dirty="0" err="1" smtClean="0"/>
              <a:t>official</a:t>
            </a:r>
            <a:r>
              <a:rPr lang="cs-CZ" b="1" dirty="0" smtClean="0"/>
              <a:t> test </a:t>
            </a:r>
            <a:r>
              <a:rPr lang="cs-CZ" b="1" dirty="0" err="1" smtClean="0"/>
              <a:t>result</a:t>
            </a:r>
            <a:r>
              <a:rPr lang="cs-CZ" b="1" dirty="0" smtClean="0"/>
              <a:t> to KHS </a:t>
            </a:r>
            <a:r>
              <a:rPr lang="cs-CZ" dirty="0" err="1" smtClean="0"/>
              <a:t>within</a:t>
            </a:r>
            <a:r>
              <a:rPr lang="cs-CZ" dirty="0" smtClean="0"/>
              <a:t> 72 </a:t>
            </a:r>
            <a:r>
              <a:rPr lang="cs-CZ" dirty="0" err="1" smtClean="0"/>
              <a:t>hours</a:t>
            </a:r>
            <a:r>
              <a:rPr lang="cs-CZ" dirty="0" smtClean="0"/>
              <a:t> </a:t>
            </a:r>
            <a:r>
              <a:rPr lang="cs-CZ" dirty="0" err="1" smtClean="0"/>
              <a:t>after</a:t>
            </a:r>
            <a:r>
              <a:rPr lang="cs-CZ" dirty="0" smtClean="0"/>
              <a:t> </a:t>
            </a:r>
            <a:r>
              <a:rPr lang="cs-CZ" dirty="0" err="1" smtClean="0"/>
              <a:t>the</a:t>
            </a:r>
            <a:r>
              <a:rPr lang="cs-CZ" dirty="0" smtClean="0"/>
              <a:t> </a:t>
            </a:r>
            <a:r>
              <a:rPr lang="cs-CZ" dirty="0" err="1" smtClean="0"/>
              <a:t>entry</a:t>
            </a:r>
            <a:r>
              <a:rPr lang="cs-CZ" dirty="0" smtClean="0"/>
              <a:t>, </a:t>
            </a:r>
            <a:r>
              <a:rPr lang="cs-CZ" dirty="0" err="1" smtClean="0"/>
              <a:t>if</a:t>
            </a:r>
            <a:r>
              <a:rPr lang="cs-CZ" dirty="0" smtClean="0"/>
              <a:t> not, </a:t>
            </a:r>
            <a:r>
              <a:rPr lang="cs-CZ" dirty="0" err="1" smtClean="0"/>
              <a:t>quarantine</a:t>
            </a:r>
            <a:r>
              <a:rPr lang="cs-CZ" dirty="0" smtClean="0"/>
              <a:t> in place </a:t>
            </a:r>
            <a:r>
              <a:rPr lang="cs-CZ" dirty="0" err="1" smtClean="0"/>
              <a:t>for</a:t>
            </a:r>
            <a:r>
              <a:rPr lang="cs-CZ" dirty="0" smtClean="0"/>
              <a:t> 10 </a:t>
            </a:r>
            <a:r>
              <a:rPr lang="cs-CZ" dirty="0" err="1" smtClean="0"/>
              <a:t>days</a:t>
            </a:r>
            <a:endParaRPr lang="cs-CZ" dirty="0" smtClean="0"/>
          </a:p>
          <a:p>
            <a:r>
              <a:rPr lang="cs-CZ" dirty="0" err="1" smtClean="0"/>
              <a:t>See</a:t>
            </a:r>
            <a:r>
              <a:rPr lang="cs-CZ" dirty="0" smtClean="0"/>
              <a:t> </a:t>
            </a:r>
            <a:r>
              <a:rPr lang="cs-CZ" dirty="0" err="1" smtClean="0"/>
              <a:t>the</a:t>
            </a:r>
            <a:r>
              <a:rPr lang="cs-CZ" dirty="0" smtClean="0"/>
              <a:t> web </a:t>
            </a:r>
            <a:r>
              <a:rPr lang="cs-CZ" dirty="0" err="1" smtClean="0"/>
              <a:t>for</a:t>
            </a:r>
            <a:r>
              <a:rPr lang="cs-CZ" dirty="0" smtClean="0"/>
              <a:t> more </a:t>
            </a:r>
            <a:r>
              <a:rPr lang="cs-CZ" dirty="0" err="1" smtClean="0"/>
              <a:t>info</a:t>
            </a:r>
            <a:r>
              <a:rPr lang="cs-CZ" dirty="0" smtClean="0"/>
              <a:t> and </a:t>
            </a:r>
            <a:r>
              <a:rPr lang="cs-CZ" dirty="0" err="1" smtClean="0"/>
              <a:t>required</a:t>
            </a:r>
            <a:r>
              <a:rPr lang="cs-CZ" dirty="0" smtClean="0"/>
              <a:t> </a:t>
            </a:r>
            <a:r>
              <a:rPr lang="cs-CZ" dirty="0" err="1" smtClean="0"/>
              <a:t>forms</a:t>
            </a:r>
            <a:r>
              <a:rPr lang="cs-CZ" dirty="0" smtClean="0"/>
              <a:t> </a:t>
            </a:r>
            <a:r>
              <a:rPr lang="cs-CZ" dirty="0" err="1" smtClean="0"/>
              <a:t>at</a:t>
            </a:r>
            <a:r>
              <a:rPr lang="cs-CZ" dirty="0"/>
              <a:t> </a:t>
            </a:r>
            <a:r>
              <a:rPr lang="cs-CZ" dirty="0">
                <a:hlinkClick r:id="rId2"/>
              </a:rPr>
              <a:t>https://www.upol.cz/covid-19</a:t>
            </a:r>
            <a:r>
              <a:rPr lang="cs-CZ" dirty="0" smtClean="0">
                <a:hlinkClick r:id="rId2"/>
              </a:rPr>
              <a:t>/</a:t>
            </a:r>
            <a:r>
              <a:rPr lang="cs-CZ" dirty="0" smtClean="0"/>
              <a:t> </a:t>
            </a:r>
            <a:r>
              <a:rPr lang="cs-CZ" dirty="0" err="1" smtClean="0"/>
              <a:t>or</a:t>
            </a:r>
            <a:r>
              <a:rPr lang="cs-CZ" dirty="0"/>
              <a:t> </a:t>
            </a:r>
            <a:r>
              <a:rPr lang="cs-CZ" dirty="0">
                <a:hlinkClick r:id="rId3"/>
              </a:rPr>
              <a:t>https://www.upol.cz/en/students/guide/counselling-medical-care</a:t>
            </a:r>
            <a:r>
              <a:rPr lang="cs-CZ" dirty="0" smtClean="0">
                <a:hlinkClick r:id="rId3"/>
              </a:rPr>
              <a:t>/</a:t>
            </a:r>
            <a:endParaRPr lang="cs-CZ" dirty="0" smtClean="0"/>
          </a:p>
          <a:p>
            <a:r>
              <a:rPr lang="cs-CZ" b="1" dirty="0" err="1" smtClean="0"/>
              <a:t>Keep</a:t>
            </a:r>
            <a:r>
              <a:rPr lang="cs-CZ" b="1" dirty="0" smtClean="0"/>
              <a:t> </a:t>
            </a:r>
            <a:r>
              <a:rPr lang="cs-CZ" b="1" dirty="0" err="1" smtClean="0"/>
              <a:t>updated</a:t>
            </a:r>
            <a:r>
              <a:rPr lang="cs-CZ" b="1" dirty="0"/>
              <a:t> </a:t>
            </a:r>
            <a:r>
              <a:rPr lang="cs-CZ" dirty="0"/>
              <a:t>- </a:t>
            </a:r>
            <a:r>
              <a:rPr lang="cs-CZ" dirty="0">
                <a:hlinkClick r:id="rId4"/>
              </a:rPr>
              <a:t>https://koronavirus.mzcr.cz/en/current-measures</a:t>
            </a:r>
            <a:r>
              <a:rPr lang="cs-CZ" dirty="0" smtClean="0">
                <a:hlinkClick r:id="rId4"/>
              </a:rPr>
              <a:t>/</a:t>
            </a:r>
            <a:endParaRPr lang="cs-CZ" dirty="0" smtClean="0"/>
          </a:p>
          <a:p>
            <a:r>
              <a:rPr lang="cs-CZ" dirty="0">
                <a:hlinkClick r:id="rId5"/>
              </a:rPr>
              <a:t>https://</a:t>
            </a:r>
            <a:r>
              <a:rPr lang="cs-CZ" dirty="0" smtClean="0">
                <a:hlinkClick r:id="rId5"/>
              </a:rPr>
              <a:t>www.mvcr.cz/mvcren/article/coronavirus-information-of-moi.aspx</a:t>
            </a:r>
            <a:endParaRPr lang="cs-CZ" dirty="0" smtClean="0"/>
          </a:p>
          <a:p>
            <a:endParaRPr lang="cs-CZ" dirty="0"/>
          </a:p>
          <a:p>
            <a:endParaRPr lang="cs-CZ" dirty="0" smtClean="0"/>
          </a:p>
          <a:p>
            <a:endParaRPr lang="cs-CZ" dirty="0"/>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spTree>
    <p:extLst>
      <p:ext uri="{BB962C8B-B14F-4D97-AF65-F5344CB8AC3E}">
        <p14:creationId xmlns:p14="http://schemas.microsoft.com/office/powerpoint/2010/main" val="2447090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1828800"/>
            <a:ext cx="7794999" cy="1049204"/>
          </a:xfrm>
        </p:spPr>
        <p:txBody>
          <a:bodyPr>
            <a:noAutofit/>
          </a:bodyPr>
          <a:lstStyle/>
          <a:p>
            <a:r>
              <a:rPr lang="cs-CZ" sz="2400" dirty="0" err="1"/>
              <a:t>How</a:t>
            </a:r>
            <a:r>
              <a:rPr lang="cs-CZ" sz="2400" dirty="0"/>
              <a:t> to </a:t>
            </a:r>
            <a:r>
              <a:rPr lang="cs-CZ" sz="2400" dirty="0" err="1"/>
              <a:t>arrange</a:t>
            </a:r>
            <a:r>
              <a:rPr lang="cs-CZ" sz="2400" dirty="0"/>
              <a:t> </a:t>
            </a:r>
            <a:r>
              <a:rPr lang="cs-CZ" sz="2400" dirty="0" err="1"/>
              <a:t>testing</a:t>
            </a:r>
            <a:r>
              <a:rPr lang="cs-CZ" sz="2400" dirty="0"/>
              <a:t> in </a:t>
            </a:r>
            <a:r>
              <a:rPr lang="cs-CZ" sz="2400" dirty="0" smtClean="0"/>
              <a:t>Olomouc?</a:t>
            </a:r>
            <a:r>
              <a:rPr lang="cs-CZ" sz="2400" dirty="0"/>
              <a:t/>
            </a:r>
            <a:br>
              <a:rPr lang="cs-CZ" sz="2400" dirty="0"/>
            </a:br>
            <a:r>
              <a:rPr lang="cs-CZ" sz="2400" dirty="0"/>
              <a:t>Covid-19 - RT_PCR test - </a:t>
            </a:r>
            <a:r>
              <a:rPr lang="cs-CZ" sz="2400" dirty="0" err="1"/>
              <a:t>where</a:t>
            </a:r>
            <a:r>
              <a:rPr lang="cs-CZ" sz="2400" dirty="0"/>
              <a:t> to go, </a:t>
            </a:r>
            <a:r>
              <a:rPr lang="cs-CZ" sz="2400" dirty="0" err="1"/>
              <a:t>how</a:t>
            </a:r>
            <a:r>
              <a:rPr lang="cs-CZ" sz="2400" dirty="0"/>
              <a:t> to </a:t>
            </a:r>
            <a:r>
              <a:rPr lang="cs-CZ" sz="2400" dirty="0" err="1"/>
              <a:t>apply</a:t>
            </a:r>
            <a:r>
              <a:rPr lang="cs-CZ" sz="2400" dirty="0"/>
              <a:t>, </a:t>
            </a:r>
            <a:r>
              <a:rPr lang="cs-CZ" sz="2400" dirty="0" err="1"/>
              <a:t>how</a:t>
            </a:r>
            <a:r>
              <a:rPr lang="cs-CZ" sz="2400" dirty="0"/>
              <a:t> much to </a:t>
            </a:r>
            <a:r>
              <a:rPr lang="cs-CZ" sz="2400" dirty="0" err="1"/>
              <a:t>pay</a:t>
            </a:r>
            <a:r>
              <a:rPr lang="cs-CZ" sz="2400" dirty="0"/>
              <a:t>?</a:t>
            </a:r>
            <a:br>
              <a:rPr lang="cs-CZ" sz="2400" dirty="0"/>
            </a:br>
            <a:endParaRPr lang="cs-CZ" sz="2400" dirty="0"/>
          </a:p>
        </p:txBody>
      </p:sp>
      <p:sp>
        <p:nvSpPr>
          <p:cNvPr id="3" name="Zástupný symbol pro obsah 2"/>
          <p:cNvSpPr>
            <a:spLocks noGrp="1"/>
          </p:cNvSpPr>
          <p:nvPr>
            <p:ph idx="1"/>
          </p:nvPr>
        </p:nvSpPr>
        <p:spPr>
          <a:xfrm>
            <a:off x="720000" y="2969443"/>
            <a:ext cx="7560000" cy="3389793"/>
          </a:xfrm>
        </p:spPr>
        <p:txBody>
          <a:bodyPr>
            <a:normAutofit lnSpcReduction="10000"/>
          </a:bodyPr>
          <a:lstStyle/>
          <a:p>
            <a:r>
              <a:rPr lang="cs-CZ" dirty="0" smtClean="0"/>
              <a:t>University </a:t>
            </a:r>
            <a:r>
              <a:rPr lang="cs-CZ" dirty="0" err="1" smtClean="0"/>
              <a:t>Hospital</a:t>
            </a:r>
            <a:r>
              <a:rPr lang="cs-CZ" dirty="0" smtClean="0"/>
              <a:t> (Fakultní nemocnice /FNOL</a:t>
            </a:r>
            <a:r>
              <a:rPr lang="cs-CZ" dirty="0"/>
              <a:t>) - </a:t>
            </a:r>
            <a:r>
              <a:rPr lang="cs-CZ" dirty="0">
                <a:hlinkClick r:id="rId2"/>
              </a:rPr>
              <a:t>https://</a:t>
            </a:r>
            <a:r>
              <a:rPr lang="cs-CZ" dirty="0" smtClean="0">
                <a:hlinkClick r:id="rId2"/>
              </a:rPr>
              <a:t>www.fnol.cz/aktuality/information-for-self-payers-sars-cov-2-pcr-examination</a:t>
            </a:r>
            <a:endParaRPr lang="cs-CZ" dirty="0" smtClean="0"/>
          </a:p>
          <a:p>
            <a:r>
              <a:rPr lang="cs-CZ" dirty="0" smtClean="0"/>
              <a:t>Klášterní Hradisko (</a:t>
            </a:r>
            <a:r>
              <a:rPr lang="cs-CZ" dirty="0" err="1" smtClean="0"/>
              <a:t>Army</a:t>
            </a:r>
            <a:r>
              <a:rPr lang="cs-CZ" dirty="0" smtClean="0"/>
              <a:t> </a:t>
            </a:r>
            <a:r>
              <a:rPr lang="cs-CZ" dirty="0" err="1" smtClean="0"/>
              <a:t>Hospital</a:t>
            </a:r>
            <a:r>
              <a:rPr lang="cs-CZ" dirty="0" smtClean="0"/>
              <a:t>)</a:t>
            </a:r>
          </a:p>
          <a:p>
            <a:r>
              <a:rPr lang="cs-CZ" dirty="0" smtClean="0"/>
              <a:t>Online </a:t>
            </a:r>
            <a:r>
              <a:rPr lang="cs-CZ" dirty="0" err="1" smtClean="0"/>
              <a:t>reservation</a:t>
            </a:r>
            <a:r>
              <a:rPr lang="cs-CZ" dirty="0" smtClean="0"/>
              <a:t> </a:t>
            </a:r>
            <a:r>
              <a:rPr lang="cs-CZ" dirty="0" err="1" smtClean="0"/>
              <a:t>system</a:t>
            </a:r>
            <a:endParaRPr lang="cs-CZ" dirty="0" smtClean="0"/>
          </a:p>
          <a:p>
            <a:r>
              <a:rPr lang="cs-CZ" dirty="0" err="1" smtClean="0"/>
              <a:t>After</a:t>
            </a:r>
            <a:r>
              <a:rPr lang="cs-CZ" dirty="0" smtClean="0"/>
              <a:t> </a:t>
            </a:r>
            <a:r>
              <a:rPr lang="cs-CZ" dirty="0" err="1" smtClean="0"/>
              <a:t>arrival</a:t>
            </a:r>
            <a:r>
              <a:rPr lang="cs-CZ" dirty="0" smtClean="0"/>
              <a:t> and </a:t>
            </a:r>
            <a:r>
              <a:rPr lang="cs-CZ" dirty="0" err="1" smtClean="0"/>
              <a:t>any</a:t>
            </a:r>
            <a:r>
              <a:rPr lang="cs-CZ" dirty="0" smtClean="0"/>
              <a:t> </a:t>
            </a:r>
            <a:r>
              <a:rPr lang="cs-CZ" dirty="0" err="1" smtClean="0"/>
              <a:t>time</a:t>
            </a:r>
            <a:r>
              <a:rPr lang="cs-CZ" dirty="0" smtClean="0"/>
              <a:t> </a:t>
            </a:r>
            <a:r>
              <a:rPr lang="cs-CZ" b="1" dirty="0" err="1" smtClean="0"/>
              <a:t>you</a:t>
            </a:r>
            <a:r>
              <a:rPr lang="cs-CZ" dirty="0" smtClean="0"/>
              <a:t> </a:t>
            </a:r>
            <a:r>
              <a:rPr lang="cs-CZ" b="1" dirty="0" err="1" smtClean="0"/>
              <a:t>want</a:t>
            </a:r>
            <a:r>
              <a:rPr lang="cs-CZ" dirty="0" smtClean="0"/>
              <a:t> to </a:t>
            </a:r>
            <a:r>
              <a:rPr lang="cs-CZ" dirty="0" err="1" smtClean="0"/>
              <a:t>take</a:t>
            </a:r>
            <a:r>
              <a:rPr lang="cs-CZ" dirty="0" smtClean="0"/>
              <a:t> </a:t>
            </a:r>
            <a:r>
              <a:rPr lang="cs-CZ" dirty="0" err="1" smtClean="0"/>
              <a:t>the</a:t>
            </a:r>
            <a:r>
              <a:rPr lang="cs-CZ" dirty="0" smtClean="0"/>
              <a:t> test – </a:t>
            </a:r>
            <a:r>
              <a:rPr lang="cs-CZ" b="1" dirty="0" err="1" smtClean="0"/>
              <a:t>you</a:t>
            </a:r>
            <a:r>
              <a:rPr lang="cs-CZ" b="1" dirty="0" smtClean="0"/>
              <a:t> </a:t>
            </a:r>
            <a:r>
              <a:rPr lang="cs-CZ" b="1" dirty="0" err="1" smtClean="0"/>
              <a:t>pay</a:t>
            </a:r>
            <a:r>
              <a:rPr lang="cs-CZ" b="1" dirty="0"/>
              <a:t>!</a:t>
            </a:r>
            <a:endParaRPr lang="cs-CZ" b="1" dirty="0" smtClean="0"/>
          </a:p>
          <a:p>
            <a:r>
              <a:rPr lang="cs-CZ" dirty="0" smtClean="0"/>
              <a:t>Test </a:t>
            </a:r>
            <a:r>
              <a:rPr lang="cs-CZ" b="1" dirty="0" err="1" smtClean="0"/>
              <a:t>ordered</a:t>
            </a:r>
            <a:r>
              <a:rPr lang="cs-CZ" b="1" dirty="0" smtClean="0"/>
              <a:t> by a GP </a:t>
            </a:r>
            <a:r>
              <a:rPr lang="cs-CZ" dirty="0" smtClean="0"/>
              <a:t>– </a:t>
            </a:r>
            <a:r>
              <a:rPr lang="cs-CZ" b="1" dirty="0" smtClean="0"/>
              <a:t>test </a:t>
            </a:r>
            <a:r>
              <a:rPr lang="cs-CZ" b="1" dirty="0" err="1" smtClean="0"/>
              <a:t>paid</a:t>
            </a:r>
            <a:r>
              <a:rPr lang="cs-CZ" b="1" dirty="0" smtClean="0"/>
              <a:t> </a:t>
            </a:r>
            <a:r>
              <a:rPr lang="cs-CZ" dirty="0" smtClean="0"/>
              <a:t>by </a:t>
            </a:r>
            <a:r>
              <a:rPr lang="cs-CZ" dirty="0" err="1" smtClean="0"/>
              <a:t>insurance</a:t>
            </a:r>
            <a:r>
              <a:rPr lang="cs-CZ" dirty="0" smtClean="0"/>
              <a:t> </a:t>
            </a:r>
            <a:r>
              <a:rPr lang="cs-CZ" dirty="0" err="1" smtClean="0"/>
              <a:t>company</a:t>
            </a:r>
            <a:endParaRPr lang="cs-CZ" dirty="0" smtClean="0"/>
          </a:p>
          <a:p>
            <a:r>
              <a:rPr lang="cs-CZ" dirty="0" smtClean="0"/>
              <a:t>1740,- CZK(test) + 250,- CZK(</a:t>
            </a:r>
            <a:r>
              <a:rPr lang="cs-CZ" dirty="0" err="1" smtClean="0"/>
              <a:t>certificate</a:t>
            </a:r>
            <a:r>
              <a:rPr lang="cs-CZ" dirty="0" smtClean="0"/>
              <a:t>)</a:t>
            </a:r>
          </a:p>
          <a:p>
            <a:r>
              <a:rPr lang="cs-CZ" dirty="0" smtClean="0">
                <a:solidFill>
                  <a:srgbClr val="FF0000"/>
                </a:solidFill>
              </a:rPr>
              <a:t>Buy a Czech SIM </a:t>
            </a:r>
            <a:r>
              <a:rPr lang="cs-CZ" dirty="0" err="1" smtClean="0">
                <a:solidFill>
                  <a:srgbClr val="FF0000"/>
                </a:solidFill>
              </a:rPr>
              <a:t>card</a:t>
            </a:r>
            <a:r>
              <a:rPr lang="cs-CZ" dirty="0" smtClean="0">
                <a:solidFill>
                  <a:srgbClr val="FF0000"/>
                </a:solidFill>
              </a:rPr>
              <a:t> and </a:t>
            </a:r>
            <a:r>
              <a:rPr lang="cs-CZ" u="sng" dirty="0" smtClean="0">
                <a:solidFill>
                  <a:srgbClr val="FF0000"/>
                </a:solidFill>
              </a:rPr>
              <a:t>use a Czech </a:t>
            </a:r>
            <a:r>
              <a:rPr lang="cs-CZ" u="sng" dirty="0" err="1" smtClean="0">
                <a:solidFill>
                  <a:srgbClr val="FF0000"/>
                </a:solidFill>
              </a:rPr>
              <a:t>telephone</a:t>
            </a:r>
            <a:r>
              <a:rPr lang="cs-CZ" u="sng" dirty="0" smtClean="0">
                <a:solidFill>
                  <a:srgbClr val="FF0000"/>
                </a:solidFill>
              </a:rPr>
              <a:t> </a:t>
            </a:r>
            <a:r>
              <a:rPr lang="cs-CZ" u="sng" dirty="0" err="1" smtClean="0">
                <a:solidFill>
                  <a:srgbClr val="FF0000"/>
                </a:solidFill>
              </a:rPr>
              <a:t>number</a:t>
            </a:r>
            <a:r>
              <a:rPr lang="cs-CZ" dirty="0" smtClean="0">
                <a:solidFill>
                  <a:srgbClr val="FF0000"/>
                </a:solidFill>
              </a:rPr>
              <a:t>! (</a:t>
            </a:r>
            <a:r>
              <a:rPr lang="cs-CZ" dirty="0" err="1" smtClean="0">
                <a:solidFill>
                  <a:srgbClr val="FF0000"/>
                </a:solidFill>
              </a:rPr>
              <a:t>ask</a:t>
            </a:r>
            <a:r>
              <a:rPr lang="cs-CZ" dirty="0" smtClean="0">
                <a:solidFill>
                  <a:srgbClr val="FF0000"/>
                </a:solidFill>
              </a:rPr>
              <a:t> ESN UP) </a:t>
            </a:r>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spTree>
    <p:extLst>
      <p:ext uri="{BB962C8B-B14F-4D97-AF65-F5344CB8AC3E}">
        <p14:creationId xmlns:p14="http://schemas.microsoft.com/office/powerpoint/2010/main" val="13543768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720000" y="1619999"/>
            <a:ext cx="7560000" cy="439537"/>
          </a:xfrm>
        </p:spPr>
        <p:txBody>
          <a:bodyPr>
            <a:normAutofit fontScale="90000"/>
          </a:bodyPr>
          <a:lstStyle/>
          <a:p>
            <a:r>
              <a:rPr lang="cs-CZ" sz="2200" dirty="0" smtClean="0"/>
              <a:t>Czech </a:t>
            </a:r>
            <a:r>
              <a:rPr lang="cs-CZ" sz="2200" dirty="0" err="1" smtClean="0"/>
              <a:t>For</a:t>
            </a:r>
            <a:r>
              <a:rPr lang="cs-CZ" sz="2200" dirty="0" smtClean="0"/>
              <a:t> </a:t>
            </a:r>
            <a:r>
              <a:rPr lang="cs-CZ" sz="2200" dirty="0" err="1" smtClean="0"/>
              <a:t>Foreigners´Courses</a:t>
            </a:r>
            <a:r>
              <a:rPr lang="cs-CZ" sz="2200" dirty="0" smtClean="0"/>
              <a:t> </a:t>
            </a:r>
            <a:r>
              <a:rPr lang="cs-CZ" dirty="0" smtClean="0"/>
              <a:t/>
            </a:r>
            <a:br>
              <a:rPr lang="cs-CZ" dirty="0" smtClean="0"/>
            </a:br>
            <a:endParaRPr lang="cs-CZ" dirty="0"/>
          </a:p>
        </p:txBody>
      </p:sp>
      <p:sp>
        <p:nvSpPr>
          <p:cNvPr id="4" name="Zástupný symbol pro obsah 3"/>
          <p:cNvSpPr>
            <a:spLocks noGrp="1"/>
          </p:cNvSpPr>
          <p:nvPr>
            <p:ph idx="1"/>
          </p:nvPr>
        </p:nvSpPr>
        <p:spPr/>
        <p:txBody>
          <a:bodyPr/>
          <a:lstStyle/>
          <a:p>
            <a:pPr marL="0" indent="0">
              <a:buNone/>
            </a:pPr>
            <a:r>
              <a:rPr lang="cs-CZ" b="1" dirty="0" smtClean="0"/>
              <a:t>   </a:t>
            </a:r>
            <a:r>
              <a:rPr lang="en-US" sz="1800" b="1" dirty="0" smtClean="0">
                <a:solidFill>
                  <a:srgbClr val="FF0000"/>
                </a:solidFill>
              </a:rPr>
              <a:t>Survival Czech Course </a:t>
            </a:r>
            <a:r>
              <a:rPr lang="en-US" sz="1800" dirty="0" smtClean="0"/>
              <a:t>/ </a:t>
            </a:r>
            <a:r>
              <a:rPr lang="cs-CZ" sz="1800" dirty="0" smtClean="0"/>
              <a:t>a </a:t>
            </a:r>
            <a:r>
              <a:rPr lang="cs-CZ" sz="1800" dirty="0" err="1" smtClean="0"/>
              <a:t>lecture</a:t>
            </a:r>
            <a:r>
              <a:rPr lang="cs-CZ" sz="1800" dirty="0" smtClean="0"/>
              <a:t> </a:t>
            </a:r>
            <a:r>
              <a:rPr lang="en-US" sz="1800" dirty="0" smtClean="0"/>
              <a:t>during orientation week</a:t>
            </a:r>
          </a:p>
          <a:p>
            <a:pPr marL="0" indent="0">
              <a:buNone/>
            </a:pPr>
            <a:endParaRPr lang="en-US" sz="1800" dirty="0" smtClean="0"/>
          </a:p>
          <a:p>
            <a:pPr marL="0" indent="0">
              <a:buNone/>
            </a:pPr>
            <a:r>
              <a:rPr lang="en-US" sz="1800" b="1" dirty="0" smtClean="0"/>
              <a:t>   </a:t>
            </a:r>
            <a:r>
              <a:rPr lang="en-US" sz="1800" b="1" dirty="0" smtClean="0">
                <a:solidFill>
                  <a:srgbClr val="FF0000"/>
                </a:solidFill>
              </a:rPr>
              <a:t>Semester course </a:t>
            </a:r>
            <a:r>
              <a:rPr lang="en-US" sz="1800" dirty="0" smtClean="0"/>
              <a:t>/ two 9o min lessons per week</a:t>
            </a:r>
          </a:p>
          <a:p>
            <a:pPr>
              <a:buNone/>
            </a:pPr>
            <a:r>
              <a:rPr lang="en-US" sz="1800" dirty="0" smtClean="0"/>
              <a:t>   </a:t>
            </a:r>
            <a:r>
              <a:rPr lang="en-US" sz="1800" b="1" dirty="0" smtClean="0"/>
              <a:t>Placement test: </a:t>
            </a:r>
            <a:r>
              <a:rPr lang="en-US" sz="1800" b="1" u="sng" dirty="0" smtClean="0"/>
              <a:t>Not for beginners !</a:t>
            </a:r>
          </a:p>
          <a:p>
            <a:pPr>
              <a:buNone/>
            </a:pPr>
            <a:r>
              <a:rPr lang="en-US" sz="1800" b="1" dirty="0" smtClean="0"/>
              <a:t>   Test assignment available at </a:t>
            </a:r>
            <a:r>
              <a:rPr lang="en-US" sz="1800" b="1" dirty="0" smtClean="0">
                <a:hlinkClick r:id="rId2"/>
              </a:rPr>
              <a:t>www.kb.upol.cz</a:t>
            </a:r>
            <a:r>
              <a:rPr lang="en-US" sz="1800" b="1" dirty="0" smtClean="0"/>
              <a:t> (Czech for Foreigners, Erasmus), deadline for sending the test is </a:t>
            </a:r>
            <a:r>
              <a:rPr lang="cs-CZ" sz="1800" b="1" dirty="0">
                <a:solidFill>
                  <a:srgbClr val="FF0000"/>
                </a:solidFill>
              </a:rPr>
              <a:t> </a:t>
            </a:r>
            <a:r>
              <a:rPr lang="cs-CZ" sz="1800" b="1" dirty="0" err="1" smtClean="0">
                <a:solidFill>
                  <a:srgbClr val="FF0000"/>
                </a:solidFill>
              </a:rPr>
              <a:t>September</a:t>
            </a:r>
            <a:r>
              <a:rPr lang="cs-CZ" sz="1800" b="1" dirty="0" smtClean="0">
                <a:solidFill>
                  <a:srgbClr val="FF0000"/>
                </a:solidFill>
              </a:rPr>
              <a:t> 20</a:t>
            </a:r>
            <a:r>
              <a:rPr lang="en-US" sz="1800" b="1" dirty="0" smtClean="0">
                <a:solidFill>
                  <a:srgbClr val="FF0000"/>
                </a:solidFill>
              </a:rPr>
              <a:t>, 20</a:t>
            </a:r>
            <a:r>
              <a:rPr lang="cs-CZ" sz="1800" b="1" dirty="0" smtClean="0">
                <a:solidFill>
                  <a:srgbClr val="FF0000"/>
                </a:solidFill>
              </a:rPr>
              <a:t>20</a:t>
            </a:r>
            <a:r>
              <a:rPr lang="en-US" sz="1800" b="1" dirty="0" smtClean="0"/>
              <a:t>. Results will be sent to the e-mail address of the sender.  </a:t>
            </a:r>
          </a:p>
          <a:p>
            <a:pPr>
              <a:buNone/>
            </a:pPr>
            <a:r>
              <a:rPr lang="en-US" sz="1800" dirty="0" smtClean="0"/>
              <a:t>   To view the timetable - check the web: </a:t>
            </a:r>
            <a:r>
              <a:rPr lang="en-US" sz="1800" b="1" dirty="0" smtClean="0">
                <a:hlinkClick r:id="rId2"/>
              </a:rPr>
              <a:t>www.kb.upol.cz</a:t>
            </a:r>
            <a:r>
              <a:rPr lang="en-US" sz="1800" b="1" dirty="0" smtClean="0"/>
              <a:t> or </a:t>
            </a:r>
            <a:r>
              <a:rPr lang="en-US" sz="1800" dirty="0" smtClean="0"/>
              <a:t> information board in the International Office</a:t>
            </a:r>
            <a:r>
              <a:rPr lang="cs-CZ" sz="1800" dirty="0" smtClean="0"/>
              <a:t>.</a:t>
            </a:r>
            <a:endParaRPr lang="en-US" sz="1800" dirty="0"/>
          </a:p>
        </p:txBody>
      </p:sp>
      <p:sp>
        <p:nvSpPr>
          <p:cNvPr id="5" name="Zástupný symbol pro zápatí 4"/>
          <p:cNvSpPr>
            <a:spLocks noGrp="1"/>
          </p:cNvSpPr>
          <p:nvPr>
            <p:ph type="ftr" sz="quarter" idx="11"/>
          </p:nvPr>
        </p:nvSpPr>
        <p:spPr>
          <a:xfrm>
            <a:off x="1080000" y="6450675"/>
            <a:ext cx="6840000" cy="216000"/>
          </a:xfrm>
        </p:spPr>
        <p:txBody>
          <a:bodyPr/>
          <a:lstStyle/>
          <a:p>
            <a:pPr algn="ctr"/>
            <a:r>
              <a:rPr lang="cs-CZ" dirty="0" smtClean="0"/>
              <a:t>Zuzana Hamdanieh, International Relations Office</a:t>
            </a:r>
            <a:endParaRPr lang="cs-CZ" dirty="0"/>
          </a:p>
        </p:txBody>
      </p:sp>
    </p:spTree>
    <p:extLst>
      <p:ext uri="{BB962C8B-B14F-4D97-AF65-F5344CB8AC3E}">
        <p14:creationId xmlns:p14="http://schemas.microsoft.com/office/powerpoint/2010/main" val="376217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1454" y="1628546"/>
            <a:ext cx="7560000" cy="748080"/>
          </a:xfrm>
        </p:spPr>
        <p:txBody>
          <a:bodyPr>
            <a:normAutofit/>
          </a:bodyPr>
          <a:lstStyle/>
          <a:p>
            <a:r>
              <a:rPr lang="cs-CZ" sz="2000" dirty="0"/>
              <a:t>Czech </a:t>
            </a:r>
            <a:r>
              <a:rPr lang="cs-CZ" sz="2000" dirty="0" err="1"/>
              <a:t>For</a:t>
            </a:r>
            <a:r>
              <a:rPr lang="cs-CZ" sz="2000" dirty="0"/>
              <a:t> </a:t>
            </a:r>
            <a:r>
              <a:rPr lang="cs-CZ" sz="2000" dirty="0" err="1"/>
              <a:t>Foreigners´Courses</a:t>
            </a:r>
            <a:endParaRPr lang="cs-CZ" sz="2000" dirty="0"/>
          </a:p>
        </p:txBody>
      </p:sp>
      <p:sp>
        <p:nvSpPr>
          <p:cNvPr id="3" name="Zástupný symbol pro obsah 2"/>
          <p:cNvSpPr>
            <a:spLocks noGrp="1"/>
          </p:cNvSpPr>
          <p:nvPr>
            <p:ph idx="1"/>
          </p:nvPr>
        </p:nvSpPr>
        <p:spPr>
          <a:xfrm>
            <a:off x="720000" y="2392823"/>
            <a:ext cx="7560000" cy="4117674"/>
          </a:xfrm>
        </p:spPr>
        <p:txBody>
          <a:bodyPr/>
          <a:lstStyle/>
          <a:p>
            <a:pPr marL="0" indent="0">
              <a:buNone/>
            </a:pPr>
            <a:r>
              <a:rPr lang="cs-CZ" b="1" dirty="0" smtClean="0"/>
              <a:t>CJPC1</a:t>
            </a:r>
            <a:r>
              <a:rPr lang="cs-CZ" dirty="0" smtClean="0"/>
              <a:t>– Czech for </a:t>
            </a:r>
            <a:r>
              <a:rPr lang="cs-CZ" dirty="0" err="1" smtClean="0"/>
              <a:t>Foreigners</a:t>
            </a:r>
            <a:r>
              <a:rPr lang="cs-CZ" dirty="0" smtClean="0"/>
              <a:t> – </a:t>
            </a:r>
            <a:r>
              <a:rPr lang="cs-CZ" dirty="0" err="1" smtClean="0"/>
              <a:t>course</a:t>
            </a:r>
            <a:r>
              <a:rPr lang="cs-CZ" dirty="0" smtClean="0"/>
              <a:t> – 4 ECTS</a:t>
            </a:r>
          </a:p>
          <a:p>
            <a:pPr marL="0" indent="0">
              <a:buNone/>
            </a:pPr>
            <a:r>
              <a:rPr lang="cs-CZ" b="1" dirty="0" smtClean="0"/>
              <a:t>CJPCZ1</a:t>
            </a:r>
            <a:r>
              <a:rPr lang="cs-CZ" dirty="0" smtClean="0"/>
              <a:t> – Czech for </a:t>
            </a:r>
            <a:r>
              <a:rPr lang="cs-CZ" dirty="0" err="1" smtClean="0"/>
              <a:t>Foreigners</a:t>
            </a:r>
            <a:r>
              <a:rPr lang="cs-CZ" dirty="0" smtClean="0"/>
              <a:t> – </a:t>
            </a:r>
            <a:r>
              <a:rPr lang="cs-CZ" dirty="0" err="1" smtClean="0"/>
              <a:t>exam</a:t>
            </a:r>
            <a:r>
              <a:rPr lang="cs-CZ" dirty="0" smtClean="0"/>
              <a:t> – 1 ECTS</a:t>
            </a:r>
            <a:endParaRPr lang="cs-CZ" dirty="0"/>
          </a:p>
        </p:txBody>
      </p:sp>
      <p:sp>
        <p:nvSpPr>
          <p:cNvPr id="4" name="Zástupný symbol pro zápatí 3"/>
          <p:cNvSpPr>
            <a:spLocks noGrp="1"/>
          </p:cNvSpPr>
          <p:nvPr>
            <p:ph type="ftr" sz="quarter" idx="11"/>
          </p:nvPr>
        </p:nvSpPr>
        <p:spPr/>
        <p:txBody>
          <a:bodyPr/>
          <a:lstStyle/>
          <a:p>
            <a:r>
              <a:rPr lang="cs-CZ" dirty="0" smtClean="0"/>
              <a:t>autor prezentace, datum prezentace, univerzitní oddělení, fakulta, adresa</a:t>
            </a:r>
            <a:endParaRPr lang="cs-CZ" dirty="0"/>
          </a:p>
        </p:txBody>
      </p:sp>
    </p:spTree>
    <p:extLst>
      <p:ext uri="{BB962C8B-B14F-4D97-AF65-F5344CB8AC3E}">
        <p14:creationId xmlns:p14="http://schemas.microsoft.com/office/powerpoint/2010/main" val="1649518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
            <a:ext cx="4702629" cy="6840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3123" y="759281"/>
            <a:ext cx="4474580" cy="4121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élníkový popisek 1"/>
          <p:cNvSpPr/>
          <p:nvPr/>
        </p:nvSpPr>
        <p:spPr>
          <a:xfrm>
            <a:off x="4702629" y="128451"/>
            <a:ext cx="3845378" cy="465364"/>
          </a:xfrm>
          <a:prstGeom prst="wedgeRectCallout">
            <a:avLst>
              <a:gd name="adj1" fmla="val -27627"/>
              <a:gd name="adj2" fmla="val 1467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solidFill>
                  <a:srgbClr val="FF0000"/>
                </a:solidFill>
              </a:rPr>
              <a:t>Please</a:t>
            </a:r>
            <a:r>
              <a:rPr lang="cs-CZ" dirty="0" smtClean="0">
                <a:solidFill>
                  <a:srgbClr val="FF0000"/>
                </a:solidFill>
              </a:rPr>
              <a:t> sign on </a:t>
            </a:r>
            <a:r>
              <a:rPr lang="cs-CZ" dirty="0" err="1" smtClean="0">
                <a:solidFill>
                  <a:srgbClr val="FF0000"/>
                </a:solidFill>
              </a:rPr>
              <a:t>the</a:t>
            </a:r>
            <a:r>
              <a:rPr lang="cs-CZ" dirty="0" smtClean="0">
                <a:solidFill>
                  <a:srgbClr val="FF0000"/>
                </a:solidFill>
              </a:rPr>
              <a:t> last </a:t>
            </a:r>
            <a:r>
              <a:rPr lang="cs-CZ" dirty="0" err="1" smtClean="0">
                <a:solidFill>
                  <a:srgbClr val="FF0000"/>
                </a:solidFill>
              </a:rPr>
              <a:t>page</a:t>
            </a:r>
            <a:endParaRPr lang="cs-CZ" dirty="0">
              <a:solidFill>
                <a:srgbClr val="FF0000"/>
              </a:solidFill>
            </a:endParaRPr>
          </a:p>
        </p:txBody>
      </p:sp>
      <p:sp>
        <p:nvSpPr>
          <p:cNvPr id="3" name="Oválný popisek 2"/>
          <p:cNvSpPr/>
          <p:nvPr/>
        </p:nvSpPr>
        <p:spPr>
          <a:xfrm>
            <a:off x="4702629" y="3499658"/>
            <a:ext cx="1428750" cy="532412"/>
          </a:xfrm>
          <a:prstGeom prst="wedgeEllipseCallout">
            <a:avLst>
              <a:gd name="adj1" fmla="val -26054"/>
              <a:gd name="adj2" fmla="val -7559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solidFill>
                  <a:srgbClr val="FF0000"/>
                </a:solidFill>
              </a:rPr>
              <a:t>Current</a:t>
            </a:r>
            <a:r>
              <a:rPr lang="cs-CZ" dirty="0" smtClean="0">
                <a:solidFill>
                  <a:srgbClr val="FF0000"/>
                </a:solidFill>
              </a:rPr>
              <a:t> </a:t>
            </a:r>
            <a:r>
              <a:rPr lang="cs-CZ" dirty="0" err="1" smtClean="0">
                <a:solidFill>
                  <a:srgbClr val="FF0000"/>
                </a:solidFill>
              </a:rPr>
              <a:t>Date</a:t>
            </a:r>
            <a:endParaRPr lang="cs-CZ" dirty="0">
              <a:solidFill>
                <a:srgbClr val="FF0000"/>
              </a:solidFill>
            </a:endParaRPr>
          </a:p>
        </p:txBody>
      </p:sp>
      <p:sp>
        <p:nvSpPr>
          <p:cNvPr id="8" name="Oválný popisek 7"/>
          <p:cNvSpPr/>
          <p:nvPr/>
        </p:nvSpPr>
        <p:spPr>
          <a:xfrm>
            <a:off x="4923065" y="5116287"/>
            <a:ext cx="1208314" cy="770708"/>
          </a:xfrm>
          <a:prstGeom prst="wedgeEllipseCallout">
            <a:avLst>
              <a:gd name="adj1" fmla="val 99622"/>
              <a:gd name="adj2" fmla="val -23961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solidFill>
                  <a:srgbClr val="FF0000"/>
                </a:solidFill>
              </a:rPr>
              <a:t>Name</a:t>
            </a:r>
            <a:endParaRPr lang="cs-CZ" dirty="0">
              <a:solidFill>
                <a:srgbClr val="FF0000"/>
              </a:solidFill>
            </a:endParaRPr>
          </a:p>
        </p:txBody>
      </p:sp>
      <p:sp>
        <p:nvSpPr>
          <p:cNvPr id="9" name="Oválný popisek 8"/>
          <p:cNvSpPr/>
          <p:nvPr/>
        </p:nvSpPr>
        <p:spPr>
          <a:xfrm>
            <a:off x="6890657" y="5622471"/>
            <a:ext cx="1589315" cy="828204"/>
          </a:xfrm>
          <a:prstGeom prst="wedgeEllipseCallout">
            <a:avLst>
              <a:gd name="adj1" fmla="val -8075"/>
              <a:gd name="adj2" fmla="val -22585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solidFill>
                  <a:srgbClr val="FF0000"/>
                </a:solidFill>
              </a:rPr>
              <a:t>Signature</a:t>
            </a:r>
            <a:endParaRPr lang="cs-CZ" dirty="0">
              <a:solidFill>
                <a:srgbClr val="FF0000"/>
              </a:solidFill>
            </a:endParaRPr>
          </a:p>
        </p:txBody>
      </p:sp>
    </p:spTree>
    <p:extLst>
      <p:ext uri="{BB962C8B-B14F-4D97-AF65-F5344CB8AC3E}">
        <p14:creationId xmlns:p14="http://schemas.microsoft.com/office/powerpoint/2010/main" val="3508648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1384419"/>
            <a:ext cx="7560000" cy="777667"/>
          </a:xfrm>
        </p:spPr>
        <p:txBody>
          <a:bodyPr>
            <a:normAutofit/>
          </a:bodyPr>
          <a:lstStyle/>
          <a:p>
            <a:r>
              <a:rPr lang="cs-CZ" sz="2000" dirty="0" err="1" smtClean="0"/>
              <a:t>Confirmation</a:t>
            </a:r>
            <a:r>
              <a:rPr lang="cs-CZ" sz="2000" dirty="0" smtClean="0"/>
              <a:t> </a:t>
            </a:r>
            <a:r>
              <a:rPr lang="cs-CZ" sz="2000" dirty="0" err="1" smtClean="0"/>
              <a:t>documents</a:t>
            </a:r>
            <a:r>
              <a:rPr lang="cs-CZ" sz="2000" dirty="0" smtClean="0"/>
              <a:t> – </a:t>
            </a:r>
            <a:r>
              <a:rPr lang="cs-CZ" sz="2000" dirty="0" err="1" smtClean="0"/>
              <a:t>arrival</a:t>
            </a:r>
            <a:r>
              <a:rPr lang="cs-CZ" sz="2000" dirty="0" smtClean="0"/>
              <a:t> </a:t>
            </a:r>
            <a:r>
              <a:rPr lang="cs-CZ" sz="2000" dirty="0" err="1" smtClean="0"/>
              <a:t>certificate</a:t>
            </a:r>
            <a:r>
              <a:rPr lang="cs-CZ" dirty="0" smtClean="0"/>
              <a:t/>
            </a:r>
            <a:br>
              <a:rPr lang="cs-CZ" dirty="0" smtClean="0"/>
            </a:br>
            <a:r>
              <a:rPr lang="cs-CZ" sz="1800" u="sng" dirty="0" smtClean="0">
                <a:solidFill>
                  <a:srgbClr val="FF0000"/>
                </a:solidFill>
              </a:rPr>
              <a:t>not </a:t>
            </a:r>
            <a:r>
              <a:rPr lang="cs-CZ" sz="1800" u="sng" dirty="0" err="1" smtClean="0">
                <a:solidFill>
                  <a:srgbClr val="FF0000"/>
                </a:solidFill>
              </a:rPr>
              <a:t>required</a:t>
            </a:r>
            <a:r>
              <a:rPr lang="cs-CZ" sz="1800" u="sng" dirty="0" smtClean="0">
                <a:solidFill>
                  <a:srgbClr val="FF0000"/>
                </a:solidFill>
              </a:rPr>
              <a:t> by </a:t>
            </a:r>
            <a:r>
              <a:rPr lang="cs-CZ" sz="1800" u="sng" dirty="0" err="1" smtClean="0">
                <a:solidFill>
                  <a:srgbClr val="FF0000"/>
                </a:solidFill>
              </a:rPr>
              <a:t>all</a:t>
            </a:r>
            <a:r>
              <a:rPr lang="cs-CZ" sz="1800" u="sng" dirty="0" smtClean="0">
                <a:solidFill>
                  <a:srgbClr val="FF0000"/>
                </a:solidFill>
              </a:rPr>
              <a:t> </a:t>
            </a:r>
            <a:r>
              <a:rPr lang="cs-CZ" sz="1800" u="sng" dirty="0" err="1" smtClean="0">
                <a:solidFill>
                  <a:srgbClr val="FF0000"/>
                </a:solidFill>
              </a:rPr>
              <a:t>institutions</a:t>
            </a:r>
            <a:r>
              <a:rPr lang="cs-CZ" sz="1800" u="sng" dirty="0" smtClean="0">
                <a:solidFill>
                  <a:srgbClr val="FF0000"/>
                </a:solidFill>
              </a:rPr>
              <a:t> </a:t>
            </a:r>
            <a:r>
              <a:rPr lang="cs-CZ" sz="1800" dirty="0" smtClean="0"/>
              <a:t>– </a:t>
            </a:r>
            <a:r>
              <a:rPr lang="cs-CZ" sz="1800" dirty="0" err="1" smtClean="0"/>
              <a:t>check</a:t>
            </a:r>
            <a:r>
              <a:rPr lang="cs-CZ" sz="1800" dirty="0" smtClean="0"/>
              <a:t>  </a:t>
            </a:r>
            <a:r>
              <a:rPr lang="cs-CZ" sz="1800" dirty="0" err="1" smtClean="0"/>
              <a:t>instructions</a:t>
            </a:r>
            <a:r>
              <a:rPr lang="cs-CZ" sz="1800" dirty="0" smtClean="0"/>
              <a:t> </a:t>
            </a:r>
            <a:r>
              <a:rPr lang="cs-CZ" sz="1800" dirty="0" err="1" smtClean="0"/>
              <a:t>of</a:t>
            </a:r>
            <a:r>
              <a:rPr lang="cs-CZ" sz="1800" dirty="0" smtClean="0"/>
              <a:t> </a:t>
            </a:r>
            <a:r>
              <a:rPr lang="cs-CZ" sz="1800" dirty="0" err="1" smtClean="0"/>
              <a:t>your</a:t>
            </a:r>
            <a:r>
              <a:rPr lang="cs-CZ" sz="1800" dirty="0" smtClean="0"/>
              <a:t> </a:t>
            </a:r>
            <a:r>
              <a:rPr lang="cs-CZ" sz="1800" dirty="0" err="1" smtClean="0"/>
              <a:t>home</a:t>
            </a:r>
            <a:r>
              <a:rPr lang="cs-CZ" sz="1800" dirty="0" smtClean="0"/>
              <a:t> </a:t>
            </a:r>
            <a:r>
              <a:rPr lang="cs-CZ" sz="1800" dirty="0" err="1" smtClean="0"/>
              <a:t>institution</a:t>
            </a:r>
            <a:endParaRPr lang="cs-CZ" sz="1800" dirty="0"/>
          </a:p>
        </p:txBody>
      </p:sp>
      <p:sp>
        <p:nvSpPr>
          <p:cNvPr id="3" name="Zástupný symbol pro obsah 2"/>
          <p:cNvSpPr>
            <a:spLocks noGrp="1"/>
          </p:cNvSpPr>
          <p:nvPr>
            <p:ph sz="half" idx="1"/>
          </p:nvPr>
        </p:nvSpPr>
        <p:spPr/>
        <p:txBody>
          <a:bodyPr/>
          <a:lstStyle/>
          <a:p>
            <a:endParaRPr lang="cs-CZ" dirty="0"/>
          </a:p>
        </p:txBody>
      </p:sp>
      <p:sp>
        <p:nvSpPr>
          <p:cNvPr id="4" name="Zástupný symbol pro obsah 3"/>
          <p:cNvSpPr>
            <a:spLocks noGrp="1"/>
          </p:cNvSpPr>
          <p:nvPr>
            <p:ph sz="half" idx="2"/>
          </p:nvPr>
        </p:nvSpPr>
        <p:spPr>
          <a:xfrm>
            <a:off x="4802736" y="2462400"/>
            <a:ext cx="3477264" cy="3898800"/>
          </a:xfrm>
        </p:spPr>
        <p:txBody>
          <a:bodyPr/>
          <a:lstStyle/>
          <a:p>
            <a:endParaRPr lang="cs-CZ" dirty="0"/>
          </a:p>
        </p:txBody>
      </p:sp>
      <p:sp>
        <p:nvSpPr>
          <p:cNvPr id="5" name="Zástupný symbol pro zápatí 4"/>
          <p:cNvSpPr>
            <a:spLocks noGrp="1"/>
          </p:cNvSpPr>
          <p:nvPr>
            <p:ph type="ftr" sz="quarter" idx="11"/>
          </p:nvPr>
        </p:nvSpPr>
        <p:spPr/>
        <p:txBody>
          <a:bodyPr/>
          <a:lstStyle/>
          <a:p>
            <a:r>
              <a:rPr lang="cs-CZ" dirty="0" smtClean="0"/>
              <a:t>autor prezentace, datum prezentace, univerzitní oddělení, fakulta, adresa</a:t>
            </a:r>
            <a:endParaRPr lang="cs-CZ"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9" y="2427005"/>
            <a:ext cx="3606325" cy="39652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736" y="2427006"/>
            <a:ext cx="3281585" cy="3965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álný popisek 5"/>
          <p:cNvSpPr/>
          <p:nvPr/>
        </p:nvSpPr>
        <p:spPr>
          <a:xfrm>
            <a:off x="2213360" y="2649197"/>
            <a:ext cx="914400" cy="666572"/>
          </a:xfrm>
          <a:prstGeom prst="wedgeEllipse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rgbClr val="FF0000"/>
                </a:solidFill>
              </a:rPr>
              <a:t>At </a:t>
            </a:r>
            <a:r>
              <a:rPr lang="cs-CZ" sz="900" dirty="0" err="1" smtClean="0">
                <a:solidFill>
                  <a:srgbClr val="FF0000"/>
                </a:solidFill>
              </a:rPr>
              <a:t>the</a:t>
            </a:r>
            <a:r>
              <a:rPr lang="cs-CZ" sz="900" dirty="0" smtClean="0">
                <a:solidFill>
                  <a:srgbClr val="FF0000"/>
                </a:solidFill>
              </a:rPr>
              <a:t> </a:t>
            </a:r>
            <a:r>
              <a:rPr lang="cs-CZ" sz="900" dirty="0" err="1" smtClean="0">
                <a:solidFill>
                  <a:srgbClr val="FF0000"/>
                </a:solidFill>
              </a:rPr>
              <a:t>beginning</a:t>
            </a:r>
            <a:r>
              <a:rPr lang="cs-CZ" sz="900" dirty="0" smtClean="0">
                <a:solidFill>
                  <a:srgbClr val="FF0000"/>
                </a:solidFill>
              </a:rPr>
              <a:t> </a:t>
            </a:r>
            <a:r>
              <a:rPr lang="cs-CZ" sz="900" dirty="0" err="1" smtClean="0">
                <a:solidFill>
                  <a:srgbClr val="FF0000"/>
                </a:solidFill>
              </a:rPr>
              <a:t>of</a:t>
            </a:r>
            <a:r>
              <a:rPr lang="cs-CZ" sz="900" dirty="0" smtClean="0">
                <a:solidFill>
                  <a:srgbClr val="FF0000"/>
                </a:solidFill>
              </a:rPr>
              <a:t> a study </a:t>
            </a:r>
            <a:r>
              <a:rPr lang="cs-CZ" sz="900" dirty="0" err="1" smtClean="0">
                <a:solidFill>
                  <a:srgbClr val="FF0000"/>
                </a:solidFill>
              </a:rPr>
              <a:t>stay</a:t>
            </a:r>
            <a:endParaRPr lang="cs-CZ" sz="900" dirty="0">
              <a:solidFill>
                <a:srgbClr val="FF0000"/>
              </a:solidFill>
            </a:endParaRPr>
          </a:p>
        </p:txBody>
      </p:sp>
      <p:sp>
        <p:nvSpPr>
          <p:cNvPr id="7" name="Oválný popisek 6"/>
          <p:cNvSpPr/>
          <p:nvPr/>
        </p:nvSpPr>
        <p:spPr>
          <a:xfrm>
            <a:off x="5922237" y="2157813"/>
            <a:ext cx="1034040" cy="538385"/>
          </a:xfrm>
          <a:prstGeom prst="wedgeEllipseCallout">
            <a:avLst>
              <a:gd name="adj1" fmla="val -6073"/>
              <a:gd name="adj2" fmla="val 8630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smtClean="0">
                <a:solidFill>
                  <a:srgbClr val="FF0000"/>
                </a:solidFill>
              </a:rPr>
              <a:t>At </a:t>
            </a:r>
            <a:r>
              <a:rPr lang="cs-CZ" sz="800" dirty="0" err="1" smtClean="0">
                <a:solidFill>
                  <a:srgbClr val="FF0000"/>
                </a:solidFill>
              </a:rPr>
              <a:t>the</a:t>
            </a:r>
            <a:r>
              <a:rPr lang="cs-CZ" sz="800" dirty="0" smtClean="0">
                <a:solidFill>
                  <a:srgbClr val="FF0000"/>
                </a:solidFill>
              </a:rPr>
              <a:t> end </a:t>
            </a:r>
            <a:r>
              <a:rPr lang="cs-CZ" sz="800" dirty="0" err="1" smtClean="0">
                <a:solidFill>
                  <a:srgbClr val="FF0000"/>
                </a:solidFill>
              </a:rPr>
              <a:t>of</a:t>
            </a:r>
            <a:r>
              <a:rPr lang="cs-CZ" sz="800" dirty="0" smtClean="0">
                <a:solidFill>
                  <a:srgbClr val="FF0000"/>
                </a:solidFill>
              </a:rPr>
              <a:t> a study </a:t>
            </a:r>
            <a:r>
              <a:rPr lang="cs-CZ" sz="800" dirty="0" err="1" smtClean="0">
                <a:solidFill>
                  <a:srgbClr val="FF0000"/>
                </a:solidFill>
              </a:rPr>
              <a:t>stay</a:t>
            </a:r>
            <a:endParaRPr lang="cs-CZ" sz="800" dirty="0">
              <a:solidFill>
                <a:srgbClr val="FF0000"/>
              </a:solidFill>
            </a:endParaRPr>
          </a:p>
        </p:txBody>
      </p:sp>
    </p:spTree>
    <p:extLst>
      <p:ext uri="{BB962C8B-B14F-4D97-AF65-F5344CB8AC3E}">
        <p14:creationId xmlns:p14="http://schemas.microsoft.com/office/powerpoint/2010/main" val="39025268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1247686"/>
            <a:ext cx="7560000" cy="401652"/>
          </a:xfrm>
        </p:spPr>
        <p:txBody>
          <a:bodyPr/>
          <a:lstStyle/>
          <a:p>
            <a:r>
              <a:rPr lang="cs-CZ" dirty="0" err="1" smtClean="0"/>
              <a:t>Learning</a:t>
            </a:r>
            <a:r>
              <a:rPr lang="cs-CZ" dirty="0" smtClean="0"/>
              <a:t> </a:t>
            </a:r>
            <a:r>
              <a:rPr lang="cs-CZ" dirty="0" err="1" smtClean="0"/>
              <a:t>Agreement</a:t>
            </a:r>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480" y="2187723"/>
            <a:ext cx="2452643" cy="3987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1944" y="2298819"/>
            <a:ext cx="2589376" cy="386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6778" y="2298819"/>
            <a:ext cx="2922661" cy="3990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álný popisek 5"/>
          <p:cNvSpPr/>
          <p:nvPr/>
        </p:nvSpPr>
        <p:spPr>
          <a:xfrm>
            <a:off x="1192139" y="1606610"/>
            <a:ext cx="1247686" cy="435835"/>
          </a:xfrm>
          <a:prstGeom prst="wedgeEllipseCallout">
            <a:avLst>
              <a:gd name="adj1" fmla="val -3042"/>
              <a:gd name="adj2" fmla="val 8210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smtClean="0">
                <a:solidFill>
                  <a:srgbClr val="FF0000"/>
                </a:solidFill>
              </a:rPr>
              <a:t>Before</a:t>
            </a:r>
            <a:r>
              <a:rPr lang="cs-CZ" sz="800" dirty="0" smtClean="0">
                <a:solidFill>
                  <a:srgbClr val="FF0000"/>
                </a:solidFill>
              </a:rPr>
              <a:t> mobility</a:t>
            </a:r>
            <a:endParaRPr lang="cs-CZ" sz="800" dirty="0">
              <a:solidFill>
                <a:srgbClr val="FF0000"/>
              </a:solidFill>
            </a:endParaRPr>
          </a:p>
        </p:txBody>
      </p:sp>
      <p:sp>
        <p:nvSpPr>
          <p:cNvPr id="7" name="Oválný popisek 6"/>
          <p:cNvSpPr/>
          <p:nvPr/>
        </p:nvSpPr>
        <p:spPr>
          <a:xfrm>
            <a:off x="3931066" y="1606610"/>
            <a:ext cx="1162228" cy="512747"/>
          </a:xfrm>
          <a:prstGeom prst="wedgeEllipseCallout">
            <a:avLst>
              <a:gd name="adj1" fmla="val 1926"/>
              <a:gd name="adj2" fmla="val 6583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smtClean="0">
                <a:solidFill>
                  <a:srgbClr val="FF0000"/>
                </a:solidFill>
              </a:rPr>
              <a:t>During</a:t>
            </a:r>
            <a:r>
              <a:rPr lang="cs-CZ" sz="800" dirty="0" smtClean="0">
                <a:solidFill>
                  <a:srgbClr val="FF0000"/>
                </a:solidFill>
              </a:rPr>
              <a:t> mobility</a:t>
            </a:r>
            <a:endParaRPr lang="cs-CZ" sz="800" dirty="0">
              <a:solidFill>
                <a:srgbClr val="FF0000"/>
              </a:solidFill>
            </a:endParaRPr>
          </a:p>
        </p:txBody>
      </p:sp>
      <p:sp>
        <p:nvSpPr>
          <p:cNvPr id="8" name="Oválný popisek 7"/>
          <p:cNvSpPr/>
          <p:nvPr/>
        </p:nvSpPr>
        <p:spPr>
          <a:xfrm>
            <a:off x="6828091" y="1606610"/>
            <a:ext cx="1213502" cy="512747"/>
          </a:xfrm>
          <a:prstGeom prst="wedgeEllipseCallout">
            <a:avLst>
              <a:gd name="adj1" fmla="val -1284"/>
              <a:gd name="adj2" fmla="val 7175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smtClean="0">
                <a:solidFill>
                  <a:srgbClr val="FF0000"/>
                </a:solidFill>
              </a:rPr>
              <a:t>After</a:t>
            </a:r>
            <a:r>
              <a:rPr lang="cs-CZ" sz="800" dirty="0" smtClean="0"/>
              <a:t> </a:t>
            </a:r>
            <a:r>
              <a:rPr lang="cs-CZ" sz="800" dirty="0" smtClean="0">
                <a:solidFill>
                  <a:srgbClr val="FF0000"/>
                </a:solidFill>
              </a:rPr>
              <a:t>mobility</a:t>
            </a:r>
            <a:endParaRPr lang="cs-CZ" sz="800" dirty="0">
              <a:solidFill>
                <a:srgbClr val="FF0000"/>
              </a:solidFill>
            </a:endParaRPr>
          </a:p>
        </p:txBody>
      </p:sp>
      <p:sp>
        <p:nvSpPr>
          <p:cNvPr id="10" name="Zástupný symbol pro zápatí 4"/>
          <p:cNvSpPr>
            <a:spLocks noGrp="1"/>
          </p:cNvSpPr>
          <p:nvPr>
            <p:ph type="ftr" sz="quarter" idx="11"/>
          </p:nvPr>
        </p:nvSpPr>
        <p:spPr>
          <a:xfrm>
            <a:off x="1080000" y="6450675"/>
            <a:ext cx="6840000" cy="216000"/>
          </a:xfrm>
        </p:spPr>
        <p:txBody>
          <a:bodyPr/>
          <a:lstStyle/>
          <a:p>
            <a:pPr algn="ctr"/>
            <a:r>
              <a:rPr lang="cs-CZ" dirty="0" smtClean="0"/>
              <a:t>Zuzana Hamdanieh, International Relations Office</a:t>
            </a:r>
            <a:endParaRPr lang="cs-CZ" dirty="0"/>
          </a:p>
        </p:txBody>
      </p:sp>
    </p:spTree>
    <p:extLst>
      <p:ext uri="{BB962C8B-B14F-4D97-AF65-F5344CB8AC3E}">
        <p14:creationId xmlns:p14="http://schemas.microsoft.com/office/powerpoint/2010/main" val="2250714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720000" y="1620000"/>
            <a:ext cx="7560000" cy="593361"/>
          </a:xfrm>
        </p:spPr>
        <p:txBody>
          <a:bodyPr>
            <a:normAutofit/>
          </a:bodyPr>
          <a:lstStyle/>
          <a:p>
            <a:r>
              <a:rPr lang="cs-CZ" sz="2000" dirty="0" err="1" smtClean="0"/>
              <a:t>Staying</a:t>
            </a:r>
            <a:r>
              <a:rPr lang="cs-CZ" sz="2000" dirty="0" smtClean="0"/>
              <a:t> </a:t>
            </a:r>
            <a:r>
              <a:rPr lang="cs-CZ" sz="2000" dirty="0" err="1" smtClean="0"/>
              <a:t>at</a:t>
            </a:r>
            <a:r>
              <a:rPr lang="cs-CZ" sz="2000" dirty="0" smtClean="0"/>
              <a:t> Palacký University </a:t>
            </a:r>
            <a:r>
              <a:rPr lang="cs-CZ" sz="2000" dirty="0" err="1" smtClean="0"/>
              <a:t>Dormitories</a:t>
            </a:r>
            <a:endParaRPr lang="cs-CZ" sz="2000" dirty="0"/>
          </a:p>
        </p:txBody>
      </p:sp>
      <p:sp>
        <p:nvSpPr>
          <p:cNvPr id="6" name="Zástupný symbol pro obsah 5"/>
          <p:cNvSpPr>
            <a:spLocks noGrp="1"/>
          </p:cNvSpPr>
          <p:nvPr>
            <p:ph idx="1"/>
          </p:nvPr>
        </p:nvSpPr>
        <p:spPr>
          <a:xfrm>
            <a:off x="728545" y="2486205"/>
            <a:ext cx="7657809" cy="3898669"/>
          </a:xfrm>
        </p:spPr>
        <p:txBody>
          <a:bodyPr>
            <a:normAutofit fontScale="92500" lnSpcReduction="10000"/>
          </a:bodyPr>
          <a:lstStyle/>
          <a:p>
            <a:r>
              <a:rPr lang="cs-CZ" sz="1800" b="1" dirty="0" err="1" smtClean="0"/>
              <a:t>Read</a:t>
            </a:r>
            <a:r>
              <a:rPr lang="cs-CZ" sz="1800" b="1" dirty="0" smtClean="0"/>
              <a:t> </a:t>
            </a:r>
            <a:r>
              <a:rPr lang="cs-CZ" sz="1800" b="1" dirty="0" err="1" smtClean="0"/>
              <a:t>your</a:t>
            </a:r>
            <a:r>
              <a:rPr lang="cs-CZ" sz="1800" b="1" dirty="0" smtClean="0"/>
              <a:t> </a:t>
            </a:r>
            <a:r>
              <a:rPr lang="cs-CZ" sz="1800" b="1" dirty="0" err="1" smtClean="0"/>
              <a:t>contract</a:t>
            </a:r>
            <a:r>
              <a:rPr lang="cs-CZ" sz="1800" dirty="0" smtClean="0"/>
              <a:t>!</a:t>
            </a:r>
          </a:p>
          <a:p>
            <a:r>
              <a:rPr lang="cs-CZ" sz="1800" dirty="0" err="1" smtClean="0"/>
              <a:t>If</a:t>
            </a:r>
            <a:r>
              <a:rPr lang="cs-CZ" sz="1800" dirty="0" smtClean="0"/>
              <a:t> </a:t>
            </a:r>
            <a:r>
              <a:rPr lang="cs-CZ" sz="1800" dirty="0" err="1" smtClean="0"/>
              <a:t>you</a:t>
            </a:r>
            <a:r>
              <a:rPr lang="cs-CZ" sz="1800" dirty="0" smtClean="0"/>
              <a:t> </a:t>
            </a:r>
            <a:r>
              <a:rPr lang="cs-CZ" sz="1800" dirty="0" err="1" smtClean="0"/>
              <a:t>change</a:t>
            </a:r>
            <a:r>
              <a:rPr lang="cs-CZ" sz="1800" dirty="0" smtClean="0"/>
              <a:t> </a:t>
            </a:r>
            <a:r>
              <a:rPr lang="cs-CZ" sz="1800" dirty="0" err="1" smtClean="0"/>
              <a:t>the</a:t>
            </a:r>
            <a:r>
              <a:rPr lang="cs-CZ" sz="1800" dirty="0" smtClean="0"/>
              <a:t> </a:t>
            </a:r>
            <a:r>
              <a:rPr lang="cs-CZ" sz="1800" dirty="0" err="1" smtClean="0"/>
              <a:t>date</a:t>
            </a:r>
            <a:r>
              <a:rPr lang="cs-CZ" sz="1800" dirty="0" smtClean="0"/>
              <a:t> of </a:t>
            </a:r>
            <a:r>
              <a:rPr lang="cs-CZ" sz="1800" dirty="0" err="1" smtClean="0"/>
              <a:t>your</a:t>
            </a:r>
            <a:r>
              <a:rPr lang="cs-CZ" sz="1800" dirty="0" smtClean="0"/>
              <a:t> </a:t>
            </a:r>
            <a:r>
              <a:rPr lang="cs-CZ" sz="1800" dirty="0" err="1" smtClean="0"/>
              <a:t>departure</a:t>
            </a:r>
            <a:r>
              <a:rPr lang="cs-CZ" sz="1800" dirty="0" smtClean="0"/>
              <a:t>, </a:t>
            </a:r>
            <a:r>
              <a:rPr lang="cs-CZ" sz="1800" dirty="0" err="1" smtClean="0"/>
              <a:t>inform</a:t>
            </a:r>
            <a:r>
              <a:rPr lang="cs-CZ" sz="1800" dirty="0" smtClean="0"/>
              <a:t> </a:t>
            </a:r>
            <a:r>
              <a:rPr lang="cs-CZ" sz="1800" dirty="0" err="1"/>
              <a:t>the</a:t>
            </a:r>
            <a:r>
              <a:rPr lang="cs-CZ" sz="1800" dirty="0"/>
              <a:t> </a:t>
            </a:r>
            <a:r>
              <a:rPr lang="cs-CZ" sz="1800" dirty="0" err="1" smtClean="0"/>
              <a:t>accommodation</a:t>
            </a:r>
            <a:r>
              <a:rPr lang="cs-CZ" sz="1800" dirty="0" smtClean="0"/>
              <a:t> office and </a:t>
            </a:r>
            <a:r>
              <a:rPr lang="cs-CZ" sz="1800" dirty="0" err="1" smtClean="0"/>
              <a:t>have</a:t>
            </a:r>
            <a:r>
              <a:rPr lang="cs-CZ" sz="1800" dirty="0" smtClean="0"/>
              <a:t> a </a:t>
            </a:r>
            <a:r>
              <a:rPr lang="cs-CZ" sz="1800" dirty="0" err="1" smtClean="0"/>
              <a:t>change</a:t>
            </a:r>
            <a:r>
              <a:rPr lang="cs-CZ" sz="1800" dirty="0" smtClean="0"/>
              <a:t> </a:t>
            </a:r>
            <a:r>
              <a:rPr lang="cs-CZ" sz="1800" dirty="0" err="1" smtClean="0"/>
              <a:t>recorded</a:t>
            </a:r>
            <a:r>
              <a:rPr lang="cs-CZ" sz="1800" dirty="0" smtClean="0"/>
              <a:t> in </a:t>
            </a:r>
            <a:r>
              <a:rPr lang="cs-CZ" sz="1800" dirty="0" err="1" smtClean="0"/>
              <a:t>your</a:t>
            </a:r>
            <a:r>
              <a:rPr lang="cs-CZ" sz="1800" dirty="0" smtClean="0"/>
              <a:t> </a:t>
            </a:r>
            <a:r>
              <a:rPr lang="cs-CZ" sz="1800" dirty="0" err="1" smtClean="0"/>
              <a:t>contract</a:t>
            </a:r>
            <a:r>
              <a:rPr lang="cs-CZ" sz="1800" dirty="0" smtClean="0"/>
              <a:t>, </a:t>
            </a:r>
            <a:r>
              <a:rPr lang="cs-CZ" sz="1800" dirty="0" err="1" smtClean="0">
                <a:solidFill>
                  <a:srgbClr val="FF0000"/>
                </a:solidFill>
              </a:rPr>
              <a:t>one</a:t>
            </a:r>
            <a:r>
              <a:rPr lang="cs-CZ" sz="1800" dirty="0" smtClean="0">
                <a:solidFill>
                  <a:srgbClr val="FF0000"/>
                </a:solidFill>
              </a:rPr>
              <a:t> </a:t>
            </a:r>
            <a:r>
              <a:rPr lang="cs-CZ" sz="1800" dirty="0" err="1" smtClean="0">
                <a:solidFill>
                  <a:srgbClr val="FF0000"/>
                </a:solidFill>
              </a:rPr>
              <a:t>month</a:t>
            </a:r>
            <a:r>
              <a:rPr lang="cs-CZ" sz="1800" dirty="0" smtClean="0">
                <a:solidFill>
                  <a:srgbClr val="FF0000"/>
                </a:solidFill>
              </a:rPr>
              <a:t> </a:t>
            </a:r>
            <a:r>
              <a:rPr lang="cs-CZ" sz="1800" dirty="0" err="1" smtClean="0">
                <a:solidFill>
                  <a:srgbClr val="FF0000"/>
                </a:solidFill>
              </a:rPr>
              <a:t>notice</a:t>
            </a:r>
            <a:r>
              <a:rPr lang="cs-CZ" sz="1800" dirty="0" smtClean="0">
                <a:solidFill>
                  <a:srgbClr val="FF0000"/>
                </a:solidFill>
              </a:rPr>
              <a:t> period!</a:t>
            </a:r>
          </a:p>
          <a:p>
            <a:r>
              <a:rPr lang="cs-CZ" sz="1800" dirty="0" smtClean="0">
                <a:solidFill>
                  <a:srgbClr val="FF0000"/>
                </a:solidFill>
              </a:rPr>
              <a:t>Rent </a:t>
            </a:r>
            <a:r>
              <a:rPr lang="cs-CZ" sz="1800" dirty="0" err="1" smtClean="0">
                <a:solidFill>
                  <a:srgbClr val="FF0000"/>
                </a:solidFill>
              </a:rPr>
              <a:t>is</a:t>
            </a:r>
            <a:r>
              <a:rPr lang="cs-CZ" sz="1800" dirty="0" smtClean="0">
                <a:solidFill>
                  <a:srgbClr val="FF0000"/>
                </a:solidFill>
              </a:rPr>
              <a:t> </a:t>
            </a:r>
            <a:r>
              <a:rPr lang="cs-CZ" sz="1800" dirty="0" err="1" smtClean="0">
                <a:solidFill>
                  <a:srgbClr val="FF0000"/>
                </a:solidFill>
              </a:rPr>
              <a:t>always</a:t>
            </a:r>
            <a:r>
              <a:rPr lang="cs-CZ" sz="1800" dirty="0" smtClean="0">
                <a:solidFill>
                  <a:srgbClr val="FF0000"/>
                </a:solidFill>
              </a:rPr>
              <a:t> </a:t>
            </a:r>
            <a:r>
              <a:rPr lang="cs-CZ" sz="1800" dirty="0" err="1" smtClean="0">
                <a:solidFill>
                  <a:srgbClr val="FF0000"/>
                </a:solidFill>
              </a:rPr>
              <a:t>paid</a:t>
            </a:r>
            <a:r>
              <a:rPr lang="cs-CZ" sz="1800" dirty="0" smtClean="0">
                <a:solidFill>
                  <a:srgbClr val="FF0000"/>
                </a:solidFill>
              </a:rPr>
              <a:t> for a </a:t>
            </a:r>
            <a:r>
              <a:rPr lang="cs-CZ" sz="1800" dirty="0" err="1" smtClean="0">
                <a:solidFill>
                  <a:srgbClr val="FF0000"/>
                </a:solidFill>
              </a:rPr>
              <a:t>whole</a:t>
            </a:r>
            <a:r>
              <a:rPr lang="cs-CZ" sz="1800" dirty="0" smtClean="0">
                <a:solidFill>
                  <a:srgbClr val="FF0000"/>
                </a:solidFill>
              </a:rPr>
              <a:t> </a:t>
            </a:r>
            <a:r>
              <a:rPr lang="cs-CZ" sz="1800" dirty="0" err="1" smtClean="0">
                <a:solidFill>
                  <a:srgbClr val="FF0000"/>
                </a:solidFill>
              </a:rPr>
              <a:t>month</a:t>
            </a:r>
            <a:r>
              <a:rPr lang="cs-CZ" sz="1800" dirty="0" smtClean="0">
                <a:solidFill>
                  <a:srgbClr val="FF0000"/>
                </a:solidFill>
              </a:rPr>
              <a:t>!</a:t>
            </a:r>
          </a:p>
          <a:p>
            <a:r>
              <a:rPr lang="cs-CZ" sz="1800" dirty="0" err="1" smtClean="0">
                <a:solidFill>
                  <a:srgbClr val="FF0000"/>
                </a:solidFill>
              </a:rPr>
              <a:t>Keep</a:t>
            </a:r>
            <a:r>
              <a:rPr lang="cs-CZ" sz="1800" dirty="0" smtClean="0">
                <a:solidFill>
                  <a:srgbClr val="FF0000"/>
                </a:solidFill>
              </a:rPr>
              <a:t> </a:t>
            </a:r>
            <a:r>
              <a:rPr lang="cs-CZ" sz="1800" dirty="0" err="1" smtClean="0">
                <a:solidFill>
                  <a:srgbClr val="FF0000"/>
                </a:solidFill>
              </a:rPr>
              <a:t>the</a:t>
            </a:r>
            <a:r>
              <a:rPr lang="cs-CZ" sz="1800" dirty="0" smtClean="0">
                <a:solidFill>
                  <a:srgbClr val="FF0000"/>
                </a:solidFill>
              </a:rPr>
              <a:t> </a:t>
            </a:r>
            <a:r>
              <a:rPr lang="cs-CZ" sz="1800" dirty="0" err="1" smtClean="0">
                <a:solidFill>
                  <a:srgbClr val="FF0000"/>
                </a:solidFill>
              </a:rPr>
              <a:t>rules</a:t>
            </a:r>
            <a:r>
              <a:rPr lang="cs-CZ" sz="1800" dirty="0" smtClean="0">
                <a:solidFill>
                  <a:srgbClr val="FF0000"/>
                </a:solidFill>
              </a:rPr>
              <a:t> </a:t>
            </a:r>
            <a:r>
              <a:rPr lang="cs-CZ" sz="1800" dirty="0" smtClean="0"/>
              <a:t>– </a:t>
            </a:r>
            <a:r>
              <a:rPr lang="cs-CZ" sz="1800" dirty="0" err="1" smtClean="0"/>
              <a:t>mainly</a:t>
            </a:r>
            <a:r>
              <a:rPr lang="cs-CZ" sz="1800" dirty="0"/>
              <a:t>:</a:t>
            </a:r>
            <a:r>
              <a:rPr lang="cs-CZ" sz="1800" dirty="0" smtClean="0"/>
              <a:t> </a:t>
            </a:r>
            <a:r>
              <a:rPr lang="cs-CZ" sz="1800" dirty="0" smtClean="0">
                <a:solidFill>
                  <a:srgbClr val="FF0000"/>
                </a:solidFill>
              </a:rPr>
              <a:t>no </a:t>
            </a:r>
            <a:r>
              <a:rPr lang="cs-CZ" sz="1800" dirty="0" err="1" smtClean="0">
                <a:solidFill>
                  <a:srgbClr val="FF0000"/>
                </a:solidFill>
              </a:rPr>
              <a:t>noise</a:t>
            </a:r>
            <a:r>
              <a:rPr lang="cs-CZ" sz="1800" dirty="0" smtClean="0">
                <a:solidFill>
                  <a:srgbClr val="FF0000"/>
                </a:solidFill>
              </a:rPr>
              <a:t> </a:t>
            </a:r>
            <a:r>
              <a:rPr lang="cs-CZ" sz="1800" dirty="0" err="1" smtClean="0">
                <a:solidFill>
                  <a:srgbClr val="FF0000"/>
                </a:solidFill>
              </a:rPr>
              <a:t>during</a:t>
            </a:r>
            <a:r>
              <a:rPr lang="cs-CZ" sz="1800" dirty="0" smtClean="0">
                <a:solidFill>
                  <a:srgbClr val="FF0000"/>
                </a:solidFill>
              </a:rPr>
              <a:t>  night </a:t>
            </a:r>
            <a:r>
              <a:rPr lang="cs-CZ" sz="1800" dirty="0" err="1" smtClean="0">
                <a:solidFill>
                  <a:srgbClr val="FF0000"/>
                </a:solidFill>
              </a:rPr>
              <a:t>hours</a:t>
            </a:r>
            <a:r>
              <a:rPr lang="cs-CZ" sz="1800" dirty="0" smtClean="0"/>
              <a:t>, </a:t>
            </a:r>
            <a:r>
              <a:rPr lang="cs-CZ" sz="1800" dirty="0" smtClean="0">
                <a:solidFill>
                  <a:srgbClr val="FF0000"/>
                </a:solidFill>
              </a:rPr>
              <a:t>no </a:t>
            </a:r>
            <a:r>
              <a:rPr lang="cs-CZ" sz="1800" dirty="0" err="1" smtClean="0">
                <a:solidFill>
                  <a:srgbClr val="FF0000"/>
                </a:solidFill>
              </a:rPr>
              <a:t>alcohol</a:t>
            </a:r>
            <a:r>
              <a:rPr lang="cs-CZ" sz="1800" dirty="0" smtClean="0"/>
              <a:t>, </a:t>
            </a:r>
            <a:r>
              <a:rPr lang="cs-CZ" sz="1800" dirty="0" err="1" smtClean="0"/>
              <a:t>drugs</a:t>
            </a:r>
            <a:r>
              <a:rPr lang="cs-CZ" sz="1800" dirty="0" smtClean="0"/>
              <a:t>, smoking, </a:t>
            </a:r>
            <a:r>
              <a:rPr lang="cs-CZ" sz="1800" dirty="0" err="1" smtClean="0">
                <a:solidFill>
                  <a:srgbClr val="FF0000"/>
                </a:solidFill>
              </a:rPr>
              <a:t>keep</a:t>
            </a:r>
            <a:r>
              <a:rPr lang="cs-CZ" sz="1800" dirty="0" smtClean="0">
                <a:solidFill>
                  <a:srgbClr val="FF0000"/>
                </a:solidFill>
              </a:rPr>
              <a:t> </a:t>
            </a:r>
            <a:r>
              <a:rPr lang="cs-CZ" sz="1800" dirty="0" err="1" smtClean="0">
                <a:solidFill>
                  <a:srgbClr val="FF0000"/>
                </a:solidFill>
              </a:rPr>
              <a:t>your</a:t>
            </a:r>
            <a:r>
              <a:rPr lang="cs-CZ" sz="1800" dirty="0" smtClean="0">
                <a:solidFill>
                  <a:srgbClr val="FF0000"/>
                </a:solidFill>
              </a:rPr>
              <a:t> place and </a:t>
            </a:r>
            <a:r>
              <a:rPr lang="cs-CZ" sz="1800" dirty="0" err="1" smtClean="0">
                <a:solidFill>
                  <a:srgbClr val="FF0000"/>
                </a:solidFill>
              </a:rPr>
              <a:t>cooking</a:t>
            </a:r>
            <a:r>
              <a:rPr lang="cs-CZ" sz="1800" dirty="0" smtClean="0">
                <a:solidFill>
                  <a:srgbClr val="FF0000"/>
                </a:solidFill>
              </a:rPr>
              <a:t> </a:t>
            </a:r>
            <a:r>
              <a:rPr lang="cs-CZ" sz="1800" dirty="0" err="1" smtClean="0">
                <a:solidFill>
                  <a:srgbClr val="FF0000"/>
                </a:solidFill>
              </a:rPr>
              <a:t>areas</a:t>
            </a:r>
            <a:r>
              <a:rPr lang="cs-CZ" sz="1800" dirty="0" smtClean="0">
                <a:solidFill>
                  <a:srgbClr val="FF0000"/>
                </a:solidFill>
              </a:rPr>
              <a:t> </a:t>
            </a:r>
            <a:r>
              <a:rPr lang="cs-CZ" sz="1800" dirty="0" err="1" smtClean="0">
                <a:solidFill>
                  <a:srgbClr val="FF0000"/>
                </a:solidFill>
              </a:rPr>
              <a:t>clean</a:t>
            </a:r>
            <a:r>
              <a:rPr lang="cs-CZ" sz="1800" dirty="0" smtClean="0"/>
              <a:t>, no </a:t>
            </a:r>
            <a:r>
              <a:rPr lang="cs-CZ" sz="1800" dirty="0" err="1" smtClean="0"/>
              <a:t>pets</a:t>
            </a:r>
            <a:r>
              <a:rPr lang="cs-CZ" sz="1800" dirty="0" smtClean="0"/>
              <a:t> are </a:t>
            </a:r>
            <a:r>
              <a:rPr lang="cs-CZ" sz="1800" dirty="0" err="1" smtClean="0"/>
              <a:t>allowed</a:t>
            </a:r>
            <a:r>
              <a:rPr lang="cs-CZ" sz="1800" dirty="0" smtClean="0"/>
              <a:t>, return </a:t>
            </a:r>
            <a:r>
              <a:rPr lang="cs-CZ" sz="1800" dirty="0" err="1" smtClean="0"/>
              <a:t>the</a:t>
            </a:r>
            <a:r>
              <a:rPr lang="cs-CZ" sz="1800" dirty="0" smtClean="0"/>
              <a:t> </a:t>
            </a:r>
            <a:r>
              <a:rPr lang="cs-CZ" sz="1800" dirty="0" err="1" smtClean="0"/>
              <a:t>key</a:t>
            </a:r>
            <a:r>
              <a:rPr lang="cs-CZ" sz="1800" dirty="0" smtClean="0"/>
              <a:t> </a:t>
            </a:r>
            <a:r>
              <a:rPr lang="cs-CZ" sz="1800" dirty="0" err="1" smtClean="0"/>
              <a:t>of</a:t>
            </a:r>
            <a:r>
              <a:rPr lang="cs-CZ" sz="1800" dirty="0" smtClean="0"/>
              <a:t> </a:t>
            </a:r>
            <a:r>
              <a:rPr lang="cs-CZ" sz="1800" dirty="0" err="1" smtClean="0"/>
              <a:t>the</a:t>
            </a:r>
            <a:r>
              <a:rPr lang="cs-CZ" sz="1800" dirty="0" smtClean="0"/>
              <a:t> </a:t>
            </a:r>
            <a:r>
              <a:rPr lang="cs-CZ" sz="1800" dirty="0" err="1" smtClean="0"/>
              <a:t>laundry</a:t>
            </a:r>
            <a:r>
              <a:rPr lang="cs-CZ" sz="1800" dirty="0" smtClean="0"/>
              <a:t> </a:t>
            </a:r>
            <a:r>
              <a:rPr lang="cs-CZ" sz="1800" dirty="0" err="1" smtClean="0"/>
              <a:t>room</a:t>
            </a:r>
            <a:r>
              <a:rPr lang="cs-CZ" sz="1800" dirty="0" smtClean="0"/>
              <a:t> in </a:t>
            </a:r>
            <a:r>
              <a:rPr lang="cs-CZ" sz="1800" dirty="0" err="1" smtClean="0"/>
              <a:t>time</a:t>
            </a:r>
            <a:r>
              <a:rPr lang="cs-CZ" sz="1800" dirty="0" smtClean="0"/>
              <a:t>, </a:t>
            </a:r>
            <a:r>
              <a:rPr lang="cs-CZ" sz="1800" dirty="0" err="1" smtClean="0"/>
              <a:t>otherwise</a:t>
            </a:r>
            <a:r>
              <a:rPr lang="cs-CZ" sz="1800" dirty="0" smtClean="0"/>
              <a:t> </a:t>
            </a:r>
            <a:r>
              <a:rPr lang="cs-CZ" sz="1800" dirty="0" err="1" smtClean="0"/>
              <a:t>you</a:t>
            </a:r>
            <a:r>
              <a:rPr lang="cs-CZ" sz="1800" dirty="0" smtClean="0"/>
              <a:t> </a:t>
            </a:r>
            <a:r>
              <a:rPr lang="cs-CZ" sz="1800" dirty="0" err="1" smtClean="0"/>
              <a:t>pay</a:t>
            </a:r>
            <a:r>
              <a:rPr lang="cs-CZ" sz="1800" dirty="0" smtClean="0"/>
              <a:t> </a:t>
            </a:r>
            <a:r>
              <a:rPr lang="cs-CZ" sz="1800" dirty="0" err="1" smtClean="0"/>
              <a:t>for</a:t>
            </a:r>
            <a:r>
              <a:rPr lang="cs-CZ" sz="1800" dirty="0" smtClean="0"/>
              <a:t> extra </a:t>
            </a:r>
            <a:r>
              <a:rPr lang="cs-CZ" sz="1800" dirty="0" err="1" smtClean="0"/>
              <a:t>time</a:t>
            </a:r>
            <a:r>
              <a:rPr lang="cs-CZ" sz="1800" dirty="0" smtClean="0"/>
              <a:t>! ….</a:t>
            </a:r>
          </a:p>
          <a:p>
            <a:r>
              <a:rPr lang="cs-CZ" sz="1800" dirty="0" err="1" smtClean="0">
                <a:solidFill>
                  <a:srgbClr val="FF0000"/>
                </a:solidFill>
              </a:rPr>
              <a:t>Breaking</a:t>
            </a:r>
            <a:r>
              <a:rPr lang="cs-CZ" sz="1800" dirty="0" smtClean="0">
                <a:solidFill>
                  <a:srgbClr val="FF0000"/>
                </a:solidFill>
              </a:rPr>
              <a:t> </a:t>
            </a:r>
            <a:r>
              <a:rPr lang="cs-CZ" sz="1800" dirty="0" err="1" smtClean="0">
                <a:solidFill>
                  <a:srgbClr val="FF0000"/>
                </a:solidFill>
              </a:rPr>
              <a:t>the</a:t>
            </a:r>
            <a:r>
              <a:rPr lang="cs-CZ" sz="1800" dirty="0" smtClean="0">
                <a:solidFill>
                  <a:srgbClr val="FF0000"/>
                </a:solidFill>
              </a:rPr>
              <a:t> </a:t>
            </a:r>
            <a:r>
              <a:rPr lang="cs-CZ" sz="1800" dirty="0" err="1" smtClean="0">
                <a:solidFill>
                  <a:srgbClr val="FF0000"/>
                </a:solidFill>
              </a:rPr>
              <a:t>rules</a:t>
            </a:r>
            <a:r>
              <a:rPr lang="cs-CZ" sz="1800" dirty="0" smtClean="0">
                <a:solidFill>
                  <a:srgbClr val="FF0000"/>
                </a:solidFill>
              </a:rPr>
              <a:t> can cause </a:t>
            </a:r>
            <a:r>
              <a:rPr lang="cs-CZ" sz="1800" dirty="0" err="1" smtClean="0">
                <a:solidFill>
                  <a:srgbClr val="FF0000"/>
                </a:solidFill>
              </a:rPr>
              <a:t>an</a:t>
            </a:r>
            <a:r>
              <a:rPr lang="cs-CZ" sz="1800" dirty="0" smtClean="0">
                <a:solidFill>
                  <a:srgbClr val="FF0000"/>
                </a:solidFill>
              </a:rPr>
              <a:t> end of </a:t>
            </a:r>
            <a:r>
              <a:rPr lang="cs-CZ" sz="1800" dirty="0" err="1" smtClean="0">
                <a:solidFill>
                  <a:srgbClr val="FF0000"/>
                </a:solidFill>
              </a:rPr>
              <a:t>your</a:t>
            </a:r>
            <a:r>
              <a:rPr lang="cs-CZ" sz="1800" dirty="0" smtClean="0">
                <a:solidFill>
                  <a:srgbClr val="FF0000"/>
                </a:solidFill>
              </a:rPr>
              <a:t> </a:t>
            </a:r>
            <a:r>
              <a:rPr lang="cs-CZ" sz="1800" dirty="0" err="1" smtClean="0">
                <a:solidFill>
                  <a:srgbClr val="FF0000"/>
                </a:solidFill>
              </a:rPr>
              <a:t>stay</a:t>
            </a:r>
            <a:r>
              <a:rPr lang="cs-CZ" sz="1800" dirty="0">
                <a:solidFill>
                  <a:srgbClr val="FF0000"/>
                </a:solidFill>
              </a:rPr>
              <a:t> </a:t>
            </a:r>
            <a:r>
              <a:rPr lang="cs-CZ" sz="1800" dirty="0" err="1" smtClean="0">
                <a:solidFill>
                  <a:srgbClr val="FF0000"/>
                </a:solidFill>
              </a:rPr>
              <a:t>there</a:t>
            </a:r>
            <a:r>
              <a:rPr lang="cs-CZ" sz="1800" dirty="0" smtClean="0">
                <a:solidFill>
                  <a:srgbClr val="FF0000"/>
                </a:solidFill>
              </a:rPr>
              <a:t>, </a:t>
            </a:r>
            <a:r>
              <a:rPr lang="cs-CZ" sz="1800" dirty="0" err="1" smtClean="0">
                <a:solidFill>
                  <a:srgbClr val="FF0000"/>
                </a:solidFill>
              </a:rPr>
              <a:t>your</a:t>
            </a:r>
            <a:r>
              <a:rPr lang="cs-CZ" sz="1800" dirty="0" smtClean="0">
                <a:solidFill>
                  <a:srgbClr val="FF0000"/>
                </a:solidFill>
              </a:rPr>
              <a:t> </a:t>
            </a:r>
            <a:r>
              <a:rPr lang="cs-CZ" sz="1800" dirty="0" err="1" smtClean="0">
                <a:solidFill>
                  <a:srgbClr val="FF0000"/>
                </a:solidFill>
              </a:rPr>
              <a:t>home</a:t>
            </a:r>
            <a:r>
              <a:rPr lang="cs-CZ" sz="1800" dirty="0" smtClean="0">
                <a:solidFill>
                  <a:srgbClr val="FF0000"/>
                </a:solidFill>
              </a:rPr>
              <a:t> </a:t>
            </a:r>
            <a:r>
              <a:rPr lang="cs-CZ" sz="1800" dirty="0" err="1" smtClean="0">
                <a:solidFill>
                  <a:srgbClr val="FF0000"/>
                </a:solidFill>
              </a:rPr>
              <a:t>institution</a:t>
            </a:r>
            <a:r>
              <a:rPr lang="cs-CZ" sz="1800" dirty="0" smtClean="0">
                <a:solidFill>
                  <a:srgbClr val="FF0000"/>
                </a:solidFill>
              </a:rPr>
              <a:t> </a:t>
            </a:r>
            <a:r>
              <a:rPr lang="cs-CZ" sz="1800" dirty="0" err="1" smtClean="0">
                <a:solidFill>
                  <a:srgbClr val="FF0000"/>
                </a:solidFill>
              </a:rPr>
              <a:t>will</a:t>
            </a:r>
            <a:r>
              <a:rPr lang="cs-CZ" sz="1800" dirty="0" smtClean="0">
                <a:solidFill>
                  <a:srgbClr val="FF0000"/>
                </a:solidFill>
              </a:rPr>
              <a:t> </a:t>
            </a:r>
            <a:r>
              <a:rPr lang="cs-CZ" sz="1800" dirty="0" err="1" smtClean="0">
                <a:solidFill>
                  <a:srgbClr val="FF0000"/>
                </a:solidFill>
              </a:rPr>
              <a:t>be</a:t>
            </a:r>
            <a:r>
              <a:rPr lang="cs-CZ" sz="1800" dirty="0" smtClean="0">
                <a:solidFill>
                  <a:srgbClr val="FF0000"/>
                </a:solidFill>
              </a:rPr>
              <a:t> </a:t>
            </a:r>
            <a:r>
              <a:rPr lang="cs-CZ" sz="1800" dirty="0" err="1" smtClean="0">
                <a:solidFill>
                  <a:srgbClr val="FF0000"/>
                </a:solidFill>
              </a:rPr>
              <a:t>informed</a:t>
            </a:r>
            <a:r>
              <a:rPr lang="cs-CZ" sz="1800" dirty="0" smtClean="0">
                <a:solidFill>
                  <a:srgbClr val="FF0000"/>
                </a:solidFill>
              </a:rPr>
              <a:t>! </a:t>
            </a:r>
            <a:r>
              <a:rPr lang="cs-CZ" sz="1800" dirty="0" err="1" smtClean="0">
                <a:solidFill>
                  <a:srgbClr val="FF0000"/>
                </a:solidFill>
              </a:rPr>
              <a:t>Any</a:t>
            </a:r>
            <a:r>
              <a:rPr lang="cs-CZ" sz="1800" dirty="0" smtClean="0">
                <a:solidFill>
                  <a:srgbClr val="FF0000"/>
                </a:solidFill>
              </a:rPr>
              <a:t> </a:t>
            </a:r>
            <a:r>
              <a:rPr lang="cs-CZ" sz="1800" dirty="0" err="1" smtClean="0">
                <a:solidFill>
                  <a:srgbClr val="FF0000"/>
                </a:solidFill>
              </a:rPr>
              <a:t>damage</a:t>
            </a:r>
            <a:r>
              <a:rPr lang="cs-CZ" sz="1800" dirty="0" smtClean="0">
                <a:solidFill>
                  <a:srgbClr val="FF0000"/>
                </a:solidFill>
              </a:rPr>
              <a:t> </a:t>
            </a:r>
            <a:r>
              <a:rPr lang="cs-CZ" sz="1800" dirty="0" err="1" smtClean="0">
                <a:solidFill>
                  <a:srgbClr val="FF0000"/>
                </a:solidFill>
              </a:rPr>
              <a:t>caused</a:t>
            </a:r>
            <a:r>
              <a:rPr lang="cs-CZ" sz="1800" dirty="0" smtClean="0">
                <a:solidFill>
                  <a:srgbClr val="FF0000"/>
                </a:solidFill>
              </a:rPr>
              <a:t> by students </a:t>
            </a:r>
            <a:r>
              <a:rPr lang="cs-CZ" sz="1800" dirty="0" err="1" smtClean="0">
                <a:solidFill>
                  <a:srgbClr val="FF0000"/>
                </a:solidFill>
              </a:rPr>
              <a:t>is</a:t>
            </a:r>
            <a:r>
              <a:rPr lang="cs-CZ" sz="1800" dirty="0" smtClean="0">
                <a:solidFill>
                  <a:srgbClr val="FF0000"/>
                </a:solidFill>
              </a:rPr>
              <a:t> </a:t>
            </a:r>
            <a:r>
              <a:rPr lang="cs-CZ" sz="1800" dirty="0" err="1" smtClean="0">
                <a:solidFill>
                  <a:srgbClr val="FF0000"/>
                </a:solidFill>
              </a:rPr>
              <a:t>taken</a:t>
            </a:r>
            <a:r>
              <a:rPr lang="cs-CZ" sz="1800" dirty="0" smtClean="0">
                <a:solidFill>
                  <a:srgbClr val="FF0000"/>
                </a:solidFill>
              </a:rPr>
              <a:t> </a:t>
            </a:r>
            <a:r>
              <a:rPr lang="cs-CZ" sz="1800" dirty="0" err="1" smtClean="0">
                <a:solidFill>
                  <a:srgbClr val="FF0000"/>
                </a:solidFill>
              </a:rPr>
              <a:t>off</a:t>
            </a:r>
            <a:r>
              <a:rPr lang="cs-CZ" sz="1800" dirty="0" smtClean="0">
                <a:solidFill>
                  <a:srgbClr val="FF0000"/>
                </a:solidFill>
              </a:rPr>
              <a:t> </a:t>
            </a:r>
            <a:r>
              <a:rPr lang="cs-CZ" sz="1800" dirty="0" err="1" smtClean="0">
                <a:solidFill>
                  <a:srgbClr val="FF0000"/>
                </a:solidFill>
              </a:rPr>
              <a:t>the</a:t>
            </a:r>
            <a:r>
              <a:rPr lang="cs-CZ" sz="1800" dirty="0" smtClean="0">
                <a:solidFill>
                  <a:srgbClr val="FF0000"/>
                </a:solidFill>
              </a:rPr>
              <a:t> deposit.</a:t>
            </a:r>
          </a:p>
          <a:p>
            <a:pPr>
              <a:buFontTx/>
              <a:buChar char="-"/>
            </a:pPr>
            <a:r>
              <a:rPr lang="cs-CZ" sz="1800" dirty="0" smtClean="0">
                <a:solidFill>
                  <a:srgbClr val="0070C0"/>
                </a:solidFill>
              </a:rPr>
              <a:t>A</a:t>
            </a:r>
            <a:r>
              <a:rPr lang="en-US" sz="1800" dirty="0" err="1" smtClean="0"/>
              <a:t>ny</a:t>
            </a:r>
            <a:r>
              <a:rPr lang="en-US" sz="1800" dirty="0" smtClean="0"/>
              <a:t> changes</a:t>
            </a:r>
            <a:r>
              <a:rPr lang="cs-CZ" sz="1800" dirty="0" smtClean="0"/>
              <a:t>,</a:t>
            </a:r>
            <a:r>
              <a:rPr lang="en-US" sz="1800" dirty="0" smtClean="0"/>
              <a:t> you do </a:t>
            </a:r>
            <a:r>
              <a:rPr lang="en-US" sz="1800" dirty="0"/>
              <a:t>in </a:t>
            </a:r>
            <a:r>
              <a:rPr lang="en-US" sz="1800" dirty="0" smtClean="0"/>
              <a:t>dorms</a:t>
            </a:r>
            <a:r>
              <a:rPr lang="cs-CZ" sz="1800" dirty="0" smtClean="0"/>
              <a:t>,</a:t>
            </a:r>
            <a:r>
              <a:rPr lang="en-US" sz="1800" dirty="0" smtClean="0"/>
              <a:t> </a:t>
            </a:r>
            <a:r>
              <a:rPr lang="en-US" sz="1800" dirty="0"/>
              <a:t>must be approved by the </a:t>
            </a:r>
            <a:r>
              <a:rPr lang="en-US" sz="1800" dirty="0" smtClean="0"/>
              <a:t>accommodation</a:t>
            </a:r>
            <a:r>
              <a:rPr lang="cs-CZ" sz="1800" dirty="0" smtClean="0"/>
              <a:t>          o</a:t>
            </a:r>
            <a:r>
              <a:rPr lang="en-US" sz="1800" dirty="0" err="1" smtClean="0"/>
              <a:t>ffice</a:t>
            </a:r>
            <a:r>
              <a:rPr lang="cs-CZ" sz="1800" dirty="0" smtClean="0"/>
              <a:t>,</a:t>
            </a:r>
            <a:r>
              <a:rPr lang="en-US" sz="1800" dirty="0" smtClean="0"/>
              <a:t> you </a:t>
            </a:r>
            <a:r>
              <a:rPr lang="en-US" sz="1800" dirty="0"/>
              <a:t>must personally report them in the accommodation </a:t>
            </a:r>
            <a:r>
              <a:rPr lang="en-US" sz="1800" dirty="0" smtClean="0"/>
              <a:t>office</a:t>
            </a:r>
            <a:r>
              <a:rPr lang="cs-CZ" sz="1800" dirty="0" smtClean="0"/>
              <a:t> in </a:t>
            </a:r>
            <a:r>
              <a:rPr lang="cs-CZ" sz="1800" dirty="0" err="1" smtClean="0"/>
              <a:t>advance</a:t>
            </a:r>
            <a:r>
              <a:rPr lang="cs-CZ" sz="1800" dirty="0" smtClean="0"/>
              <a:t>.</a:t>
            </a:r>
          </a:p>
          <a:p>
            <a:r>
              <a:rPr lang="cs-CZ" sz="1800" dirty="0" smtClean="0"/>
              <a:t>„Shopping </a:t>
            </a:r>
            <a:r>
              <a:rPr lang="cs-CZ" sz="1800" dirty="0" err="1" smtClean="0"/>
              <a:t>carts</a:t>
            </a:r>
            <a:r>
              <a:rPr lang="cs-CZ" sz="1800" dirty="0" smtClean="0"/>
              <a:t> are </a:t>
            </a:r>
            <a:r>
              <a:rPr lang="cs-CZ" sz="1800" dirty="0" err="1" smtClean="0"/>
              <a:t>the</a:t>
            </a:r>
            <a:r>
              <a:rPr lang="cs-CZ" sz="1800" dirty="0" smtClean="0"/>
              <a:t> </a:t>
            </a:r>
            <a:r>
              <a:rPr lang="cs-CZ" sz="1800" dirty="0" err="1" smtClean="0"/>
              <a:t>property</a:t>
            </a:r>
            <a:r>
              <a:rPr lang="cs-CZ" sz="1800" dirty="0" smtClean="0"/>
              <a:t> of </a:t>
            </a:r>
            <a:r>
              <a:rPr lang="cs-CZ" sz="1800" dirty="0" err="1" smtClean="0"/>
              <a:t>the</a:t>
            </a:r>
            <a:r>
              <a:rPr lang="cs-CZ" sz="1800" dirty="0" smtClean="0"/>
              <a:t> shopping </a:t>
            </a:r>
            <a:r>
              <a:rPr lang="cs-CZ" sz="1800" dirty="0" err="1" smtClean="0"/>
              <a:t>centers</a:t>
            </a:r>
            <a:r>
              <a:rPr lang="cs-CZ" sz="1800" dirty="0" smtClean="0"/>
              <a:t> –   </a:t>
            </a:r>
          </a:p>
          <a:p>
            <a:pPr marL="0" indent="0">
              <a:buNone/>
            </a:pPr>
            <a:r>
              <a:rPr lang="cs-CZ" sz="1800" dirty="0"/>
              <a:t> </a:t>
            </a:r>
            <a:r>
              <a:rPr lang="cs-CZ" sz="1800" dirty="0" smtClean="0"/>
              <a:t>    </a:t>
            </a:r>
            <a:r>
              <a:rPr lang="cs-CZ" sz="1800" dirty="0" err="1" smtClean="0"/>
              <a:t>e.g.Globus</a:t>
            </a:r>
            <a:r>
              <a:rPr lang="cs-CZ" sz="1800" dirty="0" smtClean="0"/>
              <a:t>/Albert supermarket! </a:t>
            </a:r>
            <a:endParaRPr lang="cs-CZ" sz="1800" dirty="0"/>
          </a:p>
        </p:txBody>
      </p:sp>
      <p:sp>
        <p:nvSpPr>
          <p:cNvPr id="4" name="Zástupný symbol pro zápatí 3"/>
          <p:cNvSpPr>
            <a:spLocks noGrp="1"/>
          </p:cNvSpPr>
          <p:nvPr>
            <p:ph type="ftr" sz="quarter" idx="11"/>
          </p:nvPr>
        </p:nvSpPr>
        <p:spPr/>
        <p:txBody>
          <a:bodyPr/>
          <a:lstStyle/>
          <a:p>
            <a:r>
              <a:rPr lang="cs-CZ" dirty="0" smtClean="0"/>
              <a:t>autor prezentace, datum prezentace, univerzitní oddělení, fakulta, adresa</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0994" y="5477691"/>
            <a:ext cx="1114698" cy="907183"/>
          </a:xfrm>
          <a:prstGeom prst="rect">
            <a:avLst/>
          </a:prstGeom>
        </p:spPr>
      </p:pic>
    </p:spTree>
    <p:extLst>
      <p:ext uri="{BB962C8B-B14F-4D97-AF65-F5344CB8AC3E}">
        <p14:creationId xmlns:p14="http://schemas.microsoft.com/office/powerpoint/2010/main" val="2931907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smtClean="0"/>
              <a:t>autor prezentace, datum prezentace, univerzitní oddělení, fakulta, adresa</a:t>
            </a:r>
            <a:endParaRPr lang="cs-CZ" dirty="0"/>
          </a:p>
        </p:txBody>
      </p:sp>
      <p:pic>
        <p:nvPicPr>
          <p:cNvPr id="5" name="Obrázek 4"/>
          <p:cNvPicPr>
            <a:picLocks noChangeAspect="1"/>
          </p:cNvPicPr>
          <p:nvPr/>
        </p:nvPicPr>
        <p:blipFill>
          <a:blip r:embed="rId2"/>
          <a:stretch>
            <a:fillRect/>
          </a:stretch>
        </p:blipFill>
        <p:spPr>
          <a:xfrm>
            <a:off x="720000" y="1400432"/>
            <a:ext cx="7962681" cy="5050244"/>
          </a:xfrm>
          <a:prstGeom prst="rect">
            <a:avLst/>
          </a:prstGeom>
        </p:spPr>
      </p:pic>
    </p:spTree>
    <p:extLst>
      <p:ext uri="{BB962C8B-B14F-4D97-AF65-F5344CB8AC3E}">
        <p14:creationId xmlns:p14="http://schemas.microsoft.com/office/powerpoint/2010/main" val="18402702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smtClean="0"/>
              <a:t>autor prezentace, datum prezentace, univerzitní oddělení, fakulta, adresa</a:t>
            </a:r>
            <a:endParaRPr lang="cs-CZ" dirty="0"/>
          </a:p>
        </p:txBody>
      </p:sp>
      <p:pic>
        <p:nvPicPr>
          <p:cNvPr id="3" name="Obrázek 2"/>
          <p:cNvPicPr>
            <a:picLocks noChangeAspect="1"/>
          </p:cNvPicPr>
          <p:nvPr/>
        </p:nvPicPr>
        <p:blipFill>
          <a:blip r:embed="rId2"/>
          <a:stretch>
            <a:fillRect/>
          </a:stretch>
        </p:blipFill>
        <p:spPr>
          <a:xfrm>
            <a:off x="2677212" y="537328"/>
            <a:ext cx="5288438" cy="5913347"/>
          </a:xfrm>
          <a:prstGeom prst="rect">
            <a:avLst/>
          </a:prstGeom>
        </p:spPr>
      </p:pic>
    </p:spTree>
    <p:extLst>
      <p:ext uri="{BB962C8B-B14F-4D97-AF65-F5344CB8AC3E}">
        <p14:creationId xmlns:p14="http://schemas.microsoft.com/office/powerpoint/2010/main" val="648743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1444240"/>
            <a:ext cx="7560000" cy="581114"/>
          </a:xfrm>
        </p:spPr>
        <p:txBody>
          <a:bodyPr>
            <a:normAutofit fontScale="90000"/>
          </a:bodyPr>
          <a:lstStyle/>
          <a:p>
            <a:r>
              <a:rPr lang="cs-CZ" sz="2200" dirty="0" err="1"/>
              <a:t>Information</a:t>
            </a:r>
            <a:r>
              <a:rPr lang="cs-CZ" sz="2200" dirty="0"/>
              <a:t> </a:t>
            </a:r>
            <a:r>
              <a:rPr lang="cs-CZ" sz="2200" dirty="0" err="1" smtClean="0"/>
              <a:t>Summary</a:t>
            </a:r>
            <a:r>
              <a:rPr lang="cs-CZ" sz="1800" dirty="0" smtClean="0"/>
              <a:t/>
            </a:r>
            <a:br>
              <a:rPr lang="cs-CZ" sz="1800" dirty="0" smtClean="0"/>
            </a:br>
            <a:r>
              <a:rPr lang="cs-CZ" sz="1800" dirty="0"/>
              <a:t/>
            </a:r>
            <a:br>
              <a:rPr lang="cs-CZ" sz="1800" dirty="0"/>
            </a:br>
            <a:r>
              <a:rPr lang="cs-CZ" sz="1800" dirty="0" smtClean="0"/>
              <a:t/>
            </a:r>
            <a:br>
              <a:rPr lang="cs-CZ" sz="1800" dirty="0" smtClean="0"/>
            </a:br>
            <a:r>
              <a:rPr lang="cs-CZ" sz="1800" dirty="0"/>
              <a:t/>
            </a:r>
            <a:br>
              <a:rPr lang="cs-CZ" sz="1800" dirty="0"/>
            </a:br>
            <a:endParaRPr lang="cs-CZ" sz="1800" dirty="0"/>
          </a:p>
        </p:txBody>
      </p:sp>
      <p:sp>
        <p:nvSpPr>
          <p:cNvPr id="3" name="Zástupný symbol pro obsah 2"/>
          <p:cNvSpPr>
            <a:spLocks noGrp="1"/>
          </p:cNvSpPr>
          <p:nvPr>
            <p:ph idx="1"/>
          </p:nvPr>
        </p:nvSpPr>
        <p:spPr>
          <a:xfrm>
            <a:off x="720000" y="2050991"/>
            <a:ext cx="7560000" cy="4308245"/>
          </a:xfrm>
        </p:spPr>
        <p:txBody>
          <a:bodyPr>
            <a:normAutofit lnSpcReduction="10000"/>
          </a:bodyPr>
          <a:lstStyle/>
          <a:p>
            <a:r>
              <a:rPr lang="cs-CZ" sz="1800" dirty="0" err="1" smtClean="0">
                <a:solidFill>
                  <a:srgbClr val="FF0000"/>
                </a:solidFill>
              </a:rPr>
              <a:t>Classes</a:t>
            </a:r>
            <a:r>
              <a:rPr lang="cs-CZ" sz="1800" dirty="0" smtClean="0">
                <a:solidFill>
                  <a:srgbClr val="FF0000"/>
                </a:solidFill>
              </a:rPr>
              <a:t> start </a:t>
            </a:r>
            <a:r>
              <a:rPr lang="cs-CZ" sz="1800" dirty="0" err="1" smtClean="0">
                <a:solidFill>
                  <a:srgbClr val="FF0000"/>
                </a:solidFill>
              </a:rPr>
              <a:t>officialy</a:t>
            </a:r>
            <a:r>
              <a:rPr lang="cs-CZ" sz="1800" dirty="0" smtClean="0">
                <a:solidFill>
                  <a:srgbClr val="FF0000"/>
                </a:solidFill>
              </a:rPr>
              <a:t> on </a:t>
            </a:r>
            <a:r>
              <a:rPr lang="cs-CZ" sz="1800" b="1" dirty="0" err="1" smtClean="0">
                <a:solidFill>
                  <a:srgbClr val="FF0000"/>
                </a:solidFill>
              </a:rPr>
              <a:t>Monday</a:t>
            </a:r>
            <a:r>
              <a:rPr lang="cs-CZ" sz="1800" b="1" dirty="0" smtClean="0">
                <a:solidFill>
                  <a:srgbClr val="FF0000"/>
                </a:solidFill>
              </a:rPr>
              <a:t>, </a:t>
            </a:r>
            <a:r>
              <a:rPr lang="cs-CZ" sz="1800" b="1" dirty="0" err="1" smtClean="0">
                <a:solidFill>
                  <a:srgbClr val="FF0000"/>
                </a:solidFill>
              </a:rPr>
              <a:t>September</a:t>
            </a:r>
            <a:r>
              <a:rPr lang="cs-CZ" sz="1800" b="1" dirty="0" smtClean="0">
                <a:solidFill>
                  <a:srgbClr val="FF0000"/>
                </a:solidFill>
              </a:rPr>
              <a:t> 21, 2020</a:t>
            </a:r>
            <a:r>
              <a:rPr lang="cs-CZ" sz="1800" dirty="0" smtClean="0">
                <a:solidFill>
                  <a:srgbClr val="FF0000"/>
                </a:solidFill>
              </a:rPr>
              <a:t>!</a:t>
            </a:r>
            <a:r>
              <a:rPr lang="cs-CZ" sz="1800" dirty="0" smtClean="0"/>
              <a:t> </a:t>
            </a:r>
            <a:r>
              <a:rPr lang="cs-CZ" sz="1800" dirty="0" err="1" smtClean="0">
                <a:solidFill>
                  <a:srgbClr val="FF0000"/>
                </a:solidFill>
              </a:rPr>
              <a:t>Check</a:t>
            </a:r>
            <a:r>
              <a:rPr lang="cs-CZ" sz="1800" dirty="0" smtClean="0">
                <a:solidFill>
                  <a:srgbClr val="FF0000"/>
                </a:solidFill>
              </a:rPr>
              <a:t> email </a:t>
            </a:r>
            <a:r>
              <a:rPr lang="cs-CZ" sz="1800" dirty="0" err="1" smtClean="0">
                <a:solidFill>
                  <a:srgbClr val="FF0000"/>
                </a:solidFill>
              </a:rPr>
              <a:t>from</a:t>
            </a:r>
            <a:r>
              <a:rPr lang="cs-CZ" sz="1800" dirty="0" smtClean="0">
                <a:solidFill>
                  <a:srgbClr val="FF0000"/>
                </a:solidFill>
              </a:rPr>
              <a:t> </a:t>
            </a:r>
            <a:r>
              <a:rPr lang="cs-CZ" sz="1800" dirty="0" err="1" smtClean="0">
                <a:solidFill>
                  <a:srgbClr val="FF0000"/>
                </a:solidFill>
              </a:rPr>
              <a:t>coordinators</a:t>
            </a:r>
            <a:r>
              <a:rPr lang="cs-CZ" sz="1800" dirty="0" smtClean="0">
                <a:solidFill>
                  <a:srgbClr val="FF0000"/>
                </a:solidFill>
              </a:rPr>
              <a:t>! </a:t>
            </a:r>
            <a:r>
              <a:rPr lang="cs-CZ" sz="1800" dirty="0" err="1" smtClean="0">
                <a:solidFill>
                  <a:srgbClr val="FF0000"/>
                </a:solidFill>
              </a:rPr>
              <a:t>Write</a:t>
            </a:r>
            <a:r>
              <a:rPr lang="cs-CZ" sz="1800" dirty="0" smtClean="0">
                <a:solidFill>
                  <a:srgbClr val="FF0000"/>
                </a:solidFill>
              </a:rPr>
              <a:t> to </a:t>
            </a:r>
            <a:r>
              <a:rPr lang="cs-CZ" sz="1800" dirty="0" err="1" smtClean="0">
                <a:solidFill>
                  <a:srgbClr val="FF0000"/>
                </a:solidFill>
              </a:rPr>
              <a:t>your</a:t>
            </a:r>
            <a:r>
              <a:rPr lang="cs-CZ" sz="1800" dirty="0" smtClean="0">
                <a:solidFill>
                  <a:srgbClr val="FF0000"/>
                </a:solidFill>
              </a:rPr>
              <a:t> </a:t>
            </a:r>
            <a:r>
              <a:rPr lang="cs-CZ" sz="1800" dirty="0" err="1" smtClean="0">
                <a:solidFill>
                  <a:srgbClr val="FF0000"/>
                </a:solidFill>
              </a:rPr>
              <a:t>departmental</a:t>
            </a:r>
            <a:r>
              <a:rPr lang="cs-CZ" sz="1800" dirty="0" smtClean="0">
                <a:solidFill>
                  <a:srgbClr val="FF0000"/>
                </a:solidFill>
              </a:rPr>
              <a:t> </a:t>
            </a:r>
            <a:r>
              <a:rPr lang="cs-CZ" sz="1800" dirty="0" err="1" smtClean="0">
                <a:solidFill>
                  <a:srgbClr val="FF0000"/>
                </a:solidFill>
              </a:rPr>
              <a:t>coordinator</a:t>
            </a:r>
            <a:r>
              <a:rPr lang="cs-CZ" sz="1800" dirty="0" smtClean="0">
                <a:solidFill>
                  <a:srgbClr val="FF0000"/>
                </a:solidFill>
              </a:rPr>
              <a:t>!</a:t>
            </a:r>
          </a:p>
          <a:p>
            <a:r>
              <a:rPr lang="cs-CZ" sz="1800" dirty="0"/>
              <a:t>Exchange </a:t>
            </a:r>
            <a:r>
              <a:rPr lang="cs-CZ" sz="1800" dirty="0" err="1" smtClean="0"/>
              <a:t>students</a:t>
            </a:r>
            <a:r>
              <a:rPr lang="cs-CZ" sz="1800" dirty="0" smtClean="0"/>
              <a:t> </a:t>
            </a:r>
            <a:r>
              <a:rPr lang="cs-CZ" sz="1800" dirty="0" err="1"/>
              <a:t>must</a:t>
            </a:r>
            <a:r>
              <a:rPr lang="cs-CZ" sz="1800" dirty="0"/>
              <a:t> </a:t>
            </a:r>
            <a:r>
              <a:rPr lang="cs-CZ" sz="1800" dirty="0" err="1"/>
              <a:t>be</a:t>
            </a:r>
            <a:r>
              <a:rPr lang="cs-CZ" sz="1800" dirty="0"/>
              <a:t> </a:t>
            </a:r>
            <a:r>
              <a:rPr lang="cs-CZ" sz="1800" dirty="0" err="1"/>
              <a:t>enrolled</a:t>
            </a:r>
            <a:r>
              <a:rPr lang="cs-CZ" sz="1800" dirty="0"/>
              <a:t> </a:t>
            </a:r>
            <a:r>
              <a:rPr lang="cs-CZ" sz="1800" b="1" dirty="0"/>
              <a:t>FULL TIME </a:t>
            </a:r>
            <a:r>
              <a:rPr lang="cs-CZ" sz="1800" dirty="0"/>
              <a:t>and </a:t>
            </a:r>
            <a:r>
              <a:rPr lang="cs-CZ" sz="1800" dirty="0" err="1"/>
              <a:t>receive</a:t>
            </a:r>
            <a:r>
              <a:rPr lang="cs-CZ" sz="1800" dirty="0"/>
              <a:t> minimum </a:t>
            </a:r>
            <a:r>
              <a:rPr lang="cs-CZ" sz="1800" b="1" dirty="0"/>
              <a:t>15 ECTS </a:t>
            </a:r>
            <a:r>
              <a:rPr lang="cs-CZ" sz="1800" dirty="0"/>
              <a:t>per </a:t>
            </a:r>
            <a:r>
              <a:rPr lang="cs-CZ" sz="1800" dirty="0" err="1"/>
              <a:t>each</a:t>
            </a:r>
            <a:r>
              <a:rPr lang="cs-CZ" sz="1800" dirty="0"/>
              <a:t> </a:t>
            </a:r>
            <a:r>
              <a:rPr lang="cs-CZ" sz="1800" dirty="0" err="1"/>
              <a:t>semester</a:t>
            </a:r>
            <a:r>
              <a:rPr lang="cs-CZ" sz="1800" dirty="0"/>
              <a:t>, Erasmus International </a:t>
            </a:r>
            <a:r>
              <a:rPr lang="cs-CZ" sz="1800" dirty="0" err="1"/>
              <a:t>Credit</a:t>
            </a:r>
            <a:r>
              <a:rPr lang="cs-CZ" sz="1800" dirty="0"/>
              <a:t> Mobility students </a:t>
            </a:r>
            <a:r>
              <a:rPr lang="cs-CZ" sz="1800" dirty="0" err="1"/>
              <a:t>must</a:t>
            </a:r>
            <a:r>
              <a:rPr lang="cs-CZ" sz="1800" dirty="0"/>
              <a:t> </a:t>
            </a:r>
            <a:r>
              <a:rPr lang="cs-CZ" sz="1800" dirty="0" err="1"/>
              <a:t>receive</a:t>
            </a:r>
            <a:r>
              <a:rPr lang="cs-CZ" sz="1800" dirty="0"/>
              <a:t> min. </a:t>
            </a:r>
            <a:r>
              <a:rPr lang="cs-CZ" sz="1800" b="1" dirty="0"/>
              <a:t>20 ECTS </a:t>
            </a:r>
            <a:r>
              <a:rPr lang="cs-CZ" sz="1800" dirty="0"/>
              <a:t>per </a:t>
            </a:r>
            <a:r>
              <a:rPr lang="cs-CZ" sz="1800" dirty="0" err="1"/>
              <a:t>each</a:t>
            </a:r>
            <a:r>
              <a:rPr lang="cs-CZ" sz="1800" dirty="0"/>
              <a:t> </a:t>
            </a:r>
            <a:r>
              <a:rPr lang="cs-CZ" sz="1800" dirty="0" err="1"/>
              <a:t>semester</a:t>
            </a:r>
            <a:endParaRPr lang="cs-CZ" sz="1800" dirty="0"/>
          </a:p>
          <a:p>
            <a:r>
              <a:rPr lang="cs-CZ" sz="1800" dirty="0" err="1"/>
              <a:t>You</a:t>
            </a:r>
            <a:r>
              <a:rPr lang="cs-CZ" sz="1800" dirty="0"/>
              <a:t> </a:t>
            </a:r>
            <a:r>
              <a:rPr lang="cs-CZ" sz="1800" dirty="0" err="1"/>
              <a:t>must</a:t>
            </a:r>
            <a:r>
              <a:rPr lang="cs-CZ" sz="1800" dirty="0"/>
              <a:t> </a:t>
            </a:r>
            <a:r>
              <a:rPr lang="cs-CZ" sz="1800" b="1" dirty="0" err="1"/>
              <a:t>notify</a:t>
            </a:r>
            <a:r>
              <a:rPr lang="cs-CZ" sz="1800" b="1" dirty="0"/>
              <a:t> </a:t>
            </a:r>
            <a:r>
              <a:rPr lang="cs-CZ" sz="1800" b="1" dirty="0" err="1"/>
              <a:t>the</a:t>
            </a:r>
            <a:r>
              <a:rPr lang="cs-CZ" sz="1800" b="1" dirty="0"/>
              <a:t> IRO </a:t>
            </a:r>
            <a:r>
              <a:rPr lang="cs-CZ" sz="1800" dirty="0" err="1"/>
              <a:t>if</a:t>
            </a:r>
            <a:r>
              <a:rPr lang="cs-CZ" sz="1800" dirty="0"/>
              <a:t> </a:t>
            </a:r>
            <a:r>
              <a:rPr lang="cs-CZ" sz="1800" dirty="0" err="1"/>
              <a:t>you</a:t>
            </a:r>
            <a:r>
              <a:rPr lang="cs-CZ" sz="1800" dirty="0"/>
              <a:t> </a:t>
            </a:r>
            <a:r>
              <a:rPr lang="cs-CZ" sz="1800" dirty="0" err="1"/>
              <a:t>decide</a:t>
            </a:r>
            <a:r>
              <a:rPr lang="cs-CZ" sz="1800" dirty="0"/>
              <a:t> to </a:t>
            </a:r>
            <a:r>
              <a:rPr lang="cs-CZ" sz="1800" b="1" dirty="0" err="1"/>
              <a:t>cancel</a:t>
            </a:r>
            <a:r>
              <a:rPr lang="cs-CZ" sz="1800" b="1" dirty="0"/>
              <a:t> </a:t>
            </a:r>
            <a:r>
              <a:rPr lang="cs-CZ" sz="1800" b="1" dirty="0" err="1"/>
              <a:t>your</a:t>
            </a:r>
            <a:r>
              <a:rPr lang="cs-CZ" sz="1800" b="1" dirty="0"/>
              <a:t> </a:t>
            </a:r>
            <a:r>
              <a:rPr lang="cs-CZ" sz="1800" b="1" dirty="0" err="1"/>
              <a:t>stay</a:t>
            </a:r>
            <a:r>
              <a:rPr lang="cs-CZ" sz="1800" b="1" dirty="0"/>
              <a:t> </a:t>
            </a:r>
            <a:r>
              <a:rPr lang="cs-CZ" sz="1800" dirty="0" err="1"/>
              <a:t>before</a:t>
            </a:r>
            <a:r>
              <a:rPr lang="cs-CZ" sz="1800" dirty="0"/>
              <a:t> </a:t>
            </a:r>
            <a:r>
              <a:rPr lang="cs-CZ" sz="1800" dirty="0" err="1"/>
              <a:t>the</a:t>
            </a:r>
            <a:r>
              <a:rPr lang="cs-CZ" sz="1800" dirty="0"/>
              <a:t> </a:t>
            </a:r>
            <a:r>
              <a:rPr lang="cs-CZ" sz="1800" dirty="0" err="1"/>
              <a:t>official</a:t>
            </a:r>
            <a:r>
              <a:rPr lang="cs-CZ" sz="1800" dirty="0"/>
              <a:t> end of </a:t>
            </a:r>
            <a:r>
              <a:rPr lang="cs-CZ" sz="1800" dirty="0" err="1"/>
              <a:t>classes</a:t>
            </a:r>
            <a:r>
              <a:rPr lang="cs-CZ" sz="1800" dirty="0"/>
              <a:t>.</a:t>
            </a:r>
          </a:p>
          <a:p>
            <a:r>
              <a:rPr lang="cs-CZ" sz="1800" dirty="0" err="1" smtClean="0"/>
              <a:t>You</a:t>
            </a:r>
            <a:r>
              <a:rPr lang="cs-CZ" sz="1800" dirty="0" smtClean="0"/>
              <a:t> </a:t>
            </a:r>
            <a:r>
              <a:rPr lang="cs-CZ" sz="1800" dirty="0" err="1" smtClean="0"/>
              <a:t>must</a:t>
            </a:r>
            <a:r>
              <a:rPr lang="cs-CZ" sz="1800" dirty="0" smtClean="0"/>
              <a:t> </a:t>
            </a:r>
            <a:r>
              <a:rPr lang="cs-CZ" sz="1800" b="1" dirty="0" err="1" smtClean="0"/>
              <a:t>notify</a:t>
            </a:r>
            <a:r>
              <a:rPr lang="cs-CZ" sz="1800" b="1" dirty="0" smtClean="0"/>
              <a:t> </a:t>
            </a:r>
            <a:r>
              <a:rPr lang="cs-CZ" sz="1800" b="1" dirty="0" err="1" smtClean="0"/>
              <a:t>the</a:t>
            </a:r>
            <a:r>
              <a:rPr lang="cs-CZ" sz="1800" b="1" dirty="0" smtClean="0"/>
              <a:t> IRO </a:t>
            </a:r>
            <a:r>
              <a:rPr lang="cs-CZ" sz="1800" dirty="0" smtClean="0"/>
              <a:t>as </a:t>
            </a:r>
            <a:r>
              <a:rPr lang="cs-CZ" sz="1800" dirty="0" err="1" smtClean="0"/>
              <a:t>soon</a:t>
            </a:r>
            <a:r>
              <a:rPr lang="cs-CZ" sz="1800" dirty="0" smtClean="0"/>
              <a:t> as </a:t>
            </a:r>
            <a:r>
              <a:rPr lang="cs-CZ" sz="1800" dirty="0" err="1" smtClean="0"/>
              <a:t>possible</a:t>
            </a:r>
            <a:r>
              <a:rPr lang="cs-CZ" sz="1800" dirty="0" smtClean="0"/>
              <a:t> of </a:t>
            </a:r>
            <a:r>
              <a:rPr lang="cs-CZ" sz="1800" dirty="0" err="1" smtClean="0"/>
              <a:t>any</a:t>
            </a:r>
            <a:r>
              <a:rPr lang="cs-CZ" sz="1800" dirty="0" smtClean="0"/>
              <a:t> </a:t>
            </a:r>
            <a:r>
              <a:rPr lang="cs-CZ" sz="1800" b="1" dirty="0" err="1" smtClean="0"/>
              <a:t>change</a:t>
            </a:r>
            <a:r>
              <a:rPr lang="cs-CZ" sz="1800" b="1" dirty="0" smtClean="0"/>
              <a:t> of </a:t>
            </a:r>
            <a:r>
              <a:rPr lang="cs-CZ" sz="1800" b="1" dirty="0" err="1" smtClean="0"/>
              <a:t>address</a:t>
            </a:r>
            <a:r>
              <a:rPr lang="cs-CZ" sz="1800" b="1" dirty="0" smtClean="0"/>
              <a:t>, </a:t>
            </a:r>
            <a:r>
              <a:rPr lang="cs-CZ" sz="1800" b="1" dirty="0" err="1" smtClean="0"/>
              <a:t>legal</a:t>
            </a:r>
            <a:r>
              <a:rPr lang="cs-CZ" sz="1800" b="1" dirty="0" smtClean="0"/>
              <a:t> </a:t>
            </a:r>
            <a:r>
              <a:rPr lang="cs-CZ" sz="1800" b="1" dirty="0" err="1" smtClean="0"/>
              <a:t>name</a:t>
            </a:r>
            <a:r>
              <a:rPr lang="cs-CZ" sz="1800" dirty="0" smtClean="0"/>
              <a:t>, and/</a:t>
            </a:r>
            <a:r>
              <a:rPr lang="cs-CZ" sz="1800" dirty="0" err="1" smtClean="0"/>
              <a:t>or</a:t>
            </a:r>
            <a:r>
              <a:rPr lang="cs-CZ" sz="1800" dirty="0" smtClean="0"/>
              <a:t> </a:t>
            </a:r>
            <a:r>
              <a:rPr lang="cs-CZ" sz="1800" dirty="0" err="1" smtClean="0"/>
              <a:t>change</a:t>
            </a:r>
            <a:r>
              <a:rPr lang="cs-CZ" sz="1800" dirty="0" smtClean="0"/>
              <a:t> of </a:t>
            </a:r>
            <a:r>
              <a:rPr lang="cs-CZ" sz="1800" dirty="0" err="1" smtClean="0"/>
              <a:t>your</a:t>
            </a:r>
            <a:r>
              <a:rPr lang="cs-CZ" sz="1800" dirty="0" smtClean="0"/>
              <a:t> major. </a:t>
            </a:r>
            <a:r>
              <a:rPr lang="cs-CZ" sz="1800" dirty="0" err="1" smtClean="0"/>
              <a:t>If</a:t>
            </a:r>
            <a:r>
              <a:rPr lang="cs-CZ" sz="1800" dirty="0" smtClean="0"/>
              <a:t> </a:t>
            </a:r>
            <a:r>
              <a:rPr lang="cs-CZ" sz="1800" dirty="0" err="1" smtClean="0"/>
              <a:t>you</a:t>
            </a:r>
            <a:r>
              <a:rPr lang="cs-CZ" sz="1800" dirty="0" smtClean="0"/>
              <a:t> do not live in </a:t>
            </a:r>
            <a:r>
              <a:rPr lang="cs-CZ" sz="1800" dirty="0" err="1" smtClean="0"/>
              <a:t>dorms</a:t>
            </a:r>
            <a:r>
              <a:rPr lang="cs-CZ" sz="1800" dirty="0" smtClean="0"/>
              <a:t> </a:t>
            </a:r>
            <a:r>
              <a:rPr lang="cs-CZ" sz="1800" dirty="0" err="1" smtClean="0"/>
              <a:t>you</a:t>
            </a:r>
            <a:r>
              <a:rPr lang="cs-CZ" sz="1800" dirty="0" smtClean="0"/>
              <a:t> </a:t>
            </a:r>
            <a:r>
              <a:rPr lang="cs-CZ" sz="1800" dirty="0" err="1" smtClean="0"/>
              <a:t>must</a:t>
            </a:r>
            <a:r>
              <a:rPr lang="cs-CZ" sz="1800" dirty="0" smtClean="0"/>
              <a:t> </a:t>
            </a:r>
            <a:r>
              <a:rPr lang="cs-CZ" sz="1800" dirty="0" err="1" smtClean="0"/>
              <a:t>provide</a:t>
            </a:r>
            <a:r>
              <a:rPr lang="cs-CZ" sz="1800" dirty="0" smtClean="0"/>
              <a:t> </a:t>
            </a:r>
            <a:r>
              <a:rPr lang="cs-CZ" sz="1800" dirty="0" err="1" smtClean="0"/>
              <a:t>the</a:t>
            </a:r>
            <a:r>
              <a:rPr lang="cs-CZ" sz="1800" dirty="0" smtClean="0"/>
              <a:t> IRO </a:t>
            </a:r>
            <a:r>
              <a:rPr lang="cs-CZ" sz="1800" dirty="0" err="1" smtClean="0"/>
              <a:t>with</a:t>
            </a:r>
            <a:r>
              <a:rPr lang="cs-CZ" sz="1800" dirty="0" smtClean="0"/>
              <a:t> </a:t>
            </a:r>
            <a:r>
              <a:rPr lang="cs-CZ" sz="1800" dirty="0" err="1" smtClean="0"/>
              <a:t>an</a:t>
            </a:r>
            <a:r>
              <a:rPr lang="cs-CZ" sz="1800" dirty="0" smtClean="0"/>
              <a:t> </a:t>
            </a:r>
            <a:r>
              <a:rPr lang="cs-CZ" sz="1800" b="1" dirty="0" err="1" smtClean="0"/>
              <a:t>address</a:t>
            </a:r>
            <a:r>
              <a:rPr lang="cs-CZ" sz="1800" b="1" dirty="0" smtClean="0"/>
              <a:t> </a:t>
            </a:r>
            <a:r>
              <a:rPr lang="cs-CZ" sz="1800" b="1" dirty="0" err="1" smtClean="0"/>
              <a:t>of</a:t>
            </a:r>
            <a:r>
              <a:rPr lang="cs-CZ" sz="1800" b="1" dirty="0" smtClean="0"/>
              <a:t> a place</a:t>
            </a:r>
            <a:r>
              <a:rPr lang="cs-CZ" sz="1800" dirty="0" smtClean="0"/>
              <a:t> </a:t>
            </a:r>
            <a:r>
              <a:rPr lang="cs-CZ" sz="1800" dirty="0" err="1" smtClean="0"/>
              <a:t>where</a:t>
            </a:r>
            <a:r>
              <a:rPr lang="cs-CZ" sz="1800" dirty="0" smtClean="0"/>
              <a:t> </a:t>
            </a:r>
            <a:r>
              <a:rPr lang="cs-CZ" sz="1800" dirty="0" err="1" smtClean="0"/>
              <a:t>you</a:t>
            </a:r>
            <a:r>
              <a:rPr lang="cs-CZ" sz="1800" dirty="0" smtClean="0"/>
              <a:t> </a:t>
            </a:r>
            <a:r>
              <a:rPr lang="cs-CZ" sz="1800" dirty="0" err="1" smtClean="0"/>
              <a:t>stay</a:t>
            </a:r>
            <a:r>
              <a:rPr lang="cs-CZ" sz="1800" dirty="0" smtClean="0"/>
              <a:t> in. </a:t>
            </a:r>
          </a:p>
          <a:p>
            <a:r>
              <a:rPr lang="cs-CZ" sz="1800" b="1" dirty="0" smtClean="0"/>
              <a:t>Visa </a:t>
            </a:r>
            <a:r>
              <a:rPr lang="cs-CZ" sz="1800" b="1" dirty="0" err="1" smtClean="0"/>
              <a:t>students</a:t>
            </a:r>
            <a:r>
              <a:rPr lang="cs-CZ" sz="1800" b="1" dirty="0" smtClean="0"/>
              <a:t> </a:t>
            </a:r>
            <a:r>
              <a:rPr lang="cs-CZ" sz="1800" b="1" dirty="0" err="1" smtClean="0"/>
              <a:t>must</a:t>
            </a:r>
            <a:r>
              <a:rPr lang="cs-CZ" sz="1800" b="1" dirty="0" smtClean="0"/>
              <a:t>  report </a:t>
            </a:r>
            <a:r>
              <a:rPr lang="cs-CZ" sz="1800" b="1" dirty="0" err="1" smtClean="0"/>
              <a:t>any</a:t>
            </a:r>
            <a:r>
              <a:rPr lang="cs-CZ" sz="1800" b="1" dirty="0" smtClean="0"/>
              <a:t> </a:t>
            </a:r>
            <a:r>
              <a:rPr lang="cs-CZ" sz="1800" b="1" dirty="0" err="1" smtClean="0"/>
              <a:t>change</a:t>
            </a:r>
            <a:r>
              <a:rPr lang="cs-CZ" sz="1800" b="1" dirty="0" smtClean="0"/>
              <a:t> </a:t>
            </a:r>
            <a:r>
              <a:rPr lang="cs-CZ" sz="1800" b="1" dirty="0" err="1" smtClean="0"/>
              <a:t>of</a:t>
            </a:r>
            <a:r>
              <a:rPr lang="cs-CZ" sz="1800" b="1" dirty="0" smtClean="0"/>
              <a:t> </a:t>
            </a:r>
            <a:r>
              <a:rPr lang="cs-CZ" sz="1800" b="1" dirty="0" err="1" smtClean="0"/>
              <a:t>accommodation</a:t>
            </a:r>
            <a:r>
              <a:rPr lang="cs-CZ" sz="1800" b="1" dirty="0" smtClean="0"/>
              <a:t> </a:t>
            </a:r>
            <a:r>
              <a:rPr lang="cs-CZ" sz="1800" dirty="0" smtClean="0"/>
              <a:t>to </a:t>
            </a:r>
            <a:r>
              <a:rPr lang="cs-CZ" sz="1800" dirty="0" err="1" smtClean="0"/>
              <a:t>the</a:t>
            </a:r>
            <a:r>
              <a:rPr lang="cs-CZ" sz="1800" dirty="0" smtClean="0"/>
              <a:t> </a:t>
            </a:r>
            <a:r>
              <a:rPr lang="cs-CZ" sz="1800" dirty="0" err="1" smtClean="0"/>
              <a:t>Dept</a:t>
            </a:r>
            <a:r>
              <a:rPr lang="cs-CZ" sz="1800" dirty="0" smtClean="0"/>
              <a:t>. </a:t>
            </a:r>
            <a:r>
              <a:rPr lang="cs-CZ" sz="1800" dirty="0" err="1" smtClean="0"/>
              <a:t>for</a:t>
            </a:r>
            <a:r>
              <a:rPr lang="cs-CZ" sz="1800" dirty="0" smtClean="0"/>
              <a:t> </a:t>
            </a:r>
            <a:r>
              <a:rPr lang="cs-CZ" sz="1800" dirty="0" err="1" smtClean="0"/>
              <a:t>Asylum</a:t>
            </a:r>
            <a:r>
              <a:rPr lang="cs-CZ" sz="1800" dirty="0" smtClean="0"/>
              <a:t> and </a:t>
            </a:r>
            <a:r>
              <a:rPr lang="cs-CZ" sz="1800" dirty="0" err="1" smtClean="0"/>
              <a:t>Migration</a:t>
            </a:r>
            <a:r>
              <a:rPr lang="cs-CZ" sz="1800" dirty="0" smtClean="0"/>
              <a:t> (OAMP). </a:t>
            </a:r>
            <a:r>
              <a:rPr lang="cs-CZ" sz="1800" dirty="0" err="1" smtClean="0"/>
              <a:t>An</a:t>
            </a:r>
            <a:r>
              <a:rPr lang="cs-CZ" sz="1800" dirty="0" smtClean="0"/>
              <a:t> </a:t>
            </a:r>
            <a:r>
              <a:rPr lang="cs-CZ" sz="1800" dirty="0" err="1" smtClean="0"/>
              <a:t>appointment</a:t>
            </a:r>
            <a:r>
              <a:rPr lang="cs-CZ" sz="1800" dirty="0" smtClean="0"/>
              <a:t> </a:t>
            </a:r>
            <a:r>
              <a:rPr lang="cs-CZ" sz="1800" dirty="0" err="1" smtClean="0"/>
              <a:t>there</a:t>
            </a:r>
            <a:r>
              <a:rPr lang="cs-CZ" sz="1800" dirty="0" smtClean="0"/>
              <a:t> </a:t>
            </a:r>
            <a:r>
              <a:rPr lang="cs-CZ" sz="1800" dirty="0" err="1" smtClean="0"/>
              <a:t>is</a:t>
            </a:r>
            <a:r>
              <a:rPr lang="cs-CZ" sz="1800" dirty="0" smtClean="0"/>
              <a:t> </a:t>
            </a:r>
            <a:r>
              <a:rPr lang="cs-CZ" sz="1800" dirty="0" err="1" smtClean="0"/>
              <a:t>scheduled</a:t>
            </a:r>
            <a:r>
              <a:rPr lang="cs-CZ" sz="1800" dirty="0" smtClean="0"/>
              <a:t> by </a:t>
            </a:r>
            <a:r>
              <a:rPr lang="cs-CZ" sz="1800" dirty="0" err="1" smtClean="0"/>
              <a:t>sending</a:t>
            </a:r>
            <a:r>
              <a:rPr lang="cs-CZ" sz="1800" dirty="0" smtClean="0"/>
              <a:t> </a:t>
            </a:r>
            <a:r>
              <a:rPr lang="cs-CZ" sz="1800" dirty="0" err="1" smtClean="0"/>
              <a:t>an</a:t>
            </a:r>
            <a:r>
              <a:rPr lang="cs-CZ" sz="1800" dirty="0" smtClean="0"/>
              <a:t> e-mail </a:t>
            </a:r>
            <a:r>
              <a:rPr lang="cs-CZ" sz="1800" dirty="0" err="1" smtClean="0"/>
              <a:t>request</a:t>
            </a:r>
            <a:r>
              <a:rPr lang="cs-CZ" sz="1800" dirty="0" smtClean="0"/>
              <a:t> to IRO, </a:t>
            </a:r>
            <a:r>
              <a:rPr lang="cs-CZ" sz="1800" dirty="0" err="1" smtClean="0"/>
              <a:t>namely</a:t>
            </a:r>
            <a:r>
              <a:rPr lang="cs-CZ" sz="1800" dirty="0" smtClean="0"/>
              <a:t> to </a:t>
            </a:r>
            <a:r>
              <a:rPr lang="cs-CZ" sz="1800" dirty="0" err="1" smtClean="0"/>
              <a:t>Ms</a:t>
            </a:r>
            <a:r>
              <a:rPr lang="cs-CZ" sz="1800" dirty="0" smtClean="0"/>
              <a:t>. Yvona </a:t>
            </a:r>
            <a:r>
              <a:rPr lang="cs-CZ" sz="1800" dirty="0" err="1" smtClean="0"/>
              <a:t>Vyhnanková</a:t>
            </a:r>
            <a:r>
              <a:rPr lang="cs-CZ" sz="1800" dirty="0" smtClean="0"/>
              <a:t> (yvona.vyhnankova@upol.cz)</a:t>
            </a:r>
          </a:p>
          <a:p>
            <a:r>
              <a:rPr lang="cs-CZ" sz="1800" dirty="0" smtClean="0"/>
              <a:t>Mind </a:t>
            </a:r>
            <a:r>
              <a:rPr lang="cs-CZ" sz="1800" dirty="0" err="1" smtClean="0"/>
              <a:t>the</a:t>
            </a:r>
            <a:r>
              <a:rPr lang="cs-CZ" sz="1800" dirty="0" smtClean="0"/>
              <a:t> </a:t>
            </a:r>
            <a:r>
              <a:rPr lang="cs-CZ" sz="1800" b="1" dirty="0" smtClean="0"/>
              <a:t>Smoking </a:t>
            </a:r>
            <a:r>
              <a:rPr lang="cs-CZ" sz="1800" b="1" dirty="0" err="1" smtClean="0"/>
              <a:t>Ban</a:t>
            </a:r>
            <a:r>
              <a:rPr lang="cs-CZ" sz="1800" b="1" dirty="0" smtClean="0"/>
              <a:t> </a:t>
            </a:r>
            <a:r>
              <a:rPr lang="cs-CZ" sz="1800" dirty="0" smtClean="0"/>
              <a:t>in </a:t>
            </a:r>
            <a:r>
              <a:rPr lang="cs-CZ" sz="1800" dirty="0" err="1" smtClean="0"/>
              <a:t>restaurants</a:t>
            </a:r>
            <a:r>
              <a:rPr lang="cs-CZ" sz="1800" dirty="0" smtClean="0"/>
              <a:t>, public </a:t>
            </a:r>
            <a:r>
              <a:rPr lang="cs-CZ" sz="1800" dirty="0" err="1" smtClean="0"/>
              <a:t>places</a:t>
            </a:r>
            <a:r>
              <a:rPr lang="cs-CZ" sz="1800" dirty="0" smtClean="0"/>
              <a:t>!</a:t>
            </a:r>
          </a:p>
          <a:p>
            <a:pPr marL="0" indent="0">
              <a:buNone/>
            </a:pPr>
            <a:endParaRPr lang="cs-CZ" sz="1800" dirty="0"/>
          </a:p>
        </p:txBody>
      </p:sp>
      <p:sp>
        <p:nvSpPr>
          <p:cNvPr id="4" name="Zástupný symbol pro zápatí 3"/>
          <p:cNvSpPr>
            <a:spLocks noGrp="1"/>
          </p:cNvSpPr>
          <p:nvPr>
            <p:ph type="ftr" sz="quarter" idx="11"/>
          </p:nvPr>
        </p:nvSpPr>
        <p:spPr/>
        <p:txBody>
          <a:bodyPr/>
          <a:lstStyle/>
          <a:p>
            <a:r>
              <a:rPr lang="cs-CZ" dirty="0" smtClean="0"/>
              <a:t>autor prezentace, datum prezentace, univerzitní oddělení, fakulta, adresa</a:t>
            </a:r>
            <a:endParaRPr lang="cs-CZ" dirty="0"/>
          </a:p>
        </p:txBody>
      </p:sp>
    </p:spTree>
    <p:extLst>
      <p:ext uri="{BB962C8B-B14F-4D97-AF65-F5344CB8AC3E}">
        <p14:creationId xmlns:p14="http://schemas.microsoft.com/office/powerpoint/2010/main" val="41400389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1"/>
          </p:nvPr>
        </p:nvSpPr>
        <p:spPr/>
        <p:txBody>
          <a:bodyPr/>
          <a:lstStyle/>
          <a:p>
            <a:pPr marL="0" marR="0" lvl="0" indent="0" algn="l" defTabSz="905073"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smtClean="0">
                <a:ln>
                  <a:noFill/>
                </a:ln>
                <a:solidFill>
                  <a:srgbClr val="006BAB"/>
                </a:solidFill>
                <a:effectLst/>
                <a:uLnTx/>
                <a:uFillTx/>
                <a:latin typeface="Calibri" pitchFamily="34" charset="0"/>
                <a:ea typeface="+mn-ea"/>
                <a:cs typeface="Arial" panose="020B0604020202020204" pitchFamily="34" charset="0"/>
              </a:rPr>
              <a:t>autor prezentace, datum prezentace, univerzitní oddělení, fakulta, adresa</a:t>
            </a:r>
            <a:endParaRPr kumimoji="0" lang="cs-CZ" sz="1000" b="0" i="0" u="none" strike="noStrike" kern="1200" cap="none" spc="0" normalizeH="0" baseline="0" noProof="0" dirty="0">
              <a:ln>
                <a:noFill/>
              </a:ln>
              <a:solidFill>
                <a:srgbClr val="006BAB"/>
              </a:solidFill>
              <a:effectLst/>
              <a:uLnTx/>
              <a:uFillTx/>
              <a:latin typeface="Calibri" pitchFamily="34" charset="0"/>
              <a:ea typeface="+mn-ea"/>
              <a:cs typeface="Arial" panose="020B0604020202020204" pitchFamily="34" charset="0"/>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907177"/>
            <a:ext cx="8412480" cy="4044212"/>
          </a:xfrm>
          <a:prstGeom prst="rect">
            <a:avLst/>
          </a:prstGeom>
        </p:spPr>
      </p:pic>
    </p:spTree>
    <p:extLst>
      <p:ext uri="{BB962C8B-B14F-4D97-AF65-F5344CB8AC3E}">
        <p14:creationId xmlns:p14="http://schemas.microsoft.com/office/powerpoint/2010/main" val="41887687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My house - my </a:t>
            </a:r>
            <a:r>
              <a:rPr lang="cs-CZ" dirty="0" err="1" smtClean="0"/>
              <a:t>castle</a:t>
            </a:r>
            <a:endParaRPr lang="cs-CZ" dirty="0"/>
          </a:p>
        </p:txBody>
      </p:sp>
      <p:sp>
        <p:nvSpPr>
          <p:cNvPr id="3" name="Zástupný symbol pro obsah 2"/>
          <p:cNvSpPr>
            <a:spLocks noGrp="1"/>
          </p:cNvSpPr>
          <p:nvPr>
            <p:ph idx="1"/>
          </p:nvPr>
        </p:nvSpPr>
        <p:spPr/>
        <p:txBody>
          <a:bodyPr/>
          <a:lstStyle/>
          <a:p>
            <a:r>
              <a:rPr lang="cs-CZ" dirty="0" err="1" smtClean="0"/>
              <a:t>Would</a:t>
            </a:r>
            <a:r>
              <a:rPr lang="cs-CZ" dirty="0" smtClean="0"/>
              <a:t> </a:t>
            </a:r>
            <a:r>
              <a:rPr lang="cs-CZ" dirty="0" err="1" smtClean="0"/>
              <a:t>you</a:t>
            </a:r>
            <a:r>
              <a:rPr lang="cs-CZ" dirty="0" smtClean="0"/>
              <a:t> </a:t>
            </a:r>
            <a:r>
              <a:rPr lang="cs-CZ" dirty="0" err="1" smtClean="0"/>
              <a:t>like</a:t>
            </a:r>
            <a:r>
              <a:rPr lang="cs-CZ" dirty="0" smtClean="0"/>
              <a:t> </a:t>
            </a:r>
            <a:r>
              <a:rPr lang="cs-CZ" dirty="0" err="1" smtClean="0"/>
              <a:t>your</a:t>
            </a:r>
            <a:r>
              <a:rPr lang="cs-CZ" dirty="0" smtClean="0"/>
              <a:t> </a:t>
            </a:r>
            <a:r>
              <a:rPr lang="cs-CZ" dirty="0" err="1" smtClean="0"/>
              <a:t>home</a:t>
            </a:r>
            <a:r>
              <a:rPr lang="cs-CZ" dirty="0" smtClean="0"/>
              <a:t> to </a:t>
            </a:r>
            <a:r>
              <a:rPr lang="cs-CZ" dirty="0" err="1" smtClean="0"/>
              <a:t>look</a:t>
            </a:r>
            <a:r>
              <a:rPr lang="cs-CZ" dirty="0" smtClean="0"/>
              <a:t> </a:t>
            </a:r>
            <a:r>
              <a:rPr lang="cs-CZ" dirty="0" err="1" smtClean="0"/>
              <a:t>like</a:t>
            </a:r>
            <a:r>
              <a:rPr lang="cs-CZ" dirty="0" smtClean="0"/>
              <a:t> </a:t>
            </a:r>
            <a:r>
              <a:rPr lang="cs-CZ" dirty="0" err="1" smtClean="0"/>
              <a:t>the</a:t>
            </a:r>
            <a:r>
              <a:rPr lang="cs-CZ" dirty="0" smtClean="0"/>
              <a:t> </a:t>
            </a:r>
            <a:r>
              <a:rPr lang="cs-CZ" dirty="0" err="1" smtClean="0"/>
              <a:t>rooms</a:t>
            </a:r>
            <a:r>
              <a:rPr lang="cs-CZ" dirty="0" smtClean="0"/>
              <a:t> in </a:t>
            </a:r>
            <a:r>
              <a:rPr lang="cs-CZ" dirty="0" err="1" smtClean="0"/>
              <a:t>the</a:t>
            </a:r>
            <a:r>
              <a:rPr lang="cs-CZ" dirty="0" smtClean="0"/>
              <a:t> </a:t>
            </a:r>
            <a:r>
              <a:rPr lang="cs-CZ" dirty="0" err="1" smtClean="0"/>
              <a:t>pictures</a:t>
            </a:r>
            <a:r>
              <a:rPr lang="cs-CZ" dirty="0" smtClean="0"/>
              <a:t>?</a:t>
            </a:r>
          </a:p>
          <a:p>
            <a:r>
              <a:rPr lang="cs-CZ" dirty="0" err="1" smtClean="0"/>
              <a:t>Of</a:t>
            </a:r>
            <a:r>
              <a:rPr lang="cs-CZ" dirty="0" smtClean="0"/>
              <a:t> </a:t>
            </a:r>
            <a:r>
              <a:rPr lang="cs-CZ" dirty="0" err="1" smtClean="0"/>
              <a:t>course</a:t>
            </a:r>
            <a:r>
              <a:rPr lang="cs-CZ" dirty="0" smtClean="0"/>
              <a:t>, not!</a:t>
            </a:r>
          </a:p>
          <a:p>
            <a:r>
              <a:rPr lang="cs-CZ" dirty="0" err="1" smtClean="0"/>
              <a:t>Every</a:t>
            </a:r>
            <a:r>
              <a:rPr lang="cs-CZ" dirty="0" smtClean="0"/>
              <a:t> </a:t>
            </a:r>
            <a:r>
              <a:rPr lang="cs-CZ" dirty="0" err="1" smtClean="0"/>
              <a:t>time</a:t>
            </a:r>
            <a:r>
              <a:rPr lang="cs-CZ" dirty="0" smtClean="0"/>
              <a:t> </a:t>
            </a:r>
            <a:r>
              <a:rPr lang="cs-CZ" dirty="0" err="1" smtClean="0"/>
              <a:t>you</a:t>
            </a:r>
            <a:r>
              <a:rPr lang="cs-CZ" dirty="0" smtClean="0"/>
              <a:t> </a:t>
            </a:r>
            <a:r>
              <a:rPr lang="cs-CZ" dirty="0" err="1" smtClean="0"/>
              <a:t>cook</a:t>
            </a:r>
            <a:r>
              <a:rPr lang="cs-CZ" dirty="0" smtClean="0"/>
              <a:t> /</a:t>
            </a:r>
            <a:r>
              <a:rPr lang="cs-CZ" dirty="0" err="1" smtClean="0"/>
              <a:t>prepare</a:t>
            </a:r>
            <a:r>
              <a:rPr lang="cs-CZ" dirty="0" smtClean="0"/>
              <a:t> </a:t>
            </a:r>
            <a:r>
              <a:rPr lang="cs-CZ" dirty="0" err="1" smtClean="0"/>
              <a:t>meals</a:t>
            </a:r>
            <a:r>
              <a:rPr lang="cs-CZ" dirty="0" smtClean="0"/>
              <a:t> </a:t>
            </a:r>
            <a:r>
              <a:rPr lang="cs-CZ" dirty="0" err="1" smtClean="0"/>
              <a:t>you</a:t>
            </a:r>
            <a:r>
              <a:rPr lang="cs-CZ" dirty="0" smtClean="0"/>
              <a:t> </a:t>
            </a:r>
            <a:r>
              <a:rPr lang="cs-CZ" dirty="0" err="1" smtClean="0"/>
              <a:t>must</a:t>
            </a:r>
            <a:r>
              <a:rPr lang="cs-CZ" dirty="0" smtClean="0"/>
              <a:t> </a:t>
            </a:r>
            <a:r>
              <a:rPr lang="cs-CZ" dirty="0" err="1" smtClean="0"/>
              <a:t>clean</a:t>
            </a:r>
            <a:r>
              <a:rPr lang="cs-CZ" dirty="0" smtClean="0"/>
              <a:t> </a:t>
            </a:r>
            <a:r>
              <a:rPr lang="cs-CZ" dirty="0" err="1" smtClean="0"/>
              <a:t>the</a:t>
            </a:r>
            <a:r>
              <a:rPr lang="cs-CZ" dirty="0" smtClean="0"/>
              <a:t> </a:t>
            </a:r>
            <a:r>
              <a:rPr lang="cs-CZ" dirty="0" err="1" smtClean="0"/>
              <a:t>kitchen</a:t>
            </a:r>
            <a:r>
              <a:rPr lang="cs-CZ" dirty="0" smtClean="0"/>
              <a:t> area </a:t>
            </a:r>
            <a:r>
              <a:rPr lang="cs-CZ" dirty="0" err="1" smtClean="0"/>
              <a:t>after</a:t>
            </a:r>
            <a:r>
              <a:rPr lang="cs-CZ" dirty="0" smtClean="0"/>
              <a:t> </a:t>
            </a:r>
            <a:r>
              <a:rPr lang="cs-CZ" dirty="0" err="1" smtClean="0"/>
              <a:t>you</a:t>
            </a:r>
            <a:r>
              <a:rPr lang="cs-CZ" dirty="0" smtClean="0"/>
              <a:t> . </a:t>
            </a:r>
            <a:r>
              <a:rPr lang="cs-CZ" u="sng" dirty="0" err="1" smtClean="0"/>
              <a:t>This</a:t>
            </a:r>
            <a:r>
              <a:rPr lang="cs-CZ" u="sng" dirty="0" smtClean="0"/>
              <a:t> </a:t>
            </a:r>
            <a:r>
              <a:rPr lang="cs-CZ" u="sng" dirty="0" err="1" smtClean="0"/>
              <a:t>is</a:t>
            </a:r>
            <a:r>
              <a:rPr lang="cs-CZ" u="sng" dirty="0" smtClean="0"/>
              <a:t> not </a:t>
            </a:r>
            <a:r>
              <a:rPr lang="cs-CZ" u="sng" dirty="0" err="1" smtClean="0"/>
              <a:t>the</a:t>
            </a:r>
            <a:r>
              <a:rPr lang="cs-CZ" u="sng" dirty="0" smtClean="0"/>
              <a:t> </a:t>
            </a:r>
            <a:r>
              <a:rPr lang="cs-CZ" u="sng" dirty="0" err="1" smtClean="0"/>
              <a:t>work</a:t>
            </a:r>
            <a:r>
              <a:rPr lang="cs-CZ" u="sng" dirty="0" smtClean="0"/>
              <a:t> of </a:t>
            </a:r>
            <a:r>
              <a:rPr lang="cs-CZ" u="sng" dirty="0" err="1" smtClean="0"/>
              <a:t>dormitory</a:t>
            </a:r>
            <a:r>
              <a:rPr lang="cs-CZ" u="sng" dirty="0" smtClean="0"/>
              <a:t> </a:t>
            </a:r>
            <a:r>
              <a:rPr lang="cs-CZ" u="sng" dirty="0" err="1" smtClean="0"/>
              <a:t>cleaning</a:t>
            </a:r>
            <a:r>
              <a:rPr lang="cs-CZ" u="sng" dirty="0" smtClean="0"/>
              <a:t> </a:t>
            </a:r>
            <a:r>
              <a:rPr lang="cs-CZ" u="sng" dirty="0" err="1" smtClean="0"/>
              <a:t>staff</a:t>
            </a:r>
            <a:r>
              <a:rPr lang="cs-CZ" u="sng" dirty="0" smtClean="0"/>
              <a:t> </a:t>
            </a:r>
            <a:r>
              <a:rPr lang="cs-CZ" dirty="0" smtClean="0"/>
              <a:t>! </a:t>
            </a:r>
          </a:p>
          <a:p>
            <a:r>
              <a:rPr lang="cs-CZ" dirty="0" err="1" smtClean="0"/>
              <a:t>It</a:t>
            </a:r>
            <a:r>
              <a:rPr lang="cs-CZ" dirty="0" smtClean="0"/>
              <a:t> </a:t>
            </a:r>
            <a:r>
              <a:rPr lang="cs-CZ" dirty="0" err="1" smtClean="0"/>
              <a:t>is</a:t>
            </a:r>
            <a:r>
              <a:rPr lang="cs-CZ" dirty="0" smtClean="0"/>
              <a:t> </a:t>
            </a:r>
            <a:r>
              <a:rPr lang="cs-CZ" dirty="0" err="1" smtClean="0"/>
              <a:t>forbidden</a:t>
            </a:r>
            <a:r>
              <a:rPr lang="cs-CZ" dirty="0" smtClean="0"/>
              <a:t> to </a:t>
            </a:r>
            <a:r>
              <a:rPr lang="cs-CZ" dirty="0" err="1" smtClean="0"/>
              <a:t>bring</a:t>
            </a:r>
            <a:r>
              <a:rPr lang="cs-CZ" dirty="0" smtClean="0"/>
              <a:t> </a:t>
            </a:r>
            <a:r>
              <a:rPr lang="cs-CZ" dirty="0" err="1" smtClean="0"/>
              <a:t>garbage</a:t>
            </a:r>
            <a:r>
              <a:rPr lang="cs-CZ" dirty="0" smtClean="0"/>
              <a:t> </a:t>
            </a:r>
            <a:r>
              <a:rPr lang="cs-CZ" dirty="0" err="1" smtClean="0"/>
              <a:t>from</a:t>
            </a:r>
            <a:r>
              <a:rPr lang="cs-CZ" dirty="0" smtClean="0"/>
              <a:t> </a:t>
            </a:r>
            <a:r>
              <a:rPr lang="cs-CZ" dirty="0" err="1" smtClean="0"/>
              <a:t>the</a:t>
            </a:r>
            <a:r>
              <a:rPr lang="cs-CZ" dirty="0" smtClean="0"/>
              <a:t> </a:t>
            </a:r>
            <a:r>
              <a:rPr lang="cs-CZ" dirty="0" err="1" smtClean="0"/>
              <a:t>room</a:t>
            </a:r>
            <a:r>
              <a:rPr lang="cs-CZ" dirty="0" smtClean="0"/>
              <a:t> to </a:t>
            </a:r>
            <a:r>
              <a:rPr lang="cs-CZ" dirty="0" err="1" smtClean="0"/>
              <a:t>the</a:t>
            </a:r>
            <a:r>
              <a:rPr lang="cs-CZ" dirty="0" smtClean="0"/>
              <a:t> </a:t>
            </a:r>
            <a:r>
              <a:rPr lang="cs-CZ" dirty="0" err="1" smtClean="0"/>
              <a:t>kitchen</a:t>
            </a:r>
            <a:r>
              <a:rPr lang="cs-CZ" dirty="0" smtClean="0"/>
              <a:t>!</a:t>
            </a:r>
          </a:p>
          <a:p>
            <a:r>
              <a:rPr lang="cs-CZ" dirty="0" err="1" smtClean="0"/>
              <a:t>Every</a:t>
            </a:r>
            <a:r>
              <a:rPr lang="cs-CZ" dirty="0" smtClean="0"/>
              <a:t> extra </a:t>
            </a:r>
            <a:r>
              <a:rPr lang="cs-CZ" dirty="0" err="1" smtClean="0"/>
              <a:t>garbage</a:t>
            </a:r>
            <a:r>
              <a:rPr lang="cs-CZ" dirty="0" smtClean="0"/>
              <a:t> (</a:t>
            </a:r>
            <a:r>
              <a:rPr lang="cs-CZ" dirty="0" err="1" smtClean="0"/>
              <a:t>paper</a:t>
            </a:r>
            <a:r>
              <a:rPr lang="cs-CZ" dirty="0" smtClean="0"/>
              <a:t> box, </a:t>
            </a:r>
            <a:r>
              <a:rPr lang="cs-CZ" dirty="0" err="1" smtClean="0"/>
              <a:t>plastic</a:t>
            </a:r>
            <a:r>
              <a:rPr lang="cs-CZ" dirty="0" smtClean="0"/>
              <a:t>/</a:t>
            </a:r>
            <a:r>
              <a:rPr lang="cs-CZ" dirty="0" err="1" smtClean="0"/>
              <a:t>glass</a:t>
            </a:r>
            <a:r>
              <a:rPr lang="cs-CZ" dirty="0" smtClean="0"/>
              <a:t> </a:t>
            </a:r>
            <a:r>
              <a:rPr lang="cs-CZ" dirty="0" err="1" smtClean="0"/>
              <a:t>bottles</a:t>
            </a:r>
            <a:r>
              <a:rPr lang="cs-CZ" dirty="0" smtClean="0"/>
              <a:t> </a:t>
            </a:r>
            <a:r>
              <a:rPr lang="cs-CZ" dirty="0" err="1" smtClean="0"/>
              <a:t>etc</a:t>
            </a:r>
            <a:r>
              <a:rPr lang="cs-CZ" dirty="0" smtClean="0"/>
              <a:t>.) </a:t>
            </a:r>
            <a:r>
              <a:rPr lang="cs-CZ" dirty="0" err="1" smtClean="0"/>
              <a:t>is</a:t>
            </a:r>
            <a:r>
              <a:rPr lang="cs-CZ" dirty="0" smtClean="0"/>
              <a:t> </a:t>
            </a:r>
            <a:r>
              <a:rPr lang="cs-CZ" dirty="0" err="1" smtClean="0"/>
              <a:t>the</a:t>
            </a:r>
            <a:r>
              <a:rPr lang="cs-CZ" dirty="0" smtClean="0"/>
              <a:t> </a:t>
            </a:r>
            <a:r>
              <a:rPr lang="cs-CZ" dirty="0" err="1" smtClean="0"/>
              <a:t>responsibility</a:t>
            </a:r>
            <a:r>
              <a:rPr lang="cs-CZ" dirty="0" smtClean="0"/>
              <a:t> of </a:t>
            </a:r>
            <a:r>
              <a:rPr lang="cs-CZ" dirty="0" err="1" smtClean="0"/>
              <a:t>the</a:t>
            </a:r>
            <a:r>
              <a:rPr lang="cs-CZ" dirty="0" smtClean="0"/>
              <a:t> student </a:t>
            </a:r>
            <a:r>
              <a:rPr lang="cs-CZ" dirty="0" err="1" smtClean="0"/>
              <a:t>who</a:t>
            </a:r>
            <a:r>
              <a:rPr lang="cs-CZ" dirty="0" smtClean="0"/>
              <a:t> </a:t>
            </a:r>
            <a:r>
              <a:rPr lang="cs-CZ" dirty="0" err="1" smtClean="0"/>
              <a:t>must</a:t>
            </a:r>
            <a:r>
              <a:rPr lang="cs-CZ" dirty="0" smtClean="0"/>
              <a:t> </a:t>
            </a:r>
            <a:r>
              <a:rPr lang="cs-CZ" dirty="0" err="1" smtClean="0"/>
              <a:t>keep</a:t>
            </a:r>
            <a:r>
              <a:rPr lang="cs-CZ" dirty="0" smtClean="0"/>
              <a:t> </a:t>
            </a:r>
            <a:r>
              <a:rPr lang="cs-CZ" dirty="0" err="1" smtClean="0"/>
              <a:t>the</a:t>
            </a:r>
            <a:r>
              <a:rPr lang="cs-CZ" dirty="0" smtClean="0"/>
              <a:t> </a:t>
            </a:r>
            <a:r>
              <a:rPr lang="cs-CZ" dirty="0" err="1" smtClean="0"/>
              <a:t>room</a:t>
            </a:r>
            <a:r>
              <a:rPr lang="cs-CZ" dirty="0" smtClean="0"/>
              <a:t> </a:t>
            </a:r>
            <a:r>
              <a:rPr lang="cs-CZ" dirty="0" err="1" smtClean="0"/>
              <a:t>clean</a:t>
            </a:r>
            <a:r>
              <a:rPr lang="cs-CZ" dirty="0" smtClean="0"/>
              <a:t> and in </a:t>
            </a:r>
            <a:r>
              <a:rPr lang="cs-CZ" dirty="0" err="1" smtClean="0"/>
              <a:t>accordance</a:t>
            </a:r>
            <a:r>
              <a:rPr lang="cs-CZ" dirty="0" smtClean="0"/>
              <a:t> </a:t>
            </a:r>
            <a:r>
              <a:rPr lang="cs-CZ" dirty="0" err="1" smtClean="0"/>
              <a:t>with</a:t>
            </a:r>
            <a:r>
              <a:rPr lang="cs-CZ" dirty="0" smtClean="0"/>
              <a:t> </a:t>
            </a:r>
            <a:r>
              <a:rPr lang="cs-CZ" dirty="0" err="1" smtClean="0"/>
              <a:t>hygienic</a:t>
            </a:r>
            <a:r>
              <a:rPr lang="cs-CZ" dirty="0" smtClean="0"/>
              <a:t> </a:t>
            </a:r>
            <a:r>
              <a:rPr lang="cs-CZ" dirty="0" err="1" smtClean="0"/>
              <a:t>rules</a:t>
            </a:r>
            <a:endParaRPr lang="cs-CZ" dirty="0" smtClean="0"/>
          </a:p>
          <a:p>
            <a:pPr marL="0" indent="0">
              <a:buNone/>
            </a:pPr>
            <a:r>
              <a:rPr lang="cs-CZ" dirty="0" smtClean="0"/>
              <a:t>                                </a:t>
            </a:r>
            <a:endParaRPr lang="cs-CZ" dirty="0"/>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spTree>
    <p:extLst>
      <p:ext uri="{BB962C8B-B14F-4D97-AF65-F5344CB8AC3E}">
        <p14:creationId xmlns:p14="http://schemas.microsoft.com/office/powerpoint/2010/main" val="16795472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720000" y="1620000"/>
            <a:ext cx="7560000" cy="533540"/>
          </a:xfrm>
        </p:spPr>
        <p:txBody>
          <a:bodyPr>
            <a:normAutofit/>
          </a:bodyPr>
          <a:lstStyle/>
          <a:p>
            <a:r>
              <a:rPr lang="cs-CZ" sz="2000" dirty="0" err="1" smtClean="0"/>
              <a:t>Accommodation</a:t>
            </a:r>
            <a:r>
              <a:rPr lang="cs-CZ" sz="2000" dirty="0" smtClean="0"/>
              <a:t> </a:t>
            </a:r>
            <a:r>
              <a:rPr lang="cs-CZ" sz="2000" dirty="0" err="1" smtClean="0"/>
              <a:t>Subsidy</a:t>
            </a:r>
            <a:endParaRPr lang="cs-CZ" sz="2000" dirty="0"/>
          </a:p>
        </p:txBody>
      </p:sp>
      <p:sp>
        <p:nvSpPr>
          <p:cNvPr id="6" name="Zástupný symbol pro obsah 5"/>
          <p:cNvSpPr>
            <a:spLocks noGrp="1"/>
          </p:cNvSpPr>
          <p:nvPr>
            <p:ph idx="1"/>
          </p:nvPr>
        </p:nvSpPr>
        <p:spPr/>
        <p:txBody>
          <a:bodyPr>
            <a:normAutofit/>
          </a:bodyPr>
          <a:lstStyle/>
          <a:p>
            <a:r>
              <a:rPr lang="en-US" sz="1800" dirty="0" smtClean="0"/>
              <a:t>A portion </a:t>
            </a:r>
            <a:r>
              <a:rPr lang="cs-CZ" sz="1800" dirty="0" smtClean="0"/>
              <a:t>of </a:t>
            </a:r>
            <a:r>
              <a:rPr lang="cs-CZ" sz="1800" dirty="0" err="1" smtClean="0"/>
              <a:t>money</a:t>
            </a:r>
            <a:r>
              <a:rPr lang="cs-CZ" sz="1800" dirty="0" smtClean="0"/>
              <a:t> </a:t>
            </a:r>
            <a:r>
              <a:rPr lang="en-US" sz="1800" dirty="0" smtClean="0"/>
              <a:t>given to </a:t>
            </a:r>
            <a:r>
              <a:rPr lang="en-US" sz="1800" b="1" dirty="0" smtClean="0"/>
              <a:t>Erasmus+</a:t>
            </a:r>
            <a:r>
              <a:rPr lang="en-US" sz="1800" dirty="0" smtClean="0"/>
              <a:t> (KA103) students to support their accommodation </a:t>
            </a:r>
            <a:r>
              <a:rPr lang="cs-CZ" sz="1800" dirty="0" err="1" smtClean="0"/>
              <a:t>expenses</a:t>
            </a:r>
            <a:endParaRPr lang="en-US" sz="1800" dirty="0" smtClean="0"/>
          </a:p>
          <a:p>
            <a:r>
              <a:rPr lang="cs-CZ" sz="1800" dirty="0" smtClean="0"/>
              <a:t>Winter</a:t>
            </a:r>
            <a:r>
              <a:rPr lang="en-US" sz="1800" dirty="0" smtClean="0"/>
              <a:t> </a:t>
            </a:r>
            <a:r>
              <a:rPr lang="en-US" sz="1800" dirty="0"/>
              <a:t>semester portion is paid </a:t>
            </a:r>
            <a:r>
              <a:rPr lang="en-US" sz="1800" dirty="0" smtClean="0"/>
              <a:t>for</a:t>
            </a:r>
            <a:r>
              <a:rPr lang="cs-CZ" sz="1800" dirty="0" smtClean="0"/>
              <a:t> </a:t>
            </a:r>
            <a:r>
              <a:rPr lang="cs-CZ" sz="1800" dirty="0" err="1" smtClean="0"/>
              <a:t>October</a:t>
            </a:r>
            <a:r>
              <a:rPr lang="cs-CZ" sz="1800" b="1" dirty="0" smtClean="0"/>
              <a:t> – Nov/Dec </a:t>
            </a:r>
            <a:r>
              <a:rPr lang="cs-CZ" sz="1800" dirty="0" smtClean="0"/>
              <a:t>– </a:t>
            </a:r>
            <a:r>
              <a:rPr lang="cs-CZ" sz="1800" dirty="0"/>
              <a:t> </a:t>
            </a:r>
            <a:r>
              <a:rPr lang="cs-CZ" sz="1800" dirty="0" smtClean="0"/>
              <a:t>3 </a:t>
            </a:r>
            <a:r>
              <a:rPr lang="en-US" sz="1800" dirty="0" smtClean="0"/>
              <a:t>months 7</a:t>
            </a:r>
            <a:r>
              <a:rPr lang="cs-CZ" sz="1800" dirty="0"/>
              <a:t>6</a:t>
            </a:r>
            <a:r>
              <a:rPr lang="en-US" sz="1800" dirty="0" smtClean="0"/>
              <a:t>0</a:t>
            </a:r>
            <a:r>
              <a:rPr lang="en-US" sz="1800" dirty="0"/>
              <a:t>,- CZK per </a:t>
            </a:r>
            <a:r>
              <a:rPr lang="en-US" sz="1800" dirty="0" smtClean="0"/>
              <a:t>month</a:t>
            </a:r>
            <a:r>
              <a:rPr lang="cs-CZ" sz="1800" dirty="0" smtClean="0"/>
              <a:t> </a:t>
            </a:r>
          </a:p>
          <a:p>
            <a:r>
              <a:rPr lang="en-US" sz="1800" dirty="0" smtClean="0"/>
              <a:t>Always available at the end of </a:t>
            </a:r>
            <a:r>
              <a:rPr lang="cs-CZ" sz="1800" dirty="0" err="1" smtClean="0"/>
              <a:t>the</a:t>
            </a:r>
            <a:r>
              <a:rPr lang="cs-CZ" sz="1800" dirty="0" smtClean="0"/>
              <a:t> </a:t>
            </a:r>
            <a:r>
              <a:rPr lang="en-US" sz="1800" dirty="0" smtClean="0"/>
              <a:t>semester (</a:t>
            </a:r>
            <a:r>
              <a:rPr lang="cs-CZ" sz="1800" dirty="0" smtClean="0"/>
              <a:t>in Dec</a:t>
            </a:r>
            <a:r>
              <a:rPr lang="en-US" sz="1800" dirty="0" smtClean="0"/>
              <a:t>) </a:t>
            </a:r>
            <a:r>
              <a:rPr lang="cs-CZ" sz="1800" dirty="0" err="1" smtClean="0"/>
              <a:t>at</a:t>
            </a:r>
            <a:r>
              <a:rPr lang="en-US" sz="1800" dirty="0" smtClean="0"/>
              <a:t> the main cash desk, </a:t>
            </a:r>
            <a:r>
              <a:rPr lang="en-US" sz="1800" dirty="0" err="1" smtClean="0"/>
              <a:t>Křížkovského</a:t>
            </a:r>
            <a:r>
              <a:rPr lang="en-US" sz="1800" dirty="0" smtClean="0"/>
              <a:t> 8 </a:t>
            </a:r>
          </a:p>
          <a:p>
            <a:r>
              <a:rPr lang="en-US" sz="1800" dirty="0"/>
              <a:t>Subsidy cannot be paid in </a:t>
            </a:r>
            <a:r>
              <a:rPr lang="en-US" sz="1800" dirty="0" smtClean="0"/>
              <a:t>advance</a:t>
            </a:r>
            <a:endParaRPr lang="en-US" sz="1800" dirty="0"/>
          </a:p>
          <a:p>
            <a:r>
              <a:rPr lang="en-US" sz="1800" dirty="0" smtClean="0"/>
              <a:t>Paid in cash (CZK) </a:t>
            </a:r>
            <a:endParaRPr lang="cs-CZ" sz="1800" dirty="0" smtClean="0"/>
          </a:p>
          <a:p>
            <a:r>
              <a:rPr lang="cs-CZ" sz="1800" dirty="0" err="1" smtClean="0"/>
              <a:t>Only</a:t>
            </a:r>
            <a:r>
              <a:rPr lang="cs-CZ" sz="1800" dirty="0" smtClean="0"/>
              <a:t> in person, no </a:t>
            </a:r>
            <a:r>
              <a:rPr lang="cs-CZ" sz="1800" dirty="0" err="1" smtClean="0"/>
              <a:t>friend</a:t>
            </a:r>
            <a:r>
              <a:rPr lang="cs-CZ" sz="1800" dirty="0" smtClean="0"/>
              <a:t> </a:t>
            </a:r>
            <a:endParaRPr lang="en-US" sz="1800" dirty="0" smtClean="0"/>
          </a:p>
          <a:p>
            <a:r>
              <a:rPr lang="en-US" sz="1800" dirty="0"/>
              <a:t>No application  form </a:t>
            </a:r>
          </a:p>
          <a:p>
            <a:r>
              <a:rPr lang="en-US" sz="1800" dirty="0"/>
              <a:t>Necessary to inform the </a:t>
            </a:r>
            <a:r>
              <a:rPr lang="en-US" sz="1800" dirty="0">
                <a:solidFill>
                  <a:srgbClr val="FF0000"/>
                </a:solidFill>
              </a:rPr>
              <a:t>faculty coordinator </a:t>
            </a:r>
            <a:r>
              <a:rPr lang="en-US" sz="1800" dirty="0"/>
              <a:t>about a </a:t>
            </a:r>
            <a:r>
              <a:rPr lang="en-US" sz="1800" u="sng" dirty="0"/>
              <a:t>departure date </a:t>
            </a:r>
            <a:r>
              <a:rPr lang="cs-CZ" sz="1800" u="sng" dirty="0" err="1"/>
              <a:t>if</a:t>
            </a:r>
            <a:r>
              <a:rPr lang="cs-CZ" sz="1800" u="sng" dirty="0"/>
              <a:t> </a:t>
            </a:r>
            <a:r>
              <a:rPr lang="cs-CZ" sz="1800" u="sng" dirty="0" err="1"/>
              <a:t>your</a:t>
            </a:r>
            <a:r>
              <a:rPr lang="cs-CZ" sz="1800" u="sng" dirty="0"/>
              <a:t> </a:t>
            </a:r>
            <a:r>
              <a:rPr lang="cs-CZ" sz="1800" u="sng" dirty="0" err="1"/>
              <a:t>stay</a:t>
            </a:r>
            <a:r>
              <a:rPr lang="cs-CZ" sz="1800" u="sng" dirty="0"/>
              <a:t> </a:t>
            </a:r>
            <a:r>
              <a:rPr lang="cs-CZ" sz="1800" u="sng" dirty="0" err="1"/>
              <a:t>ends</a:t>
            </a:r>
            <a:r>
              <a:rPr lang="cs-CZ" sz="1800" u="sng" dirty="0"/>
              <a:t> up </a:t>
            </a:r>
            <a:r>
              <a:rPr lang="cs-CZ" sz="1800" u="sng" dirty="0" err="1" smtClean="0"/>
              <a:t>earlier</a:t>
            </a:r>
            <a:r>
              <a:rPr lang="cs-CZ" sz="1800" u="sng" dirty="0" smtClean="0"/>
              <a:t>.</a:t>
            </a:r>
            <a:endParaRPr lang="en-US" sz="1800" u="sng" dirty="0">
              <a:solidFill>
                <a:srgbClr val="B32C16"/>
              </a:solidFill>
            </a:endParaRPr>
          </a:p>
          <a:p>
            <a:endParaRPr lang="cs-CZ" dirty="0" smtClean="0"/>
          </a:p>
          <a:p>
            <a:endParaRPr lang="en-US" dirty="0"/>
          </a:p>
          <a:p>
            <a:pPr marL="0" indent="0">
              <a:buNone/>
            </a:pPr>
            <a:endParaRPr lang="en-US" sz="1200" b="1" dirty="0">
              <a:solidFill>
                <a:srgbClr val="B32C16"/>
              </a:solidFill>
            </a:endParaRPr>
          </a:p>
          <a:p>
            <a:pPr marL="0" indent="0">
              <a:buNone/>
            </a:pPr>
            <a:endParaRPr lang="en-US" b="1" dirty="0"/>
          </a:p>
        </p:txBody>
      </p:sp>
      <p:sp>
        <p:nvSpPr>
          <p:cNvPr id="7" name="Zástupný symbol pro zápatí 4"/>
          <p:cNvSpPr>
            <a:spLocks noGrp="1"/>
          </p:cNvSpPr>
          <p:nvPr>
            <p:ph type="ftr" sz="quarter" idx="11"/>
          </p:nvPr>
        </p:nvSpPr>
        <p:spPr>
          <a:xfrm>
            <a:off x="1080000" y="6450675"/>
            <a:ext cx="6840000" cy="216000"/>
          </a:xfrm>
        </p:spPr>
        <p:txBody>
          <a:bodyPr/>
          <a:lstStyle/>
          <a:p>
            <a:pPr algn="ctr"/>
            <a:r>
              <a:rPr lang="cs-CZ" dirty="0" smtClean="0"/>
              <a:t>Zuzana Hamdanieh, International Relations Office</a:t>
            </a:r>
            <a:endParaRPr lang="cs-CZ" dirty="0"/>
          </a:p>
        </p:txBody>
      </p:sp>
    </p:spTree>
    <p:extLst>
      <p:ext uri="{BB962C8B-B14F-4D97-AF65-F5344CB8AC3E}">
        <p14:creationId xmlns:p14="http://schemas.microsoft.com/office/powerpoint/2010/main" val="16320914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000" dirty="0" err="1"/>
              <a:t>Waste</a:t>
            </a:r>
            <a:r>
              <a:rPr lang="cs-CZ" sz="2000" dirty="0"/>
              <a:t> Management Municipality </a:t>
            </a:r>
            <a:r>
              <a:rPr lang="cs-CZ" sz="2000" dirty="0" err="1"/>
              <a:t>Fee</a:t>
            </a:r>
            <a:r>
              <a:rPr lang="cs-CZ" sz="2800" dirty="0"/>
              <a:t/>
            </a:r>
            <a:br>
              <a:rPr lang="cs-CZ" sz="2800" dirty="0"/>
            </a:br>
            <a:endParaRPr lang="cs-CZ" dirty="0"/>
          </a:p>
        </p:txBody>
      </p:sp>
      <p:sp>
        <p:nvSpPr>
          <p:cNvPr id="3" name="Zástupný symbol pro obsah 2"/>
          <p:cNvSpPr>
            <a:spLocks noGrp="1"/>
          </p:cNvSpPr>
          <p:nvPr>
            <p:ph idx="1"/>
          </p:nvPr>
        </p:nvSpPr>
        <p:spPr>
          <a:xfrm>
            <a:off x="719999" y="2460567"/>
            <a:ext cx="7748498" cy="3898669"/>
          </a:xfrm>
        </p:spPr>
        <p:txBody>
          <a:bodyPr>
            <a:normAutofit/>
          </a:bodyPr>
          <a:lstStyle/>
          <a:p>
            <a:pPr>
              <a:buFontTx/>
              <a:buChar char="-"/>
            </a:pPr>
            <a:r>
              <a:rPr lang="cs-CZ" sz="1900" dirty="0" err="1" smtClean="0"/>
              <a:t>Required</a:t>
            </a:r>
            <a:r>
              <a:rPr lang="cs-CZ" sz="1900" dirty="0" smtClean="0"/>
              <a:t> </a:t>
            </a:r>
            <a:r>
              <a:rPr lang="cs-CZ" sz="1900" dirty="0" err="1" smtClean="0"/>
              <a:t>from</a:t>
            </a:r>
            <a:r>
              <a:rPr lang="cs-CZ" sz="1900" dirty="0" smtClean="0"/>
              <a:t> </a:t>
            </a:r>
            <a:r>
              <a:rPr lang="cs-CZ" sz="1900" dirty="0" err="1" smtClean="0"/>
              <a:t>everybody</a:t>
            </a:r>
            <a:r>
              <a:rPr lang="cs-CZ" sz="1900" dirty="0" smtClean="0"/>
              <a:t> </a:t>
            </a:r>
            <a:r>
              <a:rPr lang="cs-CZ" sz="1900" dirty="0" err="1" smtClean="0"/>
              <a:t>staying</a:t>
            </a:r>
            <a:r>
              <a:rPr lang="cs-CZ" sz="1900" dirty="0" smtClean="0"/>
              <a:t> in Olomouc for </a:t>
            </a:r>
            <a:r>
              <a:rPr lang="cs-CZ" sz="1900" dirty="0" smtClean="0">
                <a:solidFill>
                  <a:srgbClr val="FF0000"/>
                </a:solidFill>
              </a:rPr>
              <a:t>more </a:t>
            </a:r>
            <a:r>
              <a:rPr lang="cs-CZ" sz="1900" dirty="0" err="1" smtClean="0">
                <a:solidFill>
                  <a:srgbClr val="FF0000"/>
                </a:solidFill>
              </a:rPr>
              <a:t>than</a:t>
            </a:r>
            <a:r>
              <a:rPr lang="cs-CZ" sz="1900" dirty="0" smtClean="0">
                <a:solidFill>
                  <a:srgbClr val="FF0000"/>
                </a:solidFill>
              </a:rPr>
              <a:t> 3 </a:t>
            </a:r>
            <a:r>
              <a:rPr lang="cs-CZ" sz="1900" dirty="0" err="1" smtClean="0">
                <a:solidFill>
                  <a:srgbClr val="FF0000"/>
                </a:solidFill>
              </a:rPr>
              <a:t>months</a:t>
            </a:r>
            <a:r>
              <a:rPr lang="cs-CZ" sz="1900" dirty="0" smtClean="0">
                <a:solidFill>
                  <a:srgbClr val="FF0000"/>
                </a:solidFill>
              </a:rPr>
              <a:t> ( 90 </a:t>
            </a:r>
            <a:r>
              <a:rPr lang="cs-CZ" sz="1900" dirty="0" err="1" smtClean="0">
                <a:solidFill>
                  <a:srgbClr val="FF0000"/>
                </a:solidFill>
              </a:rPr>
              <a:t>days</a:t>
            </a:r>
            <a:r>
              <a:rPr lang="cs-CZ" sz="1900" dirty="0" smtClean="0">
                <a:solidFill>
                  <a:srgbClr val="FF0000"/>
                </a:solidFill>
              </a:rPr>
              <a:t>)</a:t>
            </a:r>
          </a:p>
          <a:p>
            <a:pPr>
              <a:buFontTx/>
              <a:buChar char="-"/>
            </a:pPr>
            <a:r>
              <a:rPr lang="cs-CZ" sz="1900" dirty="0" err="1" smtClean="0"/>
              <a:t>Fee</a:t>
            </a:r>
            <a:r>
              <a:rPr lang="cs-CZ" sz="1900" dirty="0" smtClean="0"/>
              <a:t> of </a:t>
            </a:r>
            <a:r>
              <a:rPr lang="cs-CZ" sz="1900" b="1" dirty="0" smtClean="0">
                <a:solidFill>
                  <a:srgbClr val="FF0000"/>
                </a:solidFill>
              </a:rPr>
              <a:t>816 </a:t>
            </a:r>
            <a:r>
              <a:rPr lang="cs-CZ" sz="1900" dirty="0" smtClean="0">
                <a:solidFill>
                  <a:srgbClr val="FF0000"/>
                </a:solidFill>
              </a:rPr>
              <a:t>CZK </a:t>
            </a:r>
            <a:r>
              <a:rPr lang="cs-CZ" sz="1900" dirty="0">
                <a:solidFill>
                  <a:srgbClr val="FF0000"/>
                </a:solidFill>
              </a:rPr>
              <a:t>per </a:t>
            </a:r>
            <a:r>
              <a:rPr lang="cs-CZ" sz="1900" dirty="0" err="1" smtClean="0">
                <a:solidFill>
                  <a:srgbClr val="FF0000"/>
                </a:solidFill>
              </a:rPr>
              <a:t>year</a:t>
            </a:r>
            <a:endParaRPr lang="cs-CZ" sz="1900" dirty="0" smtClean="0">
              <a:solidFill>
                <a:srgbClr val="FF0000"/>
              </a:solidFill>
            </a:endParaRPr>
          </a:p>
          <a:p>
            <a:pPr>
              <a:buFontTx/>
              <a:buChar char="-"/>
            </a:pPr>
            <a:r>
              <a:rPr lang="cs-CZ" sz="1900" dirty="0" err="1" smtClean="0"/>
              <a:t>Information</a:t>
            </a:r>
            <a:r>
              <a:rPr lang="cs-CZ" sz="1900" dirty="0" smtClean="0"/>
              <a:t> </a:t>
            </a:r>
            <a:r>
              <a:rPr lang="cs-CZ" sz="1900" dirty="0" err="1"/>
              <a:t>available</a:t>
            </a:r>
            <a:r>
              <a:rPr lang="cs-CZ" sz="1900" dirty="0"/>
              <a:t> </a:t>
            </a:r>
            <a:r>
              <a:rPr lang="cs-CZ" sz="1900" dirty="0" smtClean="0"/>
              <a:t>on </a:t>
            </a:r>
            <a:r>
              <a:rPr lang="cs-CZ" sz="1900" dirty="0" err="1" smtClean="0"/>
              <a:t>the</a:t>
            </a:r>
            <a:r>
              <a:rPr lang="cs-CZ" sz="1900" dirty="0" smtClean="0"/>
              <a:t> web</a:t>
            </a:r>
          </a:p>
          <a:p>
            <a:pPr>
              <a:buFontTx/>
              <a:buChar char="-"/>
            </a:pPr>
            <a:r>
              <a:rPr lang="en-US" sz="1900" dirty="0"/>
              <a:t>Payment is requested by the Municipality of Olomouc, Economic dept., office of municipal fees, based on the Municipal Council decision (order </a:t>
            </a:r>
            <a:r>
              <a:rPr lang="en-US" sz="1900" dirty="0" smtClean="0"/>
              <a:t>no.</a:t>
            </a:r>
            <a:r>
              <a:rPr lang="cs-CZ" sz="1900" dirty="0" smtClean="0"/>
              <a:t>14</a:t>
            </a:r>
            <a:r>
              <a:rPr lang="en-US" sz="1900" dirty="0" smtClean="0"/>
              <a:t>/201</a:t>
            </a:r>
            <a:r>
              <a:rPr lang="cs-CZ" sz="1900" dirty="0" smtClean="0"/>
              <a:t>9</a:t>
            </a:r>
            <a:r>
              <a:rPr lang="en-US" sz="1900" dirty="0" smtClean="0"/>
              <a:t>). </a:t>
            </a:r>
            <a:endParaRPr lang="cs-CZ" sz="1900" dirty="0" smtClean="0"/>
          </a:p>
          <a:p>
            <a:pPr marL="0" indent="0">
              <a:buNone/>
            </a:pPr>
            <a:r>
              <a:rPr lang="cs-CZ" sz="1900" dirty="0" smtClean="0"/>
              <a:t>-    I</a:t>
            </a:r>
            <a:r>
              <a:rPr lang="en-US" sz="1900" dirty="0" err="1" smtClean="0"/>
              <a:t>nformation</a:t>
            </a:r>
            <a:r>
              <a:rPr lang="en-US" sz="1900" dirty="0" smtClean="0"/>
              <a:t> </a:t>
            </a:r>
            <a:r>
              <a:rPr lang="en-US" sz="1900" dirty="0"/>
              <a:t>is also available on the web of the town (in Czech language): </a:t>
            </a:r>
            <a:endParaRPr lang="cs-CZ" sz="1900" dirty="0" smtClean="0"/>
          </a:p>
          <a:p>
            <a:pPr marL="0" indent="0">
              <a:buNone/>
            </a:pPr>
            <a:r>
              <a:rPr lang="en-US" sz="1900" b="1" dirty="0" smtClean="0">
                <a:hlinkClick r:id="rId2"/>
              </a:rPr>
              <a:t>http</a:t>
            </a:r>
            <a:r>
              <a:rPr lang="en-US" sz="1900" b="1" dirty="0">
                <a:hlinkClick r:id="rId2"/>
              </a:rPr>
              <a:t>://</a:t>
            </a:r>
            <a:r>
              <a:rPr lang="en-US" sz="1900" b="1" dirty="0" smtClean="0">
                <a:hlinkClick r:id="rId2"/>
              </a:rPr>
              <a:t>www.olomouc.eu/aktualni-informace/aktuality/15246</a:t>
            </a:r>
            <a:endParaRPr lang="en-US" sz="1900" dirty="0"/>
          </a:p>
          <a:p>
            <a:r>
              <a:rPr lang="en-US" sz="1900" dirty="0" smtClean="0"/>
              <a:t>U</a:t>
            </a:r>
            <a:r>
              <a:rPr lang="cs-CZ" sz="1900" dirty="0" smtClean="0"/>
              <a:t>P </a:t>
            </a:r>
            <a:r>
              <a:rPr lang="en-US" sz="1900" dirty="0" smtClean="0"/>
              <a:t>web</a:t>
            </a:r>
            <a:r>
              <a:rPr lang="cs-CZ" sz="1900" dirty="0" smtClean="0"/>
              <a:t>/</a:t>
            </a:r>
            <a:r>
              <a:rPr lang="cs-CZ" sz="1900" dirty="0" err="1" smtClean="0"/>
              <a:t>Accommodation</a:t>
            </a:r>
            <a:r>
              <a:rPr lang="cs-CZ" sz="1900" dirty="0" smtClean="0"/>
              <a:t> na </a:t>
            </a:r>
            <a:r>
              <a:rPr lang="cs-CZ" sz="1900" dirty="0" err="1" smtClean="0"/>
              <a:t>Dining</a:t>
            </a:r>
            <a:r>
              <a:rPr lang="cs-CZ" sz="1900" dirty="0" smtClean="0"/>
              <a:t> (in English):</a:t>
            </a:r>
          </a:p>
          <a:p>
            <a:pPr marL="0" indent="0">
              <a:buNone/>
            </a:pPr>
            <a:r>
              <a:rPr lang="cs-CZ" sz="1900" b="1" dirty="0" smtClean="0">
                <a:hlinkClick r:id="rId3"/>
              </a:rPr>
              <a:t>https</a:t>
            </a:r>
            <a:r>
              <a:rPr lang="cs-CZ" sz="1900" b="1" dirty="0">
                <a:hlinkClick r:id="rId3"/>
              </a:rPr>
              <a:t>://skm.upol.cz/en/accommodation/for-international-students/#</a:t>
            </a:r>
            <a:r>
              <a:rPr lang="cs-CZ" sz="1900" b="1" dirty="0" smtClean="0">
                <a:hlinkClick r:id="rId3"/>
              </a:rPr>
              <a:t>c16609</a:t>
            </a:r>
            <a:endParaRPr lang="cs-CZ" sz="1900" b="1" dirty="0" smtClean="0"/>
          </a:p>
          <a:p>
            <a:endParaRPr lang="cs-CZ" sz="1900" dirty="0" smtClean="0"/>
          </a:p>
          <a:p>
            <a:endParaRPr lang="en-US" dirty="0"/>
          </a:p>
          <a:p>
            <a:endParaRPr lang="cs-CZ" dirty="0"/>
          </a:p>
        </p:txBody>
      </p:sp>
      <p:sp>
        <p:nvSpPr>
          <p:cNvPr id="4" name="Zástupný symbol pro zápatí 3"/>
          <p:cNvSpPr>
            <a:spLocks noGrp="1"/>
          </p:cNvSpPr>
          <p:nvPr>
            <p:ph type="ftr" sz="quarter" idx="11"/>
          </p:nvPr>
        </p:nvSpPr>
        <p:spPr/>
        <p:txBody>
          <a:bodyPr/>
          <a:lstStyle/>
          <a:p>
            <a:r>
              <a:rPr lang="cs-CZ" dirty="0" smtClean="0"/>
              <a:t>autor prezentace, datum prezentace, univerzitní oddělení, fakulta, adresa</a:t>
            </a:r>
            <a:endParaRPr lang="cs-CZ" dirty="0"/>
          </a:p>
        </p:txBody>
      </p:sp>
    </p:spTree>
    <p:extLst>
      <p:ext uri="{BB962C8B-B14F-4D97-AF65-F5344CB8AC3E}">
        <p14:creationId xmlns:p14="http://schemas.microsoft.com/office/powerpoint/2010/main" val="42144406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A</a:t>
            </a:r>
            <a:r>
              <a:rPr lang="cs-CZ" dirty="0" smtClean="0"/>
              <a:t>ccess </a:t>
            </a:r>
            <a:r>
              <a:rPr lang="cs-CZ" dirty="0" err="1" smtClean="0"/>
              <a:t>into</a:t>
            </a:r>
            <a:r>
              <a:rPr lang="cs-CZ" dirty="0" smtClean="0"/>
              <a:t> </a:t>
            </a:r>
            <a:r>
              <a:rPr lang="cs-CZ" dirty="0" err="1" smtClean="0"/>
              <a:t>the</a:t>
            </a:r>
            <a:r>
              <a:rPr lang="cs-CZ" dirty="0" smtClean="0"/>
              <a:t> UP online </a:t>
            </a:r>
            <a:r>
              <a:rPr lang="cs-CZ" dirty="0" err="1" smtClean="0"/>
              <a:t>application</a:t>
            </a:r>
            <a:r>
              <a:rPr lang="cs-CZ" dirty="0" smtClean="0"/>
              <a:t>  </a:t>
            </a:r>
            <a:r>
              <a:rPr lang="cs-CZ" dirty="0" err="1" smtClean="0"/>
              <a:t>after</a:t>
            </a:r>
            <a:r>
              <a:rPr lang="cs-CZ" dirty="0" smtClean="0"/>
              <a:t> </a:t>
            </a:r>
            <a:r>
              <a:rPr lang="cs-CZ" dirty="0" err="1" smtClean="0"/>
              <a:t>arrival</a:t>
            </a:r>
            <a:endParaRPr lang="cs-CZ" dirty="0"/>
          </a:p>
        </p:txBody>
      </p:sp>
      <p:sp>
        <p:nvSpPr>
          <p:cNvPr id="4" name="Zástupný symbol pro obsah 3"/>
          <p:cNvSpPr>
            <a:spLocks noGrp="1"/>
          </p:cNvSpPr>
          <p:nvPr>
            <p:ph idx="1"/>
          </p:nvPr>
        </p:nvSpPr>
        <p:spPr>
          <a:xfrm>
            <a:off x="720000" y="2457202"/>
            <a:ext cx="7560000" cy="3833167"/>
          </a:xfrm>
        </p:spPr>
        <p:txBody>
          <a:bodyPr/>
          <a:lstStyle/>
          <a:p>
            <a:r>
              <a:rPr lang="cs-CZ" dirty="0" smtClean="0">
                <a:solidFill>
                  <a:srgbClr val="FF0000"/>
                </a:solidFill>
              </a:rPr>
              <a:t>Via link </a:t>
            </a:r>
            <a:r>
              <a:rPr lang="cs-CZ" dirty="0" err="1" smtClean="0"/>
              <a:t>received</a:t>
            </a:r>
            <a:r>
              <a:rPr lang="cs-CZ" dirty="0" smtClean="0"/>
              <a:t> </a:t>
            </a:r>
            <a:r>
              <a:rPr lang="cs-CZ" dirty="0" err="1" smtClean="0"/>
              <a:t>at</a:t>
            </a:r>
            <a:r>
              <a:rPr lang="cs-CZ" dirty="0" smtClean="0"/>
              <a:t> </a:t>
            </a:r>
            <a:r>
              <a:rPr lang="cs-CZ" dirty="0" err="1" smtClean="0"/>
              <a:t>the</a:t>
            </a:r>
            <a:r>
              <a:rPr lang="cs-CZ" dirty="0" smtClean="0"/>
              <a:t> very </a:t>
            </a:r>
            <a:r>
              <a:rPr lang="cs-CZ" dirty="0" err="1" smtClean="0"/>
              <a:t>beginning</a:t>
            </a:r>
            <a:r>
              <a:rPr lang="cs-CZ" dirty="0" smtClean="0"/>
              <a:t> of </a:t>
            </a:r>
            <a:r>
              <a:rPr lang="cs-CZ" dirty="0" err="1" smtClean="0"/>
              <a:t>the</a:t>
            </a:r>
            <a:r>
              <a:rPr lang="cs-CZ" dirty="0" smtClean="0"/>
              <a:t> </a:t>
            </a:r>
            <a:r>
              <a:rPr lang="cs-CZ" dirty="0" err="1" smtClean="0"/>
              <a:t>application</a:t>
            </a:r>
            <a:r>
              <a:rPr lang="cs-CZ" dirty="0" smtClean="0"/>
              <a:t> </a:t>
            </a:r>
            <a:r>
              <a:rPr lang="cs-CZ" dirty="0" err="1" smtClean="0"/>
              <a:t>process</a:t>
            </a:r>
            <a:endParaRPr lang="cs-CZ" dirty="0" smtClean="0"/>
          </a:p>
          <a:p>
            <a:r>
              <a:rPr lang="cs-CZ" dirty="0" smtClean="0">
                <a:solidFill>
                  <a:srgbClr val="FF0000"/>
                </a:solidFill>
              </a:rPr>
              <a:t>Via  UP </a:t>
            </a:r>
            <a:r>
              <a:rPr lang="cs-CZ" dirty="0" err="1" smtClean="0">
                <a:solidFill>
                  <a:srgbClr val="FF0000"/>
                </a:solidFill>
              </a:rPr>
              <a:t>Portal</a:t>
            </a:r>
            <a:r>
              <a:rPr lang="cs-CZ" dirty="0" smtClean="0">
                <a:solidFill>
                  <a:srgbClr val="FF0000"/>
                </a:solidFill>
              </a:rPr>
              <a:t> </a:t>
            </a:r>
            <a:r>
              <a:rPr lang="cs-CZ" dirty="0" smtClean="0"/>
              <a:t>– </a:t>
            </a:r>
            <a:r>
              <a:rPr lang="cs-CZ" dirty="0" err="1" smtClean="0"/>
              <a:t>using</a:t>
            </a:r>
            <a:r>
              <a:rPr lang="cs-CZ" dirty="0" smtClean="0"/>
              <a:t> UP </a:t>
            </a:r>
            <a:r>
              <a:rPr lang="cs-CZ" dirty="0" err="1" smtClean="0"/>
              <a:t>login</a:t>
            </a:r>
            <a:r>
              <a:rPr lang="cs-CZ" dirty="0" smtClean="0"/>
              <a:t> (</a:t>
            </a:r>
            <a:r>
              <a:rPr lang="cs-CZ" dirty="0" err="1" smtClean="0"/>
              <a:t>Portal</a:t>
            </a:r>
            <a:r>
              <a:rPr lang="cs-CZ" dirty="0" smtClean="0"/>
              <a:t> ID) and </a:t>
            </a:r>
            <a:r>
              <a:rPr lang="cs-CZ" dirty="0" err="1" smtClean="0"/>
              <a:t>password</a:t>
            </a:r>
            <a:endParaRPr lang="cs-CZ" dirty="0" smtClean="0"/>
          </a:p>
          <a:p>
            <a:pPr marL="0" indent="0">
              <a:buNone/>
            </a:pPr>
            <a:r>
              <a:rPr lang="cs-CZ" b="1" dirty="0" err="1" smtClean="0"/>
              <a:t>Haven´t</a:t>
            </a:r>
            <a:r>
              <a:rPr lang="cs-CZ" b="1" dirty="0" smtClean="0"/>
              <a:t> </a:t>
            </a:r>
            <a:r>
              <a:rPr lang="cs-CZ" b="1" dirty="0" err="1" smtClean="0"/>
              <a:t>received</a:t>
            </a:r>
            <a:r>
              <a:rPr lang="cs-CZ" b="1" dirty="0" smtClean="0"/>
              <a:t> a </a:t>
            </a:r>
            <a:r>
              <a:rPr lang="cs-CZ" b="1" dirty="0" err="1" smtClean="0"/>
              <a:t>notification</a:t>
            </a:r>
            <a:r>
              <a:rPr lang="cs-CZ" b="1" dirty="0" smtClean="0"/>
              <a:t> e-mail </a:t>
            </a:r>
            <a:r>
              <a:rPr lang="cs-CZ" b="1" dirty="0" err="1" smtClean="0"/>
              <a:t>with</a:t>
            </a:r>
            <a:r>
              <a:rPr lang="cs-CZ" b="1" dirty="0" smtClean="0"/>
              <a:t> UP </a:t>
            </a:r>
            <a:r>
              <a:rPr lang="cs-CZ" b="1" dirty="0" err="1" smtClean="0"/>
              <a:t>login</a:t>
            </a:r>
            <a:r>
              <a:rPr lang="cs-CZ" b="1" dirty="0" smtClean="0"/>
              <a:t> and </a:t>
            </a:r>
            <a:r>
              <a:rPr lang="cs-CZ" b="1" dirty="0" err="1" smtClean="0"/>
              <a:t>password</a:t>
            </a:r>
            <a:r>
              <a:rPr lang="cs-CZ" b="1" dirty="0" smtClean="0"/>
              <a:t>?</a:t>
            </a:r>
          </a:p>
          <a:p>
            <a:pPr marL="0" indent="0">
              <a:buNone/>
            </a:pPr>
            <a:r>
              <a:rPr lang="cs-CZ" dirty="0" err="1" smtClean="0"/>
              <a:t>Check</a:t>
            </a:r>
            <a:r>
              <a:rPr lang="cs-CZ" dirty="0" smtClean="0"/>
              <a:t> </a:t>
            </a:r>
            <a:r>
              <a:rPr lang="cs-CZ" dirty="0" err="1" smtClean="0"/>
              <a:t>information</a:t>
            </a:r>
            <a:r>
              <a:rPr lang="cs-CZ" dirty="0" smtClean="0"/>
              <a:t> in </a:t>
            </a:r>
            <a:r>
              <a:rPr lang="cs-CZ" dirty="0" err="1" smtClean="0"/>
              <a:t>the</a:t>
            </a:r>
            <a:r>
              <a:rPr lang="cs-CZ" dirty="0" smtClean="0"/>
              <a:t> online </a:t>
            </a:r>
            <a:r>
              <a:rPr lang="cs-CZ" dirty="0" err="1" smtClean="0"/>
              <a:t>application</a:t>
            </a:r>
            <a:r>
              <a:rPr lang="cs-CZ" dirty="0" smtClean="0"/>
              <a:t>! </a:t>
            </a:r>
            <a:r>
              <a:rPr lang="cs-CZ" dirty="0" err="1" smtClean="0"/>
              <a:t>Contact</a:t>
            </a:r>
            <a:r>
              <a:rPr lang="cs-CZ" dirty="0" smtClean="0"/>
              <a:t> IRO!</a:t>
            </a:r>
          </a:p>
          <a:p>
            <a:endParaRPr lang="cs-CZ" dirty="0"/>
          </a:p>
        </p:txBody>
      </p:sp>
      <p:sp>
        <p:nvSpPr>
          <p:cNvPr id="2" name="Zástupný symbol pro zápatí 1"/>
          <p:cNvSpPr>
            <a:spLocks noGrp="1"/>
          </p:cNvSpPr>
          <p:nvPr>
            <p:ph type="ftr" sz="quarter" idx="11"/>
          </p:nvPr>
        </p:nvSpPr>
        <p:spPr/>
        <p:txBody>
          <a:bodyPr/>
          <a:lstStyle/>
          <a:p>
            <a:r>
              <a:rPr lang="cs-CZ" smtClean="0"/>
              <a:t>autor prezentace, datum prezentace, univerzitní oddělení, fakulta, adresa</a:t>
            </a:r>
            <a:endParaRPr lang="cs-CZ" dirty="0"/>
          </a:p>
        </p:txBody>
      </p:sp>
      <p:pic>
        <p:nvPicPr>
          <p:cNvPr id="5" name="Obrázek 4"/>
          <p:cNvPicPr>
            <a:picLocks noChangeAspect="1"/>
          </p:cNvPicPr>
          <p:nvPr/>
        </p:nvPicPr>
        <p:blipFill>
          <a:blip r:embed="rId2"/>
          <a:stretch>
            <a:fillRect/>
          </a:stretch>
        </p:blipFill>
        <p:spPr>
          <a:xfrm>
            <a:off x="720000" y="4324172"/>
            <a:ext cx="7474766" cy="2126503"/>
          </a:xfrm>
          <a:prstGeom prst="rect">
            <a:avLst/>
          </a:prstGeom>
        </p:spPr>
      </p:pic>
    </p:spTree>
    <p:extLst>
      <p:ext uri="{BB962C8B-B14F-4D97-AF65-F5344CB8AC3E}">
        <p14:creationId xmlns:p14="http://schemas.microsoft.com/office/powerpoint/2010/main" val="30908794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1620000"/>
            <a:ext cx="7560000" cy="443932"/>
          </a:xfrm>
        </p:spPr>
        <p:txBody>
          <a:bodyPr/>
          <a:lstStyle/>
          <a:p>
            <a:r>
              <a:rPr lang="cs-CZ" dirty="0" err="1" smtClean="0"/>
              <a:t>Using</a:t>
            </a:r>
            <a:r>
              <a:rPr lang="cs-CZ" dirty="0" smtClean="0"/>
              <a:t> UP </a:t>
            </a:r>
            <a:r>
              <a:rPr lang="cs-CZ" dirty="0" err="1" smtClean="0"/>
              <a:t>Portal</a:t>
            </a:r>
            <a:r>
              <a:rPr lang="cs-CZ" dirty="0" smtClean="0"/>
              <a:t> </a:t>
            </a:r>
            <a:endParaRPr lang="cs-CZ" dirty="0"/>
          </a:p>
        </p:txBody>
      </p:sp>
      <p:pic>
        <p:nvPicPr>
          <p:cNvPr id="6" name="Zástupný symbol pro obsah 5"/>
          <p:cNvPicPr>
            <a:picLocks noGrp="1" noChangeAspect="1"/>
          </p:cNvPicPr>
          <p:nvPr>
            <p:ph idx="1"/>
          </p:nvPr>
        </p:nvPicPr>
        <p:blipFill>
          <a:blip r:embed="rId2"/>
          <a:stretch>
            <a:fillRect/>
          </a:stretch>
        </p:blipFill>
        <p:spPr>
          <a:xfrm>
            <a:off x="720000" y="2063932"/>
            <a:ext cx="7683046" cy="2090057"/>
          </a:xfrm>
          <a:prstGeom prst="rect">
            <a:avLst/>
          </a:prstGeom>
        </p:spPr>
      </p:pic>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pic>
        <p:nvPicPr>
          <p:cNvPr id="8" name="Obrázek 7"/>
          <p:cNvPicPr>
            <a:picLocks noChangeAspect="1"/>
          </p:cNvPicPr>
          <p:nvPr/>
        </p:nvPicPr>
        <p:blipFill>
          <a:blip r:embed="rId3"/>
          <a:stretch>
            <a:fillRect/>
          </a:stretch>
        </p:blipFill>
        <p:spPr>
          <a:xfrm>
            <a:off x="1032669" y="4336869"/>
            <a:ext cx="6934200" cy="2046514"/>
          </a:xfrm>
          <a:prstGeom prst="rect">
            <a:avLst/>
          </a:prstGeom>
        </p:spPr>
      </p:pic>
    </p:spTree>
    <p:extLst>
      <p:ext uri="{BB962C8B-B14F-4D97-AF65-F5344CB8AC3E}">
        <p14:creationId xmlns:p14="http://schemas.microsoft.com/office/powerpoint/2010/main" val="21504747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err="1" smtClean="0"/>
              <a:t>Using</a:t>
            </a:r>
            <a:r>
              <a:rPr lang="cs-CZ" dirty="0" smtClean="0"/>
              <a:t> UP </a:t>
            </a:r>
            <a:r>
              <a:rPr lang="cs-CZ" dirty="0" err="1" smtClean="0"/>
              <a:t>Portal</a:t>
            </a:r>
            <a:r>
              <a:rPr lang="cs-CZ" dirty="0" smtClean="0"/>
              <a:t> </a:t>
            </a:r>
            <a:endParaRPr lang="cs-CZ" dirty="0"/>
          </a:p>
        </p:txBody>
      </p:sp>
      <p:sp>
        <p:nvSpPr>
          <p:cNvPr id="8" name="Zástupný symbol pro obsah 7"/>
          <p:cNvSpPr>
            <a:spLocks noGrp="1"/>
          </p:cNvSpPr>
          <p:nvPr>
            <p:ph idx="1"/>
          </p:nvPr>
        </p:nvSpPr>
        <p:spPr/>
        <p:txBody>
          <a:bodyPr/>
          <a:lstStyle/>
          <a:p>
            <a:endParaRPr lang="cs-CZ"/>
          </a:p>
        </p:txBody>
      </p:sp>
      <p:sp>
        <p:nvSpPr>
          <p:cNvPr id="2" name="Zástupný symbol pro zápatí 1"/>
          <p:cNvSpPr>
            <a:spLocks noGrp="1"/>
          </p:cNvSpPr>
          <p:nvPr>
            <p:ph type="ftr" sz="quarter" idx="11"/>
          </p:nvPr>
        </p:nvSpPr>
        <p:spPr/>
        <p:txBody>
          <a:bodyPr/>
          <a:lstStyle/>
          <a:p>
            <a:r>
              <a:rPr lang="cs-CZ" smtClean="0"/>
              <a:t>autor prezentace, datum prezentace, univerzitní oddělení, fakulta, adresa</a:t>
            </a:r>
            <a:endParaRPr lang="cs-CZ" dirty="0"/>
          </a:p>
        </p:txBody>
      </p:sp>
      <p:pic>
        <p:nvPicPr>
          <p:cNvPr id="5" name="Obrázek 4"/>
          <p:cNvPicPr>
            <a:picLocks noChangeAspect="1"/>
          </p:cNvPicPr>
          <p:nvPr/>
        </p:nvPicPr>
        <p:blipFill>
          <a:blip r:embed="rId2"/>
          <a:stretch>
            <a:fillRect/>
          </a:stretch>
        </p:blipFill>
        <p:spPr>
          <a:xfrm>
            <a:off x="720000" y="1985555"/>
            <a:ext cx="7675063" cy="4613372"/>
          </a:xfrm>
          <a:prstGeom prst="rect">
            <a:avLst/>
          </a:prstGeom>
        </p:spPr>
      </p:pic>
    </p:spTree>
    <p:extLst>
      <p:ext uri="{BB962C8B-B14F-4D97-AF65-F5344CB8AC3E}">
        <p14:creationId xmlns:p14="http://schemas.microsoft.com/office/powerpoint/2010/main" val="21943829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1620000"/>
            <a:ext cx="7560000" cy="356846"/>
          </a:xfrm>
        </p:spPr>
        <p:txBody>
          <a:bodyPr>
            <a:normAutofit/>
          </a:bodyPr>
          <a:lstStyle/>
          <a:p>
            <a:r>
              <a:rPr lang="cs-CZ" sz="2000" dirty="0" err="1" smtClean="0"/>
              <a:t>Information</a:t>
            </a:r>
            <a:r>
              <a:rPr lang="cs-CZ" sz="2000" dirty="0" smtClean="0"/>
              <a:t> </a:t>
            </a:r>
            <a:r>
              <a:rPr lang="cs-CZ" sz="2000" dirty="0" err="1" smtClean="0"/>
              <a:t>sources</a:t>
            </a:r>
            <a:endParaRPr lang="cs-CZ" sz="2000" dirty="0"/>
          </a:p>
        </p:txBody>
      </p:sp>
      <p:sp>
        <p:nvSpPr>
          <p:cNvPr id="3" name="Zástupný symbol pro obsah 2"/>
          <p:cNvSpPr>
            <a:spLocks noGrp="1"/>
          </p:cNvSpPr>
          <p:nvPr>
            <p:ph idx="1"/>
          </p:nvPr>
        </p:nvSpPr>
        <p:spPr>
          <a:xfrm>
            <a:off x="720000" y="2179179"/>
            <a:ext cx="7560000" cy="4180058"/>
          </a:xfrm>
        </p:spPr>
        <p:txBody>
          <a:bodyPr/>
          <a:lstStyle/>
          <a:p>
            <a:r>
              <a:rPr lang="cs-CZ" sz="1800" dirty="0"/>
              <a:t>Visit </a:t>
            </a:r>
            <a:r>
              <a:rPr lang="cs-CZ" sz="1800" dirty="0" err="1"/>
              <a:t>the</a:t>
            </a:r>
            <a:r>
              <a:rPr lang="cs-CZ" sz="1800" dirty="0"/>
              <a:t> web of IRO </a:t>
            </a:r>
            <a:r>
              <a:rPr lang="cs-CZ" sz="1800" dirty="0" err="1"/>
              <a:t>at</a:t>
            </a:r>
            <a:r>
              <a:rPr lang="cs-CZ" sz="1800" dirty="0"/>
              <a:t> </a:t>
            </a:r>
            <a:r>
              <a:rPr lang="cs-CZ" sz="1800" dirty="0">
                <a:hlinkClick r:id="rId2"/>
              </a:rPr>
              <a:t>https://www.upol.cz/en/students/</a:t>
            </a:r>
            <a:endParaRPr lang="cs-CZ" sz="1800" dirty="0"/>
          </a:p>
          <a:p>
            <a:r>
              <a:rPr lang="cs-CZ" sz="1800" dirty="0"/>
              <a:t>Visit </a:t>
            </a:r>
            <a:r>
              <a:rPr lang="cs-CZ" sz="1800" dirty="0" err="1"/>
              <a:t>the</a:t>
            </a:r>
            <a:r>
              <a:rPr lang="cs-CZ" sz="1800" dirty="0"/>
              <a:t> web of </a:t>
            </a:r>
            <a:r>
              <a:rPr lang="cs-CZ" sz="1800" dirty="0" err="1"/>
              <a:t>your</a:t>
            </a:r>
            <a:r>
              <a:rPr lang="cs-CZ" sz="1800" dirty="0"/>
              <a:t> UP </a:t>
            </a:r>
            <a:r>
              <a:rPr lang="cs-CZ" sz="1800" dirty="0" smtClean="0"/>
              <a:t>Department/</a:t>
            </a:r>
            <a:r>
              <a:rPr lang="cs-CZ" sz="1800" dirty="0" err="1" smtClean="0"/>
              <a:t>Faculty</a:t>
            </a:r>
            <a:endParaRPr lang="cs-CZ" sz="1800" dirty="0"/>
          </a:p>
          <a:p>
            <a:r>
              <a:rPr lang="cs-CZ" sz="1800" dirty="0" smtClean="0"/>
              <a:t>FB</a:t>
            </a:r>
            <a:endParaRPr lang="cs-CZ" sz="1800" dirty="0"/>
          </a:p>
          <a:p>
            <a:r>
              <a:rPr lang="en-US" sz="1800" dirty="0"/>
              <a:t>Current password to UPOL </a:t>
            </a:r>
            <a:r>
              <a:rPr lang="en-US" sz="1800" dirty="0" err="1"/>
              <a:t>Wifi</a:t>
            </a:r>
            <a:r>
              <a:rPr lang="en-US" sz="1800" dirty="0"/>
              <a:t> network </a:t>
            </a:r>
            <a:r>
              <a:rPr lang="en-US" sz="1800" dirty="0" smtClean="0"/>
              <a:t>is:</a:t>
            </a:r>
            <a:r>
              <a:rPr lang="cs-CZ" sz="1800" dirty="0" smtClean="0"/>
              <a:t> </a:t>
            </a:r>
            <a:r>
              <a:rPr lang="cs-CZ" b="1" dirty="0" smtClean="0">
                <a:solidFill>
                  <a:srgbClr val="FF0000"/>
                </a:solidFill>
              </a:rPr>
              <a:t>studujup2020</a:t>
            </a:r>
            <a:endParaRPr lang="cs-CZ" sz="1800" b="1" dirty="0" smtClean="0">
              <a:solidFill>
                <a:srgbClr val="FF0000"/>
              </a:solidFill>
            </a:endParaRPr>
          </a:p>
          <a:p>
            <a:r>
              <a:rPr lang="cs-CZ" sz="1800" dirty="0" smtClean="0"/>
              <a:t>A </a:t>
            </a:r>
            <a:r>
              <a:rPr lang="cs-CZ" sz="1800" dirty="0" err="1" smtClean="0"/>
              <a:t>new</a:t>
            </a:r>
            <a:r>
              <a:rPr lang="cs-CZ" sz="1800" dirty="0" smtClean="0"/>
              <a:t> </a:t>
            </a:r>
            <a:r>
              <a:rPr lang="cs-CZ" sz="1800" dirty="0" err="1" smtClean="0"/>
              <a:t>password</a:t>
            </a:r>
            <a:r>
              <a:rPr lang="cs-CZ" sz="1800" dirty="0"/>
              <a:t> </a:t>
            </a:r>
            <a:r>
              <a:rPr lang="cs-CZ" sz="1800" dirty="0" err="1" smtClean="0"/>
              <a:t>you</a:t>
            </a:r>
            <a:r>
              <a:rPr lang="cs-CZ" sz="1800" dirty="0" smtClean="0"/>
              <a:t> can </a:t>
            </a:r>
            <a:r>
              <a:rPr lang="cs-CZ" sz="1800" dirty="0" err="1" smtClean="0"/>
              <a:t>view</a:t>
            </a:r>
            <a:r>
              <a:rPr lang="cs-CZ" sz="1800" dirty="0" smtClean="0"/>
              <a:t> in </a:t>
            </a:r>
            <a:r>
              <a:rPr lang="cs-CZ" sz="1800" dirty="0" err="1" smtClean="0"/>
              <a:t>Portal</a:t>
            </a:r>
            <a:r>
              <a:rPr lang="cs-CZ" sz="1800" dirty="0" smtClean="0"/>
              <a:t> via </a:t>
            </a:r>
            <a:r>
              <a:rPr lang="cs-CZ" sz="1800" dirty="0" err="1" smtClean="0"/>
              <a:t>Help</a:t>
            </a:r>
            <a:r>
              <a:rPr lang="cs-CZ" sz="1800" dirty="0" smtClean="0"/>
              <a:t>/</a:t>
            </a:r>
            <a:r>
              <a:rPr lang="cs-CZ" sz="1800" dirty="0" err="1" smtClean="0"/>
              <a:t>Helpdesk</a:t>
            </a:r>
            <a:endParaRPr lang="cs-CZ" sz="1800" dirty="0" smtClean="0"/>
          </a:p>
          <a:p>
            <a:endParaRPr lang="cs-CZ" sz="1800" dirty="0" smtClean="0"/>
          </a:p>
          <a:p>
            <a:endParaRPr lang="cs-CZ" sz="1600" dirty="0"/>
          </a:p>
          <a:p>
            <a:pPr marL="0" indent="0">
              <a:buNone/>
            </a:pPr>
            <a:endParaRPr lang="cs-CZ" dirty="0" smtClean="0"/>
          </a:p>
          <a:p>
            <a:endParaRPr lang="cs-CZ" dirty="0" smtClean="0"/>
          </a:p>
          <a:p>
            <a:endParaRPr lang="cs-CZ" dirty="0"/>
          </a:p>
          <a:p>
            <a:endParaRPr lang="cs-CZ" dirty="0"/>
          </a:p>
        </p:txBody>
      </p:sp>
      <p:sp>
        <p:nvSpPr>
          <p:cNvPr id="4" name="Zástupný symbol pro zápatí 3"/>
          <p:cNvSpPr>
            <a:spLocks noGrp="1"/>
          </p:cNvSpPr>
          <p:nvPr>
            <p:ph type="ftr" sz="quarter" idx="11"/>
          </p:nvPr>
        </p:nvSpPr>
        <p:spPr/>
        <p:txBody>
          <a:bodyPr/>
          <a:lstStyle/>
          <a:p>
            <a:r>
              <a:rPr lang="cs-CZ" dirty="0" smtClean="0"/>
              <a:t>autor prezentace, datum prezentace, univerzitní oddělení, fakulta, adresa</a:t>
            </a:r>
            <a:endParaRPr lang="cs-CZ" dirty="0"/>
          </a:p>
        </p:txBody>
      </p:sp>
      <p:pic>
        <p:nvPicPr>
          <p:cNvPr id="5" name="Obrázek 4"/>
          <p:cNvPicPr>
            <a:picLocks noChangeAspect="1"/>
          </p:cNvPicPr>
          <p:nvPr/>
        </p:nvPicPr>
        <p:blipFill>
          <a:blip r:embed="rId3"/>
          <a:stretch>
            <a:fillRect/>
          </a:stretch>
        </p:blipFill>
        <p:spPr>
          <a:xfrm>
            <a:off x="1656556" y="4362994"/>
            <a:ext cx="5686425" cy="2087680"/>
          </a:xfrm>
          <a:prstGeom prst="rect">
            <a:avLst/>
          </a:prstGeom>
        </p:spPr>
      </p:pic>
    </p:spTree>
    <p:extLst>
      <p:ext uri="{BB962C8B-B14F-4D97-AF65-F5344CB8AC3E}">
        <p14:creationId xmlns:p14="http://schemas.microsoft.com/office/powerpoint/2010/main" val="15957184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720000" y="1620000"/>
            <a:ext cx="7560000" cy="768973"/>
          </a:xfrm>
        </p:spPr>
        <p:txBody>
          <a:bodyPr>
            <a:normAutofit fontScale="90000"/>
          </a:bodyPr>
          <a:lstStyle/>
          <a:p>
            <a:r>
              <a:rPr lang="cs-CZ" dirty="0" smtClean="0"/>
              <a:t>Meeting </a:t>
            </a:r>
            <a:r>
              <a:rPr lang="cs-CZ" dirty="0" err="1" smtClean="0"/>
              <a:t>Departmental</a:t>
            </a:r>
            <a:r>
              <a:rPr lang="cs-CZ" dirty="0" smtClean="0"/>
              <a:t> </a:t>
            </a:r>
            <a:r>
              <a:rPr lang="cs-CZ" dirty="0" err="1" smtClean="0"/>
              <a:t>Coordinators</a:t>
            </a:r>
            <a:r>
              <a:rPr lang="cs-CZ" dirty="0" smtClean="0"/>
              <a:t> </a:t>
            </a:r>
            <a:br>
              <a:rPr lang="cs-CZ" dirty="0" smtClean="0"/>
            </a:br>
            <a:r>
              <a:rPr lang="cs-CZ" dirty="0" smtClean="0"/>
              <a:t>(</a:t>
            </a:r>
            <a:r>
              <a:rPr lang="cs-CZ" dirty="0" err="1" smtClean="0"/>
              <a:t>Responsible</a:t>
            </a:r>
            <a:r>
              <a:rPr lang="cs-CZ" dirty="0" smtClean="0"/>
              <a:t> </a:t>
            </a:r>
            <a:r>
              <a:rPr lang="cs-CZ" dirty="0" err="1"/>
              <a:t>P</a:t>
            </a:r>
            <a:r>
              <a:rPr lang="cs-CZ" dirty="0" err="1" smtClean="0"/>
              <a:t>ersons</a:t>
            </a:r>
            <a:r>
              <a:rPr lang="cs-CZ" dirty="0"/>
              <a:t>) </a:t>
            </a:r>
            <a:r>
              <a:rPr lang="cs-CZ" dirty="0" smtClean="0"/>
              <a:t>– </a:t>
            </a:r>
            <a:r>
              <a:rPr lang="cs-CZ" sz="2200" dirty="0" smtClean="0"/>
              <a:t>list of </a:t>
            </a:r>
            <a:r>
              <a:rPr lang="cs-CZ" sz="2200" dirty="0" err="1" smtClean="0"/>
              <a:t>all</a:t>
            </a:r>
            <a:r>
              <a:rPr lang="cs-CZ" sz="2200" dirty="0" smtClean="0"/>
              <a:t> </a:t>
            </a:r>
            <a:r>
              <a:rPr lang="cs-CZ" sz="2200" dirty="0" err="1" smtClean="0"/>
              <a:t>available</a:t>
            </a:r>
            <a:r>
              <a:rPr lang="cs-CZ" sz="2200" dirty="0" smtClean="0"/>
              <a:t> on </a:t>
            </a:r>
            <a:r>
              <a:rPr lang="cs-CZ" sz="2200" dirty="0" err="1" smtClean="0"/>
              <a:t>the</a:t>
            </a:r>
            <a:r>
              <a:rPr lang="cs-CZ" sz="2200" dirty="0" smtClean="0"/>
              <a:t> web</a:t>
            </a:r>
            <a:br>
              <a:rPr lang="cs-CZ" sz="2200" dirty="0" smtClean="0"/>
            </a:br>
            <a:r>
              <a:rPr lang="cs-CZ" dirty="0"/>
              <a:t/>
            </a:r>
            <a:br>
              <a:rPr lang="cs-CZ" dirty="0"/>
            </a:br>
            <a:r>
              <a:rPr lang="cs-CZ" sz="1600" dirty="0">
                <a:solidFill>
                  <a:srgbClr val="FF0000"/>
                </a:solidFill>
              </a:rPr>
              <a:t>https://www.upol.cz/en/students/exchange-students/departmental-coordinators</a:t>
            </a:r>
            <a:r>
              <a:rPr lang="cs-CZ" sz="1600" dirty="0" smtClean="0">
                <a:solidFill>
                  <a:srgbClr val="FF0000"/>
                </a:solidFill>
              </a:rPr>
              <a:t>/</a:t>
            </a:r>
            <a:br>
              <a:rPr lang="cs-CZ" sz="1600" dirty="0" smtClean="0">
                <a:solidFill>
                  <a:srgbClr val="FF0000"/>
                </a:solidFill>
              </a:rPr>
            </a:br>
            <a:r>
              <a:rPr lang="cs-CZ" sz="1600" dirty="0">
                <a:solidFill>
                  <a:srgbClr val="FF0000"/>
                </a:solidFill>
              </a:rPr>
              <a:t/>
            </a:r>
            <a:br>
              <a:rPr lang="cs-CZ" sz="1600" dirty="0">
                <a:solidFill>
                  <a:srgbClr val="FF0000"/>
                </a:solidFill>
              </a:rPr>
            </a:br>
            <a:r>
              <a:rPr lang="cs-CZ" sz="1600" dirty="0"/>
              <a:t/>
            </a:r>
            <a:br>
              <a:rPr lang="cs-CZ" sz="1600" dirty="0"/>
            </a:br>
            <a:r>
              <a:rPr lang="cs-CZ" sz="1600" dirty="0" err="1" smtClean="0">
                <a:solidFill>
                  <a:srgbClr val="FF0000"/>
                </a:solidFill>
              </a:rPr>
              <a:t>Political</a:t>
            </a:r>
            <a:r>
              <a:rPr lang="cs-CZ" sz="1600" dirty="0" smtClean="0">
                <a:solidFill>
                  <a:srgbClr val="FF0000"/>
                </a:solidFill>
              </a:rPr>
              <a:t> Science </a:t>
            </a:r>
            <a:r>
              <a:rPr lang="cs-CZ" sz="1600" dirty="0" smtClean="0"/>
              <a:t>Dept. (</a:t>
            </a:r>
            <a:r>
              <a:rPr lang="cs-CZ" sz="1600" dirty="0" err="1" smtClean="0"/>
              <a:t>FoA</a:t>
            </a:r>
            <a:r>
              <a:rPr lang="cs-CZ" sz="1600" dirty="0"/>
              <a:t>)</a:t>
            </a:r>
            <a:r>
              <a:rPr lang="cs-CZ" sz="1600" dirty="0" smtClean="0"/>
              <a:t/>
            </a:r>
            <a:br>
              <a:rPr lang="cs-CZ" sz="1600" dirty="0" smtClean="0"/>
            </a:br>
            <a:r>
              <a:rPr lang="cs-CZ" sz="1600" dirty="0" err="1" smtClean="0"/>
              <a:t>Ms</a:t>
            </a:r>
            <a:r>
              <a:rPr lang="cs-CZ" sz="1600" dirty="0" smtClean="0"/>
              <a:t>. Markéta Zapletalová</a:t>
            </a:r>
            <a:br>
              <a:rPr lang="cs-CZ" sz="1600" dirty="0" smtClean="0"/>
            </a:br>
            <a:r>
              <a:rPr lang="cs-CZ" sz="1600" dirty="0" err="1" smtClean="0">
                <a:solidFill>
                  <a:srgbClr val="FF0000"/>
                </a:solidFill>
              </a:rPr>
              <a:t>Wednesday</a:t>
            </a:r>
            <a:r>
              <a:rPr lang="cs-CZ" sz="1600" dirty="0" smtClean="0">
                <a:solidFill>
                  <a:srgbClr val="FF0000"/>
                </a:solidFill>
              </a:rPr>
              <a:t>, 23.09. 2020 </a:t>
            </a:r>
            <a:r>
              <a:rPr lang="cs-CZ" sz="1600" dirty="0" err="1" smtClean="0">
                <a:solidFill>
                  <a:srgbClr val="FF0000"/>
                </a:solidFill>
              </a:rPr>
              <a:t>at</a:t>
            </a:r>
            <a:r>
              <a:rPr lang="cs-CZ" sz="1600" dirty="0" smtClean="0">
                <a:solidFill>
                  <a:srgbClr val="FF0000"/>
                </a:solidFill>
              </a:rPr>
              <a:t> 10.30 </a:t>
            </a:r>
            <a:r>
              <a:rPr lang="cs-CZ" sz="1600" dirty="0" smtClean="0"/>
              <a:t/>
            </a:r>
            <a:br>
              <a:rPr lang="cs-CZ" sz="1600" dirty="0" smtClean="0"/>
            </a:br>
            <a:r>
              <a:rPr lang="cs-CZ" sz="1600" dirty="0" smtClean="0"/>
              <a:t>Křížkovského 12, </a:t>
            </a:r>
            <a:r>
              <a:rPr lang="cs-CZ" sz="1600" dirty="0" err="1" smtClean="0"/>
              <a:t>room</a:t>
            </a:r>
            <a:r>
              <a:rPr lang="cs-CZ" sz="1600" dirty="0" smtClean="0"/>
              <a:t> 1.09</a:t>
            </a:r>
            <a:br>
              <a:rPr lang="cs-CZ" sz="1600" dirty="0" smtClean="0"/>
            </a:br>
            <a:r>
              <a:rPr lang="cs-CZ" sz="1600" dirty="0" smtClean="0"/>
              <a:t/>
            </a:r>
            <a:br>
              <a:rPr lang="cs-CZ" sz="1600" dirty="0" smtClean="0"/>
            </a:br>
            <a:r>
              <a:rPr lang="cs-CZ" sz="1600" dirty="0"/>
              <a:t/>
            </a:r>
            <a:br>
              <a:rPr lang="cs-CZ" sz="1600" dirty="0"/>
            </a:br>
            <a:r>
              <a:rPr lang="cs-CZ" sz="1600" dirty="0" err="1" smtClean="0">
                <a:solidFill>
                  <a:srgbClr val="FF0000"/>
                </a:solidFill>
              </a:rPr>
              <a:t>English</a:t>
            </a:r>
            <a:r>
              <a:rPr lang="cs-CZ" sz="1600" dirty="0" smtClean="0">
                <a:solidFill>
                  <a:srgbClr val="FF0000"/>
                </a:solidFill>
              </a:rPr>
              <a:t> </a:t>
            </a:r>
            <a:r>
              <a:rPr lang="cs-CZ" sz="1600" dirty="0" smtClean="0"/>
              <a:t>Dept. (</a:t>
            </a:r>
            <a:r>
              <a:rPr lang="cs-CZ" sz="1600" dirty="0" err="1" smtClean="0"/>
              <a:t>FoA</a:t>
            </a:r>
            <a:r>
              <a:rPr lang="cs-CZ" sz="1600" dirty="0" smtClean="0"/>
              <a:t>)</a:t>
            </a:r>
            <a:br>
              <a:rPr lang="cs-CZ" sz="1600" dirty="0" smtClean="0"/>
            </a:br>
            <a:r>
              <a:rPr lang="cs-CZ" sz="1600" dirty="0" err="1" smtClean="0"/>
              <a:t>Ms</a:t>
            </a:r>
            <a:r>
              <a:rPr lang="cs-CZ" sz="1600" dirty="0" smtClean="0"/>
              <a:t>. Markéta Janebová</a:t>
            </a:r>
            <a:br>
              <a:rPr lang="cs-CZ" sz="1600" dirty="0" smtClean="0"/>
            </a:br>
            <a:r>
              <a:rPr lang="cs-CZ" sz="1600" dirty="0" err="1" smtClean="0">
                <a:solidFill>
                  <a:srgbClr val="FF0000"/>
                </a:solidFill>
              </a:rPr>
              <a:t>Tuesday</a:t>
            </a:r>
            <a:r>
              <a:rPr lang="cs-CZ" sz="1600" dirty="0" smtClean="0">
                <a:solidFill>
                  <a:srgbClr val="FF0000"/>
                </a:solidFill>
              </a:rPr>
              <a:t>, 22. 09. </a:t>
            </a:r>
            <a:r>
              <a:rPr lang="cs-CZ" sz="1600" dirty="0">
                <a:solidFill>
                  <a:srgbClr val="FF0000"/>
                </a:solidFill>
              </a:rPr>
              <a:t>2020 </a:t>
            </a:r>
            <a:r>
              <a:rPr lang="cs-CZ" sz="1600" dirty="0" err="1">
                <a:solidFill>
                  <a:srgbClr val="FF0000"/>
                </a:solidFill>
              </a:rPr>
              <a:t>at</a:t>
            </a:r>
            <a:r>
              <a:rPr lang="cs-CZ" sz="1600" dirty="0">
                <a:solidFill>
                  <a:srgbClr val="FF0000"/>
                </a:solidFill>
              </a:rPr>
              <a:t> </a:t>
            </a:r>
            <a:r>
              <a:rPr lang="cs-CZ" sz="1600" dirty="0" smtClean="0">
                <a:solidFill>
                  <a:srgbClr val="FF0000"/>
                </a:solidFill>
              </a:rPr>
              <a:t>16.00</a:t>
            </a:r>
            <a:br>
              <a:rPr lang="cs-CZ" sz="1600" dirty="0" smtClean="0">
                <a:solidFill>
                  <a:srgbClr val="FF0000"/>
                </a:solidFill>
              </a:rPr>
            </a:br>
            <a:r>
              <a:rPr lang="cs-CZ" sz="1600" dirty="0" err="1" smtClean="0"/>
              <a:t>Krizkovskeho</a:t>
            </a:r>
            <a:r>
              <a:rPr lang="cs-CZ" sz="1600" dirty="0" smtClean="0"/>
              <a:t> 10, </a:t>
            </a:r>
            <a:r>
              <a:rPr lang="cs-CZ" sz="1600" dirty="0" err="1" smtClean="0"/>
              <a:t>room</a:t>
            </a:r>
            <a:r>
              <a:rPr lang="cs-CZ" sz="1600" dirty="0" smtClean="0"/>
              <a:t> 3.16, 2nd </a:t>
            </a:r>
            <a:r>
              <a:rPr lang="cs-CZ" sz="1600" dirty="0" err="1" smtClean="0"/>
              <a:t>floor</a:t>
            </a:r>
            <a:r>
              <a:rPr lang="cs-CZ" sz="1600" dirty="0" smtClean="0"/>
              <a:t> </a:t>
            </a:r>
            <a:r>
              <a:rPr lang="cs-CZ" sz="1600" dirty="0"/>
              <a:t> </a:t>
            </a:r>
            <a:r>
              <a:rPr lang="cs-CZ" sz="1600" dirty="0" smtClean="0"/>
              <a:t> </a:t>
            </a:r>
            <a:endParaRPr lang="cs-CZ" sz="1600" dirty="0"/>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spTree>
    <p:extLst>
      <p:ext uri="{BB962C8B-B14F-4D97-AF65-F5344CB8AC3E}">
        <p14:creationId xmlns:p14="http://schemas.microsoft.com/office/powerpoint/2010/main" val="549501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1621048"/>
            <a:ext cx="7560000" cy="748080"/>
          </a:xfrm>
        </p:spPr>
        <p:txBody>
          <a:bodyPr>
            <a:normAutofit/>
          </a:bodyPr>
          <a:lstStyle/>
          <a:p>
            <a:r>
              <a:rPr lang="cs-CZ" sz="2000" dirty="0" err="1"/>
              <a:t>Information</a:t>
            </a:r>
            <a:r>
              <a:rPr lang="cs-CZ" sz="2000" dirty="0"/>
              <a:t> </a:t>
            </a:r>
            <a:r>
              <a:rPr lang="cs-CZ" sz="2000" dirty="0" err="1"/>
              <a:t>Summary</a:t>
            </a:r>
            <a:endParaRPr lang="cs-CZ" sz="2000" dirty="0"/>
          </a:p>
        </p:txBody>
      </p:sp>
      <p:sp>
        <p:nvSpPr>
          <p:cNvPr id="3" name="Zástupný symbol pro obsah 2"/>
          <p:cNvSpPr>
            <a:spLocks noGrp="1"/>
          </p:cNvSpPr>
          <p:nvPr>
            <p:ph idx="1"/>
          </p:nvPr>
        </p:nvSpPr>
        <p:spPr/>
        <p:txBody>
          <a:bodyPr>
            <a:normAutofit/>
          </a:bodyPr>
          <a:lstStyle/>
          <a:p>
            <a:r>
              <a:rPr lang="cs-CZ" sz="1800" dirty="0" err="1" smtClean="0"/>
              <a:t>Students</a:t>
            </a:r>
            <a:r>
              <a:rPr lang="cs-CZ" sz="1800" dirty="0" smtClean="0"/>
              <a:t> of EU </a:t>
            </a:r>
            <a:r>
              <a:rPr lang="cs-CZ" sz="1800" dirty="0" err="1" smtClean="0"/>
              <a:t>countries</a:t>
            </a:r>
            <a:r>
              <a:rPr lang="cs-CZ" sz="1800" dirty="0" smtClean="0"/>
              <a:t> </a:t>
            </a:r>
            <a:r>
              <a:rPr lang="cs-CZ" sz="1800" dirty="0" err="1" smtClean="0"/>
              <a:t>staying</a:t>
            </a:r>
            <a:r>
              <a:rPr lang="cs-CZ" sz="1800" dirty="0" smtClean="0"/>
              <a:t> out of </a:t>
            </a:r>
            <a:r>
              <a:rPr lang="cs-CZ" sz="1800" dirty="0" err="1" smtClean="0"/>
              <a:t>the</a:t>
            </a:r>
            <a:r>
              <a:rPr lang="cs-CZ" sz="1800" dirty="0" smtClean="0"/>
              <a:t> </a:t>
            </a:r>
            <a:r>
              <a:rPr lang="cs-CZ" sz="1800" dirty="0" err="1" smtClean="0"/>
              <a:t>campus</a:t>
            </a:r>
            <a:r>
              <a:rPr lang="cs-CZ" sz="1800" dirty="0" smtClean="0"/>
              <a:t> (</a:t>
            </a:r>
            <a:r>
              <a:rPr lang="cs-CZ" sz="1800" dirty="0" err="1" smtClean="0"/>
              <a:t>staying</a:t>
            </a:r>
            <a:r>
              <a:rPr lang="cs-CZ" sz="1800" dirty="0" smtClean="0"/>
              <a:t> in a </a:t>
            </a:r>
            <a:r>
              <a:rPr lang="cs-CZ" sz="1800" dirty="0" err="1" smtClean="0"/>
              <a:t>private</a:t>
            </a:r>
            <a:r>
              <a:rPr lang="cs-CZ" sz="1800" dirty="0" smtClean="0"/>
              <a:t> apartment) are in a duty to report a place of </a:t>
            </a:r>
            <a:r>
              <a:rPr lang="cs-CZ" sz="1800" dirty="0" err="1" smtClean="0"/>
              <a:t>their</a:t>
            </a:r>
            <a:r>
              <a:rPr lang="cs-CZ" sz="1800" dirty="0" smtClean="0"/>
              <a:t> </a:t>
            </a:r>
            <a:r>
              <a:rPr lang="cs-CZ" sz="1800" dirty="0" err="1" smtClean="0"/>
              <a:t>stay</a:t>
            </a:r>
            <a:r>
              <a:rPr lang="cs-CZ" sz="1800" dirty="0" smtClean="0"/>
              <a:t> to </a:t>
            </a:r>
            <a:r>
              <a:rPr lang="cs-CZ" sz="1800" dirty="0" err="1" smtClean="0"/>
              <a:t>the</a:t>
            </a:r>
            <a:r>
              <a:rPr lang="cs-CZ" sz="1800" dirty="0" smtClean="0"/>
              <a:t> </a:t>
            </a:r>
            <a:r>
              <a:rPr lang="cs-CZ" sz="1800" b="1" dirty="0" err="1" smtClean="0"/>
              <a:t>Foreigner´s</a:t>
            </a:r>
            <a:r>
              <a:rPr lang="cs-CZ" sz="1800" b="1" dirty="0" smtClean="0"/>
              <a:t> Police </a:t>
            </a:r>
            <a:r>
              <a:rPr lang="cs-CZ" sz="1800" b="1" dirty="0" err="1" smtClean="0"/>
              <a:t>Dept</a:t>
            </a:r>
            <a:r>
              <a:rPr lang="cs-CZ" sz="1800" b="1" dirty="0" smtClean="0"/>
              <a:t>., Smetanova 14, Olomouc </a:t>
            </a:r>
            <a:r>
              <a:rPr lang="cs-CZ" sz="1800" u="sng" dirty="0" err="1" smtClean="0"/>
              <a:t>within</a:t>
            </a:r>
            <a:r>
              <a:rPr lang="cs-CZ" sz="1800" u="sng" dirty="0" smtClean="0"/>
              <a:t> 30 </a:t>
            </a:r>
            <a:r>
              <a:rPr lang="cs-CZ" sz="1800" u="sng" dirty="0" err="1" smtClean="0"/>
              <a:t>days</a:t>
            </a:r>
            <a:r>
              <a:rPr lang="cs-CZ" sz="1800" u="sng" dirty="0" smtClean="0"/>
              <a:t> </a:t>
            </a:r>
            <a:r>
              <a:rPr lang="cs-CZ" sz="1800" u="sng" dirty="0" err="1" smtClean="0"/>
              <a:t>after</a:t>
            </a:r>
            <a:r>
              <a:rPr lang="cs-CZ" sz="1800" u="sng" dirty="0" smtClean="0"/>
              <a:t> </a:t>
            </a:r>
            <a:r>
              <a:rPr lang="cs-CZ" sz="1800" u="sng" dirty="0" err="1" smtClean="0"/>
              <a:t>the</a:t>
            </a:r>
            <a:r>
              <a:rPr lang="cs-CZ" sz="1800" u="sng" dirty="0" smtClean="0"/>
              <a:t> </a:t>
            </a:r>
            <a:r>
              <a:rPr lang="cs-CZ" sz="1800" u="sng" dirty="0" err="1" smtClean="0"/>
              <a:t>arrival</a:t>
            </a:r>
            <a:endParaRPr lang="cs-CZ" sz="1800" u="sng" dirty="0" smtClean="0"/>
          </a:p>
          <a:p>
            <a:r>
              <a:rPr lang="cs-CZ" sz="1800" dirty="0">
                <a:hlinkClick r:id="rId2"/>
              </a:rPr>
              <a:t>https://</a:t>
            </a:r>
            <a:r>
              <a:rPr lang="cs-CZ" sz="1800" dirty="0" smtClean="0">
                <a:hlinkClick r:id="rId2"/>
              </a:rPr>
              <a:t>goo.gl/maps/NSnhDA6RnuL2</a:t>
            </a:r>
            <a:endParaRPr lang="cs-CZ" sz="1800" dirty="0"/>
          </a:p>
          <a:p>
            <a:r>
              <a:rPr lang="cs-CZ" sz="1800" dirty="0" err="1" smtClean="0"/>
              <a:t>You</a:t>
            </a:r>
            <a:r>
              <a:rPr lang="cs-CZ" sz="1800" dirty="0" smtClean="0"/>
              <a:t> </a:t>
            </a:r>
            <a:r>
              <a:rPr lang="cs-CZ" sz="1800" dirty="0" err="1" smtClean="0"/>
              <a:t>need</a:t>
            </a:r>
            <a:r>
              <a:rPr lang="cs-CZ" sz="1800" dirty="0" smtClean="0"/>
              <a:t> to </a:t>
            </a:r>
            <a:r>
              <a:rPr lang="cs-CZ" sz="1800" dirty="0" err="1" smtClean="0"/>
              <a:t>take</a:t>
            </a:r>
            <a:r>
              <a:rPr lang="cs-CZ" sz="1800" dirty="0" smtClean="0"/>
              <a:t> </a:t>
            </a:r>
            <a:r>
              <a:rPr lang="cs-CZ" sz="1800" dirty="0" err="1" smtClean="0"/>
              <a:t>an</a:t>
            </a:r>
            <a:r>
              <a:rPr lang="cs-CZ" sz="1800" dirty="0" smtClean="0"/>
              <a:t> </a:t>
            </a:r>
            <a:r>
              <a:rPr lang="cs-CZ" sz="1800" b="1" dirty="0" err="1" smtClean="0"/>
              <a:t>accommodation</a:t>
            </a:r>
            <a:r>
              <a:rPr lang="cs-CZ" sz="1800" b="1" dirty="0" smtClean="0"/>
              <a:t> </a:t>
            </a:r>
            <a:r>
              <a:rPr lang="cs-CZ" sz="1800" b="1" dirty="0" err="1" smtClean="0"/>
              <a:t>contract</a:t>
            </a:r>
            <a:r>
              <a:rPr lang="cs-CZ" sz="1800" b="1" dirty="0" smtClean="0"/>
              <a:t> in Czech </a:t>
            </a:r>
            <a:r>
              <a:rPr lang="cs-CZ" sz="1800" b="1" dirty="0" err="1" smtClean="0"/>
              <a:t>language</a:t>
            </a:r>
            <a:r>
              <a:rPr lang="cs-CZ" sz="1800" dirty="0" smtClean="0"/>
              <a:t>, </a:t>
            </a:r>
            <a:r>
              <a:rPr lang="cs-CZ" sz="1800" dirty="0" err="1" smtClean="0"/>
              <a:t>fill</a:t>
            </a:r>
            <a:r>
              <a:rPr lang="cs-CZ" sz="1800" dirty="0" smtClean="0"/>
              <a:t> in a </a:t>
            </a:r>
            <a:r>
              <a:rPr lang="cs-CZ" sz="1800" dirty="0" err="1" smtClean="0"/>
              <a:t>brief</a:t>
            </a:r>
            <a:r>
              <a:rPr lang="cs-CZ" sz="1800" dirty="0" smtClean="0"/>
              <a:t> </a:t>
            </a:r>
            <a:r>
              <a:rPr lang="cs-CZ" sz="1800" b="1" dirty="0" err="1" smtClean="0"/>
              <a:t>form</a:t>
            </a:r>
            <a:r>
              <a:rPr lang="cs-CZ" sz="1800" b="1" dirty="0" smtClean="0"/>
              <a:t> </a:t>
            </a:r>
            <a:r>
              <a:rPr lang="cs-CZ" sz="1800" dirty="0" smtClean="0"/>
              <a:t>(</a:t>
            </a:r>
            <a:r>
              <a:rPr lang="cs-CZ" sz="1800" dirty="0" err="1" smtClean="0"/>
              <a:t>available</a:t>
            </a:r>
            <a:r>
              <a:rPr lang="cs-CZ" sz="1800" dirty="0" smtClean="0"/>
              <a:t> in IRO </a:t>
            </a:r>
            <a:r>
              <a:rPr lang="cs-CZ" sz="1800" dirty="0" err="1" smtClean="0"/>
              <a:t>or</a:t>
            </a:r>
            <a:r>
              <a:rPr lang="cs-CZ" sz="1800" dirty="0" smtClean="0"/>
              <a:t>  </a:t>
            </a:r>
            <a:r>
              <a:rPr lang="cs-CZ" sz="1800" dirty="0" err="1" smtClean="0"/>
              <a:t>at</a:t>
            </a:r>
            <a:r>
              <a:rPr lang="cs-CZ" sz="1800" dirty="0" smtClean="0"/>
              <a:t> </a:t>
            </a:r>
            <a:r>
              <a:rPr lang="cs-CZ" sz="1800" dirty="0" err="1" smtClean="0"/>
              <a:t>the</a:t>
            </a:r>
            <a:r>
              <a:rPr lang="cs-CZ" sz="1800" dirty="0" smtClean="0"/>
              <a:t> Police </a:t>
            </a:r>
            <a:r>
              <a:rPr lang="cs-CZ" sz="1800" dirty="0" err="1" smtClean="0"/>
              <a:t>dept</a:t>
            </a:r>
            <a:r>
              <a:rPr lang="cs-CZ" sz="1800" dirty="0" smtClean="0"/>
              <a:t>.), </a:t>
            </a:r>
            <a:r>
              <a:rPr lang="cs-CZ" sz="1800" b="1" dirty="0" smtClean="0"/>
              <a:t>ID/</a:t>
            </a:r>
            <a:r>
              <a:rPr lang="cs-CZ" sz="1800" b="1" dirty="0" err="1" smtClean="0"/>
              <a:t>passport</a:t>
            </a:r>
            <a:endParaRPr lang="cs-CZ" sz="1800" b="1" dirty="0" smtClean="0"/>
          </a:p>
          <a:p>
            <a:endParaRPr lang="cs-CZ" sz="1800" dirty="0" smtClean="0"/>
          </a:p>
          <a:p>
            <a:endParaRPr lang="cs-CZ" sz="1800" dirty="0"/>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spTree>
    <p:extLst>
      <p:ext uri="{BB962C8B-B14F-4D97-AF65-F5344CB8AC3E}">
        <p14:creationId xmlns:p14="http://schemas.microsoft.com/office/powerpoint/2010/main" val="2920733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702909" y="1384663"/>
            <a:ext cx="7552328" cy="539932"/>
          </a:xfrm>
        </p:spPr>
        <p:txBody>
          <a:bodyPr>
            <a:normAutofit fontScale="90000"/>
          </a:bodyPr>
          <a:lstStyle/>
          <a:p>
            <a:r>
              <a:rPr lang="cs-CZ" sz="2000" i="1" dirty="0" smtClean="0"/>
              <a:t/>
            </a:r>
            <a:br>
              <a:rPr lang="cs-CZ" sz="2000" i="1" dirty="0" smtClean="0"/>
            </a:br>
            <a:endParaRPr lang="cs-CZ" sz="2000" i="1" dirty="0"/>
          </a:p>
        </p:txBody>
      </p:sp>
      <p:sp>
        <p:nvSpPr>
          <p:cNvPr id="7" name="Zástupný symbol pro text 6"/>
          <p:cNvSpPr>
            <a:spLocks noGrp="1"/>
          </p:cNvSpPr>
          <p:nvPr>
            <p:ph type="body" idx="1"/>
          </p:nvPr>
        </p:nvSpPr>
        <p:spPr/>
        <p:txBody>
          <a:bodyPr>
            <a:normAutofit fontScale="47500" lnSpcReduction="20000"/>
          </a:bodyPr>
          <a:lstStyle/>
          <a:p>
            <a:r>
              <a:rPr lang="cs-CZ" sz="4200" dirty="0" smtClean="0"/>
              <a:t>ISIC</a:t>
            </a:r>
            <a:r>
              <a:rPr lang="cs-CZ" sz="3600" dirty="0" smtClean="0"/>
              <a:t> </a:t>
            </a:r>
            <a:r>
              <a:rPr lang="cs-CZ" dirty="0" smtClean="0"/>
              <a:t>+ UP ID </a:t>
            </a:r>
            <a:r>
              <a:rPr lang="cs-CZ" dirty="0" err="1" smtClean="0"/>
              <a:t>Card</a:t>
            </a:r>
            <a:r>
              <a:rPr lang="cs-CZ" dirty="0" smtClean="0"/>
              <a:t> = </a:t>
            </a:r>
            <a:r>
              <a:rPr lang="cs-CZ" dirty="0" err="1" smtClean="0"/>
              <a:t>two</a:t>
            </a:r>
            <a:r>
              <a:rPr lang="cs-CZ" dirty="0" smtClean="0"/>
              <a:t> in </a:t>
            </a:r>
            <a:r>
              <a:rPr lang="cs-CZ" dirty="0" err="1" smtClean="0"/>
              <a:t>one</a:t>
            </a:r>
            <a:endParaRPr lang="cs-CZ" dirty="0" smtClean="0"/>
          </a:p>
          <a:p>
            <a:r>
              <a:rPr lang="cs-CZ" dirty="0" smtClean="0">
                <a:solidFill>
                  <a:srgbClr val="FF0000"/>
                </a:solidFill>
              </a:rPr>
              <a:t>450 CZK </a:t>
            </a:r>
            <a:r>
              <a:rPr lang="cs-CZ" sz="1100" dirty="0" smtClean="0"/>
              <a:t>(</a:t>
            </a:r>
            <a:r>
              <a:rPr lang="cs-CZ" sz="1300" dirty="0" smtClean="0"/>
              <a:t>200 deposit + 250 </a:t>
            </a:r>
            <a:r>
              <a:rPr lang="cs-CZ" sz="1300" dirty="0" err="1" smtClean="0"/>
              <a:t>brand</a:t>
            </a:r>
            <a:r>
              <a:rPr lang="cs-CZ" sz="1300" dirty="0" smtClean="0"/>
              <a:t> </a:t>
            </a:r>
            <a:r>
              <a:rPr lang="cs-CZ" sz="1300" dirty="0" err="1" smtClean="0"/>
              <a:t>payment</a:t>
            </a:r>
            <a:r>
              <a:rPr lang="cs-CZ" sz="1300" dirty="0" smtClean="0"/>
              <a:t>)</a:t>
            </a:r>
          </a:p>
          <a:p>
            <a:r>
              <a:rPr lang="cs-CZ" sz="2200" dirty="0" err="1" smtClean="0"/>
              <a:t>Valid</a:t>
            </a:r>
            <a:r>
              <a:rPr lang="cs-CZ" sz="2200" dirty="0" smtClean="0"/>
              <a:t> </a:t>
            </a:r>
            <a:r>
              <a:rPr lang="cs-CZ" sz="2200" dirty="0" err="1" smtClean="0"/>
              <a:t>till</a:t>
            </a:r>
            <a:r>
              <a:rPr lang="cs-CZ" sz="2200" dirty="0" smtClean="0"/>
              <a:t> </a:t>
            </a:r>
            <a:r>
              <a:rPr lang="cs-CZ" sz="2200" dirty="0" err="1" smtClean="0"/>
              <a:t>December</a:t>
            </a:r>
            <a:r>
              <a:rPr lang="cs-CZ" sz="2200" dirty="0" smtClean="0"/>
              <a:t> 2020</a:t>
            </a:r>
            <a:endParaRPr lang="cs-CZ" sz="2200" dirty="0"/>
          </a:p>
        </p:txBody>
      </p:sp>
      <p:sp>
        <p:nvSpPr>
          <p:cNvPr id="9" name="Zástupný symbol pro text 8"/>
          <p:cNvSpPr>
            <a:spLocks noGrp="1"/>
          </p:cNvSpPr>
          <p:nvPr>
            <p:ph type="body" sz="quarter" idx="3"/>
          </p:nvPr>
        </p:nvSpPr>
        <p:spPr>
          <a:xfrm>
            <a:off x="4624216" y="2343163"/>
            <a:ext cx="3621600" cy="693376"/>
          </a:xfrm>
        </p:spPr>
        <p:txBody>
          <a:bodyPr>
            <a:normAutofit fontScale="40000" lnSpcReduction="20000"/>
          </a:bodyPr>
          <a:lstStyle/>
          <a:p>
            <a:r>
              <a:rPr lang="cs-CZ" sz="5100" dirty="0" smtClean="0"/>
              <a:t>UP Standard Blue </a:t>
            </a:r>
            <a:r>
              <a:rPr lang="cs-CZ" sz="5100" dirty="0" err="1" smtClean="0"/>
              <a:t>Card</a:t>
            </a:r>
            <a:endParaRPr lang="cs-CZ" sz="5100" dirty="0" smtClean="0"/>
          </a:p>
          <a:p>
            <a:r>
              <a:rPr lang="cs-CZ" dirty="0" smtClean="0">
                <a:solidFill>
                  <a:srgbClr val="FF0000"/>
                </a:solidFill>
              </a:rPr>
              <a:t>200 CZK </a:t>
            </a:r>
            <a:r>
              <a:rPr lang="cs-CZ" dirty="0" smtClean="0"/>
              <a:t>deposit</a:t>
            </a:r>
          </a:p>
          <a:p>
            <a:r>
              <a:rPr lang="cs-CZ" sz="2200" dirty="0" err="1" smtClean="0"/>
              <a:t>Valid</a:t>
            </a:r>
            <a:r>
              <a:rPr lang="cs-CZ" sz="2200" dirty="0" smtClean="0"/>
              <a:t> for </a:t>
            </a:r>
            <a:r>
              <a:rPr lang="cs-CZ" sz="2200" dirty="0" err="1" smtClean="0"/>
              <a:t>the</a:t>
            </a:r>
            <a:r>
              <a:rPr lang="cs-CZ" sz="2200" dirty="0" smtClean="0"/>
              <a:t> </a:t>
            </a:r>
            <a:r>
              <a:rPr lang="cs-CZ" sz="2200" dirty="0" err="1" smtClean="0"/>
              <a:t>time</a:t>
            </a:r>
            <a:r>
              <a:rPr lang="cs-CZ" sz="2200" dirty="0" smtClean="0"/>
              <a:t> of </a:t>
            </a:r>
            <a:r>
              <a:rPr lang="cs-CZ" sz="2200" dirty="0" err="1" smtClean="0"/>
              <a:t>your</a:t>
            </a:r>
            <a:r>
              <a:rPr lang="cs-CZ" sz="2200" dirty="0" smtClean="0"/>
              <a:t> study </a:t>
            </a:r>
            <a:r>
              <a:rPr lang="cs-CZ" sz="2200" dirty="0" err="1" smtClean="0"/>
              <a:t>stay</a:t>
            </a:r>
            <a:endParaRPr lang="cs-CZ" sz="2200" dirty="0"/>
          </a:p>
        </p:txBody>
      </p:sp>
      <p:sp>
        <p:nvSpPr>
          <p:cNvPr id="5" name="Zástupný symbol pro zápatí 4"/>
          <p:cNvSpPr>
            <a:spLocks noGrp="1"/>
          </p:cNvSpPr>
          <p:nvPr>
            <p:ph type="ftr" sz="quarter" idx="11"/>
          </p:nvPr>
        </p:nvSpPr>
        <p:spPr/>
        <p:txBody>
          <a:bodyPr/>
          <a:lstStyle/>
          <a:p>
            <a:r>
              <a:rPr lang="cs-CZ" dirty="0" smtClean="0"/>
              <a:t>autor prezentace, datum prezentace, univerzitní oddělení, fakulta, adresa</a:t>
            </a:r>
            <a:endParaRPr lang="cs-CZ" dirty="0"/>
          </a:p>
        </p:txBody>
      </p:sp>
      <p:pic>
        <p:nvPicPr>
          <p:cNvPr id="11"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0755" y="3344091"/>
            <a:ext cx="3674692" cy="217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742916" y="3344091"/>
            <a:ext cx="3376508" cy="217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563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pic>
        <p:nvPicPr>
          <p:cNvPr id="5" name="Obrázek 4"/>
          <p:cNvPicPr>
            <a:picLocks noChangeAspect="1"/>
          </p:cNvPicPr>
          <p:nvPr/>
        </p:nvPicPr>
        <p:blipFill>
          <a:blip r:embed="rId2"/>
          <a:stretch>
            <a:fillRect/>
          </a:stretch>
        </p:blipFill>
        <p:spPr>
          <a:xfrm>
            <a:off x="-63343" y="562370"/>
            <a:ext cx="9126224" cy="5715798"/>
          </a:xfrm>
          <a:prstGeom prst="rect">
            <a:avLst/>
          </a:prstGeom>
        </p:spPr>
      </p:pic>
    </p:spTree>
    <p:extLst>
      <p:ext uri="{BB962C8B-B14F-4D97-AF65-F5344CB8AC3E}">
        <p14:creationId xmlns:p14="http://schemas.microsoft.com/office/powerpoint/2010/main" val="2844044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Notification</a:t>
            </a:r>
            <a:r>
              <a:rPr lang="cs-CZ" dirty="0" smtClean="0"/>
              <a:t> email </a:t>
            </a:r>
            <a:r>
              <a:rPr lang="cs-CZ" dirty="0" err="1" smtClean="0"/>
              <a:t>when</a:t>
            </a:r>
            <a:r>
              <a:rPr lang="cs-CZ" dirty="0" smtClean="0"/>
              <a:t> </a:t>
            </a:r>
            <a:r>
              <a:rPr lang="cs-CZ" dirty="0" err="1" smtClean="0"/>
              <a:t>the</a:t>
            </a:r>
            <a:r>
              <a:rPr lang="cs-CZ" dirty="0" smtClean="0"/>
              <a:t> ID </a:t>
            </a:r>
            <a:r>
              <a:rPr lang="cs-CZ" dirty="0" err="1" smtClean="0"/>
              <a:t>card</a:t>
            </a:r>
            <a:r>
              <a:rPr lang="cs-CZ" dirty="0" smtClean="0"/>
              <a:t> </a:t>
            </a:r>
            <a:r>
              <a:rPr lang="cs-CZ" dirty="0" err="1" smtClean="0"/>
              <a:t>is</a:t>
            </a:r>
            <a:r>
              <a:rPr lang="cs-CZ" dirty="0" smtClean="0"/>
              <a:t> </a:t>
            </a:r>
            <a:r>
              <a:rPr lang="cs-CZ" dirty="0" err="1" smtClean="0"/>
              <a:t>printed</a:t>
            </a:r>
            <a:r>
              <a:rPr lang="cs-CZ" dirty="0" smtClean="0"/>
              <a:t> - 2020</a:t>
            </a:r>
            <a:endParaRPr lang="cs-CZ" dirty="0"/>
          </a:p>
        </p:txBody>
      </p:sp>
      <p:sp>
        <p:nvSpPr>
          <p:cNvPr id="3" name="Zástupný symbol pro obsah 2"/>
          <p:cNvSpPr>
            <a:spLocks noGrp="1"/>
          </p:cNvSpPr>
          <p:nvPr>
            <p:ph idx="1"/>
          </p:nvPr>
        </p:nvSpPr>
        <p:spPr/>
        <p:txBody>
          <a:bodyPr>
            <a:normAutofit fontScale="70000" lnSpcReduction="20000"/>
          </a:bodyPr>
          <a:lstStyle/>
          <a:p>
            <a:r>
              <a:rPr lang="en-US" dirty="0"/>
              <a:t>Dear student,</a:t>
            </a:r>
            <a:br>
              <a:rPr lang="en-US" dirty="0"/>
            </a:br>
            <a:r>
              <a:rPr lang="en-US" dirty="0"/>
              <a:t/>
            </a:r>
            <a:br>
              <a:rPr lang="en-US" dirty="0"/>
            </a:br>
            <a:r>
              <a:rPr lang="en-US" b="1" dirty="0"/>
              <a:t>This is an automatically generated e-mail, please do not reply.</a:t>
            </a:r>
            <a:endParaRPr lang="en-US" dirty="0"/>
          </a:p>
          <a:p>
            <a:r>
              <a:rPr lang="en-US" dirty="0"/>
              <a:t>Please note that your personal UP ID Card is ready for pick up. </a:t>
            </a:r>
            <a:r>
              <a:rPr lang="en-US" b="1" dirty="0">
                <a:solidFill>
                  <a:srgbClr val="FF0000"/>
                </a:solidFill>
              </a:rPr>
              <a:t>It will be issued in the ID Card Office in “</a:t>
            </a:r>
            <a:r>
              <a:rPr lang="en-US" b="1" dirty="0" err="1">
                <a:solidFill>
                  <a:srgbClr val="FF0000"/>
                </a:solidFill>
              </a:rPr>
              <a:t>Zbrojnice</a:t>
            </a:r>
            <a:r>
              <a:rPr lang="en-US" b="1" dirty="0">
                <a:solidFill>
                  <a:srgbClr val="FF0000"/>
                </a:solidFill>
              </a:rPr>
              <a:t>” (the </a:t>
            </a:r>
            <a:r>
              <a:rPr lang="en-US" b="1" dirty="0" err="1">
                <a:solidFill>
                  <a:srgbClr val="FF0000"/>
                </a:solidFill>
              </a:rPr>
              <a:t>Armoury</a:t>
            </a:r>
            <a:r>
              <a:rPr lang="en-US" b="1" dirty="0">
                <a:solidFill>
                  <a:srgbClr val="FF0000"/>
                </a:solidFill>
              </a:rPr>
              <a:t> building), </a:t>
            </a:r>
            <a:r>
              <a:rPr lang="en-US" b="1" dirty="0" err="1">
                <a:solidFill>
                  <a:srgbClr val="FF0000"/>
                </a:solidFill>
              </a:rPr>
              <a:t>Biskupské</a:t>
            </a:r>
            <a:r>
              <a:rPr lang="en-US" b="1" dirty="0">
                <a:solidFill>
                  <a:srgbClr val="FF0000"/>
                </a:solidFill>
              </a:rPr>
              <a:t> </a:t>
            </a:r>
            <a:r>
              <a:rPr lang="en-US" b="1" dirty="0" err="1">
                <a:solidFill>
                  <a:srgbClr val="FF0000"/>
                </a:solidFill>
              </a:rPr>
              <a:t>náměstí</a:t>
            </a:r>
            <a:r>
              <a:rPr lang="en-US" b="1" dirty="0">
                <a:solidFill>
                  <a:srgbClr val="FF0000"/>
                </a:solidFill>
              </a:rPr>
              <a:t> 1, 2nd floor, room no. 3.87</a:t>
            </a:r>
            <a:endParaRPr lang="en-US" dirty="0">
              <a:solidFill>
                <a:srgbClr val="FF0000"/>
              </a:solidFill>
            </a:endParaRPr>
          </a:p>
          <a:p>
            <a:r>
              <a:rPr lang="en-US" dirty="0"/>
              <a:t>Students must use the reservation system to apply for picking up of the ID card at  </a:t>
            </a:r>
            <a:r>
              <a:rPr lang="en-US" b="1" dirty="0">
                <a:solidFill>
                  <a:srgbClr val="FF0000"/>
                </a:solidFill>
                <a:hlinkClick r:id="rId2"/>
              </a:rPr>
              <a:t>https://rezervace.upol.cz/karty</a:t>
            </a:r>
            <a:r>
              <a:rPr lang="en-US" dirty="0">
                <a:solidFill>
                  <a:srgbClr val="FF0000"/>
                </a:solidFill>
              </a:rPr>
              <a:t> </a:t>
            </a:r>
          </a:p>
          <a:p>
            <a:r>
              <a:rPr lang="en-US" dirty="0"/>
              <a:t>Additional information please find on the website of the ID card office </a:t>
            </a:r>
            <a:r>
              <a:rPr lang="en-US" dirty="0">
                <a:hlinkClick r:id="rId3"/>
              </a:rPr>
              <a:t>https://</a:t>
            </a:r>
            <a:r>
              <a:rPr lang="en-US" b="1" dirty="0">
                <a:hlinkClick r:id="rId3"/>
              </a:rPr>
              <a:t>cvt.upol.cz/</a:t>
            </a:r>
            <a:r>
              <a:rPr lang="en-US" dirty="0">
                <a:hlinkClick r:id="rId3"/>
              </a:rPr>
              <a:t>en/identificationcards/#c6366</a:t>
            </a:r>
            <a:endParaRPr lang="en-US" dirty="0"/>
          </a:p>
          <a:p>
            <a:r>
              <a:rPr lang="en-US" dirty="0"/>
              <a:t>If, for any reason, you do not manage to schedule the appointment, please come within the office hours (see the web). </a:t>
            </a:r>
          </a:p>
          <a:p>
            <a:r>
              <a:rPr lang="en-US" b="1" dirty="0">
                <a:solidFill>
                  <a:srgbClr val="FF0000"/>
                </a:solidFill>
              </a:rPr>
              <a:t>September 28, 2020 – office will be closed due to a national holiday</a:t>
            </a:r>
            <a:endParaRPr lang="en-US" dirty="0">
              <a:solidFill>
                <a:srgbClr val="FF0000"/>
              </a:solidFill>
            </a:endParaRPr>
          </a:p>
          <a:p>
            <a:r>
              <a:rPr lang="en-US" b="1" dirty="0"/>
              <a:t>Always state that you are an Erasmus exchange student.</a:t>
            </a:r>
            <a:r>
              <a:rPr lang="en-US" dirty="0"/>
              <a:t> </a:t>
            </a:r>
            <a:r>
              <a:rPr lang="en-US" b="1" dirty="0"/>
              <a:t>Have your ID/passport ready to prove your name to speed up the distribution of the cards.</a:t>
            </a:r>
            <a:endParaRPr lang="en-US" dirty="0"/>
          </a:p>
          <a:p>
            <a:r>
              <a:rPr lang="en-US" b="1" dirty="0"/>
              <a:t>Please wear a mask and keep the social distance even if you come with your fellow students. There should not be any gatherings of students in front of the ID card office. Please enter the office individually, not in a group!</a:t>
            </a:r>
            <a:endParaRPr lang="en-US" dirty="0"/>
          </a:p>
          <a:p>
            <a:r>
              <a:rPr lang="en-US" dirty="0"/>
              <a:t> </a:t>
            </a:r>
          </a:p>
          <a:p>
            <a:endParaRPr lang="cs-CZ" dirty="0"/>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spTree>
    <p:extLst>
      <p:ext uri="{BB962C8B-B14F-4D97-AF65-F5344CB8AC3E}">
        <p14:creationId xmlns:p14="http://schemas.microsoft.com/office/powerpoint/2010/main" val="3435965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r>
              <a:rPr lang="en-US" sz="2000" dirty="0" smtClean="0"/>
              <a:t>European Health Insurance Card</a:t>
            </a:r>
            <a:r>
              <a:rPr lang="cs-CZ" sz="2000" dirty="0" smtClean="0"/>
              <a:t> (EHIC)</a:t>
            </a:r>
            <a:endParaRPr lang="en-US" sz="2000" dirty="0"/>
          </a:p>
        </p:txBody>
      </p:sp>
      <p:sp>
        <p:nvSpPr>
          <p:cNvPr id="9" name="Zástupný symbol pro obsah 8"/>
          <p:cNvSpPr>
            <a:spLocks noGrp="1"/>
          </p:cNvSpPr>
          <p:nvPr>
            <p:ph idx="1"/>
          </p:nvPr>
        </p:nvSpPr>
        <p:spPr>
          <a:xfrm>
            <a:off x="719999" y="2426384"/>
            <a:ext cx="7640229" cy="3898669"/>
          </a:xfrm>
        </p:spPr>
        <p:txBody>
          <a:bodyPr>
            <a:normAutofit/>
          </a:bodyPr>
          <a:lstStyle/>
          <a:p>
            <a:pPr marL="0" indent="0">
              <a:buNone/>
            </a:pPr>
            <a:r>
              <a:rPr lang="en-US" sz="1800" dirty="0" smtClean="0"/>
              <a:t>Registration of </a:t>
            </a:r>
            <a:r>
              <a:rPr lang="cs-CZ" sz="1800" dirty="0" err="1" smtClean="0"/>
              <a:t>the</a:t>
            </a:r>
            <a:r>
              <a:rPr lang="en-US" sz="1800" dirty="0" smtClean="0"/>
              <a:t> valid health insurance will be arranged via International Relations Office, a copy of </a:t>
            </a:r>
            <a:r>
              <a:rPr lang="cs-CZ" sz="1800" dirty="0" smtClean="0"/>
              <a:t>a </a:t>
            </a:r>
            <a:r>
              <a:rPr lang="cs-CZ" sz="1800" dirty="0" err="1" smtClean="0"/>
              <a:t>valid</a:t>
            </a:r>
            <a:r>
              <a:rPr lang="en-US" sz="1800" dirty="0" smtClean="0"/>
              <a:t> EHIC</a:t>
            </a:r>
            <a:r>
              <a:rPr lang="cs-CZ" sz="1800" dirty="0" smtClean="0"/>
              <a:t> </a:t>
            </a:r>
            <a:r>
              <a:rPr lang="en-US" sz="1800" dirty="0" smtClean="0"/>
              <a:t>is required</a:t>
            </a:r>
            <a:r>
              <a:rPr lang="cs-CZ" sz="1800" dirty="0" smtClean="0"/>
              <a:t>.</a:t>
            </a:r>
          </a:p>
          <a:p>
            <a:r>
              <a:rPr lang="cs-CZ" sz="1800" dirty="0" smtClean="0"/>
              <a:t>U</a:t>
            </a:r>
            <a:r>
              <a:rPr lang="en-US" sz="1800" dirty="0" err="1" smtClean="0"/>
              <a:t>pload</a:t>
            </a:r>
            <a:r>
              <a:rPr lang="en-US" sz="1800" dirty="0" smtClean="0"/>
              <a:t> </a:t>
            </a:r>
            <a:r>
              <a:rPr lang="en-US" sz="1800" dirty="0"/>
              <a:t>a copy of </a:t>
            </a:r>
            <a:r>
              <a:rPr lang="en-US" sz="1800" b="1" dirty="0"/>
              <a:t>VALID</a:t>
            </a:r>
            <a:r>
              <a:rPr lang="en-US" sz="1800" dirty="0"/>
              <a:t> EU health insurance card/document into the Online Application </a:t>
            </a:r>
            <a:r>
              <a:rPr lang="cs-CZ" sz="1800" dirty="0" smtClean="0"/>
              <a:t>/</a:t>
            </a:r>
            <a:r>
              <a:rPr lang="en-US" sz="1800" dirty="0" smtClean="0"/>
              <a:t>Appendices </a:t>
            </a:r>
            <a:r>
              <a:rPr lang="cs-CZ" sz="1800" b="1" dirty="0" err="1" smtClean="0"/>
              <a:t>during</a:t>
            </a:r>
            <a:r>
              <a:rPr lang="cs-CZ" sz="1800" b="1" dirty="0" smtClean="0"/>
              <a:t> </a:t>
            </a:r>
            <a:r>
              <a:rPr lang="cs-CZ" sz="1800" b="1" dirty="0" err="1"/>
              <a:t>the</a:t>
            </a:r>
            <a:r>
              <a:rPr lang="cs-CZ" sz="1800" b="1" dirty="0"/>
              <a:t> </a:t>
            </a:r>
            <a:r>
              <a:rPr lang="cs-CZ" sz="1800" b="1" dirty="0" err="1" smtClean="0"/>
              <a:t>first</a:t>
            </a:r>
            <a:r>
              <a:rPr lang="cs-CZ" sz="1800" b="1" dirty="0" smtClean="0"/>
              <a:t> </a:t>
            </a:r>
            <a:r>
              <a:rPr lang="cs-CZ" sz="1800" b="1" dirty="0" err="1" smtClean="0"/>
              <a:t>week</a:t>
            </a:r>
            <a:r>
              <a:rPr lang="cs-CZ" sz="1800" b="1" dirty="0" smtClean="0"/>
              <a:t> </a:t>
            </a:r>
            <a:r>
              <a:rPr lang="cs-CZ" sz="1800" b="1" dirty="0" err="1" smtClean="0"/>
              <a:t>of</a:t>
            </a:r>
            <a:r>
              <a:rPr lang="cs-CZ" sz="1800" b="1" dirty="0" smtClean="0"/>
              <a:t> </a:t>
            </a:r>
            <a:r>
              <a:rPr lang="cs-CZ" sz="1800" b="1" dirty="0" err="1" smtClean="0"/>
              <a:t>stay</a:t>
            </a:r>
            <a:r>
              <a:rPr lang="cs-CZ" sz="1800" b="1" dirty="0" smtClean="0"/>
              <a:t> </a:t>
            </a:r>
            <a:r>
              <a:rPr lang="cs-CZ" sz="1800" b="1" dirty="0" err="1" smtClean="0"/>
              <a:t>at</a:t>
            </a:r>
            <a:r>
              <a:rPr lang="cs-CZ" sz="1800" b="1" dirty="0" smtClean="0"/>
              <a:t> </a:t>
            </a:r>
            <a:r>
              <a:rPr lang="cs-CZ" sz="1800" b="1" dirty="0" err="1" smtClean="0"/>
              <a:t>the</a:t>
            </a:r>
            <a:r>
              <a:rPr lang="cs-CZ" sz="1800" b="1" dirty="0" smtClean="0"/>
              <a:t> </a:t>
            </a:r>
            <a:r>
              <a:rPr lang="cs-CZ" sz="1800" b="1" dirty="0" err="1" smtClean="0"/>
              <a:t>latest</a:t>
            </a:r>
            <a:r>
              <a:rPr lang="cs-CZ" sz="1800" b="1" dirty="0" smtClean="0"/>
              <a:t>!</a:t>
            </a:r>
          </a:p>
          <a:p>
            <a:r>
              <a:rPr lang="cs-CZ" sz="1800" dirty="0" smtClean="0"/>
              <a:t>O</a:t>
            </a:r>
            <a:r>
              <a:rPr lang="en-US" sz="1800" dirty="0" err="1" smtClean="0"/>
              <a:t>nly</a:t>
            </a:r>
            <a:r>
              <a:rPr lang="en-US" sz="1800" dirty="0" smtClean="0"/>
              <a:t> </a:t>
            </a:r>
            <a:r>
              <a:rPr lang="en-US" sz="1800" b="1" dirty="0"/>
              <a:t>valid insurance</a:t>
            </a:r>
            <a:r>
              <a:rPr lang="en-US" sz="1800" dirty="0"/>
              <a:t> can be registered. </a:t>
            </a:r>
            <a:endParaRPr lang="cs-CZ" sz="1800" dirty="0" smtClean="0"/>
          </a:p>
          <a:p>
            <a:r>
              <a:rPr lang="en-US" sz="1800" dirty="0" smtClean="0"/>
              <a:t>When </a:t>
            </a:r>
            <a:r>
              <a:rPr lang="en-US" sz="1800" dirty="0"/>
              <a:t>the registration is approved, students will be notified </a:t>
            </a:r>
            <a:r>
              <a:rPr lang="en-US" sz="1800" dirty="0">
                <a:solidFill>
                  <a:srgbClr val="FF0000"/>
                </a:solidFill>
              </a:rPr>
              <a:t>via </a:t>
            </a:r>
            <a:r>
              <a:rPr lang="en-US" sz="1800" dirty="0" smtClean="0">
                <a:solidFill>
                  <a:srgbClr val="FF0000"/>
                </a:solidFill>
              </a:rPr>
              <a:t>e-mail</a:t>
            </a:r>
            <a:r>
              <a:rPr lang="cs-CZ" sz="1800" dirty="0" smtClean="0">
                <a:solidFill>
                  <a:srgbClr val="FF0000"/>
                </a:solidFill>
              </a:rPr>
              <a:t>. </a:t>
            </a:r>
            <a:r>
              <a:rPr lang="cs-CZ" sz="1800" dirty="0" err="1" smtClean="0">
                <a:solidFill>
                  <a:srgbClr val="FF0000"/>
                </a:solidFill>
              </a:rPr>
              <a:t>If</a:t>
            </a:r>
            <a:r>
              <a:rPr lang="cs-CZ" sz="1800" dirty="0" smtClean="0">
                <a:solidFill>
                  <a:srgbClr val="FF0000"/>
                </a:solidFill>
              </a:rPr>
              <a:t> </a:t>
            </a:r>
            <a:r>
              <a:rPr lang="cs-CZ" sz="1800" dirty="0" err="1" smtClean="0">
                <a:solidFill>
                  <a:srgbClr val="FF0000"/>
                </a:solidFill>
              </a:rPr>
              <a:t>you</a:t>
            </a:r>
            <a:r>
              <a:rPr lang="cs-CZ" sz="1800" dirty="0" smtClean="0">
                <a:solidFill>
                  <a:srgbClr val="FF0000"/>
                </a:solidFill>
              </a:rPr>
              <a:t> </a:t>
            </a:r>
            <a:r>
              <a:rPr lang="cs-CZ" sz="1800" dirty="0" err="1" smtClean="0">
                <a:solidFill>
                  <a:srgbClr val="FF0000"/>
                </a:solidFill>
              </a:rPr>
              <a:t>need</a:t>
            </a:r>
            <a:r>
              <a:rPr lang="cs-CZ" sz="1800" dirty="0" smtClean="0">
                <a:solidFill>
                  <a:srgbClr val="FF0000"/>
                </a:solidFill>
              </a:rPr>
              <a:t> to </a:t>
            </a:r>
            <a:r>
              <a:rPr lang="cs-CZ" sz="1800" dirty="0" err="1" smtClean="0">
                <a:solidFill>
                  <a:srgbClr val="FF0000"/>
                </a:solidFill>
              </a:rPr>
              <a:t>prolong</a:t>
            </a:r>
            <a:r>
              <a:rPr lang="cs-CZ" sz="1800" dirty="0" smtClean="0">
                <a:solidFill>
                  <a:srgbClr val="FF0000"/>
                </a:solidFill>
              </a:rPr>
              <a:t> </a:t>
            </a:r>
            <a:r>
              <a:rPr lang="cs-CZ" sz="1800" dirty="0" err="1" smtClean="0">
                <a:solidFill>
                  <a:srgbClr val="FF0000"/>
                </a:solidFill>
              </a:rPr>
              <a:t>the</a:t>
            </a:r>
            <a:r>
              <a:rPr lang="cs-CZ" sz="1800" dirty="0" smtClean="0">
                <a:solidFill>
                  <a:srgbClr val="FF0000"/>
                </a:solidFill>
              </a:rPr>
              <a:t> </a:t>
            </a:r>
            <a:r>
              <a:rPr lang="cs-CZ" sz="1800" dirty="0" err="1" smtClean="0">
                <a:solidFill>
                  <a:srgbClr val="FF0000"/>
                </a:solidFill>
              </a:rPr>
              <a:t>registered</a:t>
            </a:r>
            <a:r>
              <a:rPr lang="cs-CZ" sz="1800" dirty="0" smtClean="0">
                <a:solidFill>
                  <a:srgbClr val="FF0000"/>
                </a:solidFill>
              </a:rPr>
              <a:t> </a:t>
            </a:r>
            <a:r>
              <a:rPr lang="cs-CZ" sz="1800" dirty="0" err="1" smtClean="0">
                <a:solidFill>
                  <a:srgbClr val="FF0000"/>
                </a:solidFill>
              </a:rPr>
              <a:t>insurance</a:t>
            </a:r>
            <a:r>
              <a:rPr lang="cs-CZ" sz="1800" dirty="0" smtClean="0">
                <a:solidFill>
                  <a:srgbClr val="FF0000"/>
                </a:solidFill>
              </a:rPr>
              <a:t>, </a:t>
            </a:r>
            <a:r>
              <a:rPr lang="cs-CZ" sz="1800" dirty="0" err="1" smtClean="0">
                <a:solidFill>
                  <a:srgbClr val="FF0000"/>
                </a:solidFill>
              </a:rPr>
              <a:t>contact</a:t>
            </a:r>
            <a:r>
              <a:rPr lang="cs-CZ" sz="1800" dirty="0" smtClean="0">
                <a:solidFill>
                  <a:srgbClr val="FF0000"/>
                </a:solidFill>
              </a:rPr>
              <a:t> </a:t>
            </a:r>
            <a:r>
              <a:rPr lang="en-US" sz="1800" dirty="0" smtClean="0"/>
              <a:t>the </a:t>
            </a:r>
            <a:r>
              <a:rPr lang="en-US" sz="1800" dirty="0"/>
              <a:t>International Relations Office</a:t>
            </a:r>
            <a:r>
              <a:rPr lang="cs-CZ" sz="1800" dirty="0" smtClean="0"/>
              <a:t>, Křížkovského 8 </a:t>
            </a:r>
            <a:r>
              <a:rPr lang="cs-CZ" sz="1800" dirty="0" err="1" smtClean="0"/>
              <a:t>or</a:t>
            </a:r>
            <a:r>
              <a:rPr lang="cs-CZ" sz="1800" dirty="0" smtClean="0"/>
              <a:t> </a:t>
            </a:r>
            <a:r>
              <a:rPr lang="cs-CZ" sz="1800" dirty="0" err="1" smtClean="0"/>
              <a:t>directly</a:t>
            </a:r>
            <a:r>
              <a:rPr lang="cs-CZ" sz="1800" dirty="0" smtClean="0"/>
              <a:t> </a:t>
            </a:r>
            <a:r>
              <a:rPr lang="cs-CZ" sz="1800" dirty="0" err="1" smtClean="0"/>
              <a:t>the</a:t>
            </a:r>
            <a:r>
              <a:rPr lang="cs-CZ" sz="1800" dirty="0" smtClean="0"/>
              <a:t> </a:t>
            </a:r>
            <a:r>
              <a:rPr lang="cs-CZ" sz="1800" dirty="0" err="1" smtClean="0"/>
              <a:t>insurance</a:t>
            </a:r>
            <a:r>
              <a:rPr lang="cs-CZ" sz="1800" dirty="0" smtClean="0"/>
              <a:t> </a:t>
            </a:r>
            <a:r>
              <a:rPr lang="cs-CZ" sz="1800" dirty="0" err="1" smtClean="0"/>
              <a:t>company</a:t>
            </a:r>
            <a:r>
              <a:rPr lang="cs-CZ" sz="1800" dirty="0" smtClean="0"/>
              <a:t> – </a:t>
            </a:r>
            <a:r>
              <a:rPr lang="cs-CZ" sz="1800" dirty="0" err="1" smtClean="0"/>
              <a:t>see</a:t>
            </a:r>
            <a:r>
              <a:rPr lang="cs-CZ" sz="1800" dirty="0" smtClean="0"/>
              <a:t> </a:t>
            </a:r>
            <a:r>
              <a:rPr lang="cs-CZ" sz="1800" dirty="0" err="1" smtClean="0"/>
              <a:t>the</a:t>
            </a:r>
            <a:r>
              <a:rPr lang="cs-CZ" sz="1800" dirty="0" smtClean="0"/>
              <a:t> </a:t>
            </a:r>
            <a:r>
              <a:rPr lang="cs-CZ" sz="1800" dirty="0" err="1" smtClean="0"/>
              <a:t>address</a:t>
            </a:r>
            <a:r>
              <a:rPr lang="cs-CZ" sz="1800" dirty="0" smtClean="0"/>
              <a:t> in </a:t>
            </a:r>
            <a:r>
              <a:rPr lang="cs-CZ" sz="1800" dirty="0" err="1" smtClean="0"/>
              <a:t>the</a:t>
            </a:r>
            <a:r>
              <a:rPr lang="cs-CZ" sz="1800" dirty="0" smtClean="0"/>
              <a:t> </a:t>
            </a:r>
            <a:r>
              <a:rPr lang="cs-CZ" sz="1800" dirty="0" err="1" smtClean="0"/>
              <a:t>document</a:t>
            </a:r>
            <a:r>
              <a:rPr lang="cs-CZ" sz="1800" dirty="0" smtClean="0"/>
              <a:t>.</a:t>
            </a:r>
          </a:p>
          <a:p>
            <a:r>
              <a:rPr lang="cs-CZ" sz="1800" dirty="0" err="1" smtClean="0"/>
              <a:t>Current</a:t>
            </a:r>
            <a:r>
              <a:rPr lang="cs-CZ" sz="1800" dirty="0" smtClean="0"/>
              <a:t> </a:t>
            </a:r>
            <a:r>
              <a:rPr lang="cs-CZ" sz="1800" dirty="0" err="1" smtClean="0"/>
              <a:t>registration</a:t>
            </a:r>
            <a:r>
              <a:rPr lang="cs-CZ" sz="1800" dirty="0" smtClean="0"/>
              <a:t> </a:t>
            </a:r>
            <a:r>
              <a:rPr lang="cs-CZ" sz="1800" dirty="0" err="1" smtClean="0"/>
              <a:t>only</a:t>
            </a:r>
            <a:r>
              <a:rPr lang="cs-CZ" sz="1800" dirty="0" smtClean="0"/>
              <a:t> </a:t>
            </a:r>
            <a:r>
              <a:rPr lang="cs-CZ" sz="1800" dirty="0" err="1" smtClean="0"/>
              <a:t>until</a:t>
            </a:r>
            <a:r>
              <a:rPr lang="cs-CZ" sz="1800" dirty="0" smtClean="0"/>
              <a:t> </a:t>
            </a:r>
            <a:r>
              <a:rPr lang="cs-CZ" sz="1800" dirty="0" err="1" smtClean="0"/>
              <a:t>January</a:t>
            </a:r>
            <a:r>
              <a:rPr lang="cs-CZ" sz="1800" dirty="0" smtClean="0"/>
              <a:t> 31, 2021!</a:t>
            </a:r>
            <a:endParaRPr lang="cs-CZ" sz="1800" dirty="0"/>
          </a:p>
        </p:txBody>
      </p:sp>
      <p:sp>
        <p:nvSpPr>
          <p:cNvPr id="6" name="Zástupný symbol pro zápatí 4"/>
          <p:cNvSpPr>
            <a:spLocks noGrp="1"/>
          </p:cNvSpPr>
          <p:nvPr>
            <p:ph type="ftr" sz="quarter" idx="11"/>
          </p:nvPr>
        </p:nvSpPr>
        <p:spPr>
          <a:xfrm>
            <a:off x="1080000" y="6450675"/>
            <a:ext cx="6840000" cy="216000"/>
          </a:xfrm>
        </p:spPr>
        <p:txBody>
          <a:bodyPr/>
          <a:lstStyle/>
          <a:p>
            <a:pPr algn="ctr"/>
            <a:r>
              <a:rPr lang="cs-CZ" dirty="0" smtClean="0"/>
              <a:t>Zuzana Hamdanieh, International Relations Office</a:t>
            </a:r>
            <a:endParaRPr lang="cs-CZ" dirty="0"/>
          </a:p>
        </p:txBody>
      </p:sp>
    </p:spTree>
    <p:extLst>
      <p:ext uri="{BB962C8B-B14F-4D97-AF65-F5344CB8AC3E}">
        <p14:creationId xmlns:p14="http://schemas.microsoft.com/office/powerpoint/2010/main" val="2671361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1"/>
          </p:nvPr>
        </p:nvSpPr>
        <p:spPr/>
        <p:txBody>
          <a:bodyPr/>
          <a:lstStyle/>
          <a:p>
            <a:r>
              <a:rPr lang="cs-CZ" dirty="0" smtClean="0"/>
              <a:t>autor prezentace, datum prezentace, univerzitní oddělení, fakulta, adresa</a:t>
            </a:r>
            <a:endParaRPr lang="cs-CZ"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100" y="2052916"/>
            <a:ext cx="6381750" cy="3692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álný popisek 1"/>
          <p:cNvSpPr/>
          <p:nvPr/>
        </p:nvSpPr>
        <p:spPr>
          <a:xfrm>
            <a:off x="7420430" y="5298620"/>
            <a:ext cx="1445986" cy="1028701"/>
          </a:xfrm>
          <a:prstGeom prst="wedgeEllipseCallout">
            <a:avLst>
              <a:gd name="adj1" fmla="val -66551"/>
              <a:gd name="adj2" fmla="val -509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Check</a:t>
            </a:r>
            <a:r>
              <a:rPr lang="cs-CZ" dirty="0" smtClean="0"/>
              <a:t> </a:t>
            </a:r>
            <a:r>
              <a:rPr lang="cs-CZ" dirty="0" err="1" smtClean="0"/>
              <a:t>the</a:t>
            </a:r>
            <a:r>
              <a:rPr lang="cs-CZ" dirty="0" smtClean="0"/>
              <a:t> </a:t>
            </a:r>
            <a:r>
              <a:rPr lang="cs-CZ" dirty="0" err="1" smtClean="0"/>
              <a:t>date</a:t>
            </a:r>
            <a:endParaRPr lang="cs-CZ" dirty="0"/>
          </a:p>
        </p:txBody>
      </p:sp>
    </p:spTree>
    <p:extLst>
      <p:ext uri="{BB962C8B-B14F-4D97-AF65-F5344CB8AC3E}">
        <p14:creationId xmlns:p14="http://schemas.microsoft.com/office/powerpoint/2010/main" val="1909562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UP_prezentace_en">
  <a:themeElements>
    <a:clrScheme name="UP">
      <a:dk1>
        <a:sysClr val="windowText" lastClr="000000"/>
      </a:dk1>
      <a:lt1>
        <a:sysClr val="window" lastClr="FFFFFF"/>
      </a:lt1>
      <a:dk2>
        <a:srgbClr val="44546A"/>
      </a:dk2>
      <a:lt2>
        <a:srgbClr val="E7E6E6"/>
      </a:lt2>
      <a:accent1>
        <a:srgbClr val="006BAB"/>
      </a:accent1>
      <a:accent2>
        <a:srgbClr val="6C6D70"/>
      </a:accent2>
      <a:accent3>
        <a:srgbClr val="A5A5A5"/>
      </a:accent3>
      <a:accent4>
        <a:srgbClr val="ED7D31"/>
      </a:accent4>
      <a:accent5>
        <a:srgbClr val="4472C4"/>
      </a:accent5>
      <a:accent6>
        <a:srgbClr val="70AD47"/>
      </a:accent6>
      <a:hlink>
        <a:srgbClr val="0563C1"/>
      </a:hlink>
      <a:folHlink>
        <a:srgbClr val="954F72"/>
      </a:folHlink>
    </a:clrScheme>
    <a:fontScheme name="Motiv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_Prezentace_EN_1.potx" id="{F90A9432-1FFB-49C1-B91A-7C6CDFFC56CF}" vid="{CFCD0A66-FA23-4F51-B49B-8152364C795E}"/>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UP_prezentace_en</Template>
  <TotalTime>2584</TotalTime>
  <Words>2229</Words>
  <Application>Microsoft Office PowerPoint</Application>
  <PresentationFormat>Vlastní</PresentationFormat>
  <Paragraphs>219</Paragraphs>
  <Slides>38</Slides>
  <Notes>2</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38</vt:i4>
      </vt:variant>
    </vt:vector>
  </HeadingPairs>
  <TitlesOfParts>
    <vt:vector size="41" baseType="lpstr">
      <vt:lpstr>Arial</vt:lpstr>
      <vt:lpstr>Calibri</vt:lpstr>
      <vt:lpstr>UP_prezentace_en</vt:lpstr>
      <vt:lpstr>PRACTICAL INFORMATION I. SUMMARY Orientation Week / Winter Semester 2020/2021 </vt:lpstr>
      <vt:lpstr>Information Summary</vt:lpstr>
      <vt:lpstr>Information Summary    </vt:lpstr>
      <vt:lpstr>Information Summary</vt:lpstr>
      <vt:lpstr> </vt:lpstr>
      <vt:lpstr>Prezentace aplikace PowerPoint</vt:lpstr>
      <vt:lpstr>Notification email when the ID card is printed - 2020</vt:lpstr>
      <vt:lpstr>European Health Insurance Card (EHIC)</vt:lpstr>
      <vt:lpstr>Prezentace aplikace PowerPoint</vt:lpstr>
      <vt:lpstr>Counselling &amp; Medical Care </vt:lpstr>
      <vt:lpstr>For other medical specialists and services, visit the main Olomouc healthcare centres such as: </vt:lpstr>
      <vt:lpstr>Medical Care  and  Services </vt:lpstr>
      <vt:lpstr>COVID-19 prevention and health guidelines https://koronavirus.mzcr.cz/en/  </vt:lpstr>
      <vt:lpstr>https://onemocneni-aktualne.mzcr.cz/covid-19/stupne-pohotovosti</vt:lpstr>
      <vt:lpstr>COVID-19 in the Czech Republic update 16.09.2020</vt:lpstr>
      <vt:lpstr>COVID-19 in the Czech Republic update 17.09.2020 </vt:lpstr>
      <vt:lpstr>Prezentace aplikace PowerPoint</vt:lpstr>
      <vt:lpstr>Prezentace aplikace PowerPoint</vt:lpstr>
      <vt:lpstr>Recommendations Limit traveling – learn more about Olomouc</vt:lpstr>
      <vt:lpstr>Testing after the arrival/ duties after the arrival</vt:lpstr>
      <vt:lpstr>How to arrange testing in Olomouc? Covid-19 - RT_PCR test - where to go, how to apply, how much to pay? </vt:lpstr>
      <vt:lpstr>Czech For Foreigners´Courses  </vt:lpstr>
      <vt:lpstr>Czech For Foreigners´Courses</vt:lpstr>
      <vt:lpstr>Prezentace aplikace PowerPoint</vt:lpstr>
      <vt:lpstr>Confirmation documents – arrival certificate not required by all institutions – check  instructions of your home institution</vt:lpstr>
      <vt:lpstr>Learning Agreement</vt:lpstr>
      <vt:lpstr>Staying at Palacký University Dormitories</vt:lpstr>
      <vt:lpstr>Prezentace aplikace PowerPoint</vt:lpstr>
      <vt:lpstr>Prezentace aplikace PowerPoint</vt:lpstr>
      <vt:lpstr>Prezentace aplikace PowerPoint</vt:lpstr>
      <vt:lpstr>My house - my castle</vt:lpstr>
      <vt:lpstr>Accommodation Subsidy</vt:lpstr>
      <vt:lpstr>Waste Management Municipality Fee </vt:lpstr>
      <vt:lpstr>Access into the UP online application  after arrival</vt:lpstr>
      <vt:lpstr>Using UP Portal </vt:lpstr>
      <vt:lpstr>Using UP Portal </vt:lpstr>
      <vt:lpstr>Information sources</vt:lpstr>
      <vt:lpstr>Meeting Departmental Coordinators  (Responsible Persons) – list of all available on the web  https://www.upol.cz/en/students/exchange-students/departmental-coordinators/   Political Science Dept. (FoA) Ms. Markéta Zapletalová Wednesday, 23.09. 2020 at 10.30  Křížkovského 12, room 1.09   English Dept. (FoA) Ms. Markéta Janebová Tuesday, 22. 09. 2020 at 16.00 Krizkovskeho 10, room 3.16, 2nd floor   </vt:lpstr>
    </vt:vector>
  </TitlesOfParts>
  <Company>Univerzita Palackého v Olomouci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hamdan</dc:creator>
  <cp:lastModifiedBy>Hamdanieh Zuzana</cp:lastModifiedBy>
  <cp:revision>235</cp:revision>
  <cp:lastPrinted>2020-09-23T08:29:37Z</cp:lastPrinted>
  <dcterms:created xsi:type="dcterms:W3CDTF">2015-02-10T20:25:30Z</dcterms:created>
  <dcterms:modified xsi:type="dcterms:W3CDTF">2020-09-23T08:36:30Z</dcterms:modified>
</cp:coreProperties>
</file>