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15"/>
  </p:notesMasterIdLst>
  <p:sldIdLst>
    <p:sldId id="263" r:id="rId3"/>
    <p:sldId id="270" r:id="rId4"/>
    <p:sldId id="284" r:id="rId5"/>
    <p:sldId id="283" r:id="rId6"/>
    <p:sldId id="272" r:id="rId7"/>
    <p:sldId id="280" r:id="rId8"/>
    <p:sldId id="268" r:id="rId9"/>
    <p:sldId id="279" r:id="rId10"/>
    <p:sldId id="267" r:id="rId11"/>
    <p:sldId id="269" r:id="rId12"/>
    <p:sldId id="281" r:id="rId13"/>
    <p:sldId id="282" r:id="rId14"/>
  </p:sldIdLst>
  <p:sldSz cx="16256000" cy="9144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0" autoAdjust="0"/>
    <p:restoredTop sz="94659"/>
  </p:normalViewPr>
  <p:slideViewPr>
    <p:cSldViewPr>
      <p:cViewPr varScale="1">
        <p:scale>
          <a:sx n="65" d="100"/>
          <a:sy n="65" d="100"/>
        </p:scale>
        <p:origin x="1040" y="216"/>
      </p:cViewPr>
      <p:guideLst>
        <p:guide orient="horz" pos="2880"/>
        <p:guide pos="5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F6A29-B2E0-4812-A89E-CD768CBCAC8D}" type="datetimeFigureOut">
              <a:rPr lang="cs-CZ" smtClean="0"/>
              <a:t>06.02.19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0710F-84B4-48B0-9736-C67CDDC0C6A6}" type="slidenum">
              <a:rPr lang="cs-CZ" smtClean="0"/>
              <a:t>‹#›</a:t>
            </a:fld>
            <a:endParaRPr lang="cs-CZ"/>
          </a:p>
        </p:txBody>
      </p:sp>
    </p:spTree>
    <p:extLst>
      <p:ext uri="{BB962C8B-B14F-4D97-AF65-F5344CB8AC3E}">
        <p14:creationId xmlns:p14="http://schemas.microsoft.com/office/powerpoint/2010/main" val="3654667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C10710F-84B4-48B0-9736-C67CDDC0C6A6}" type="slidenum">
              <a:rPr lang="cs-CZ" smtClean="0">
                <a:solidFill>
                  <a:prstClr val="black"/>
                </a:solidFill>
              </a:rPr>
              <a:pPr/>
              <a:t>8</a:t>
            </a:fld>
            <a:endParaRPr lang="cs-CZ">
              <a:solidFill>
                <a:prstClr val="black"/>
              </a:solidFill>
            </a:endParaRPr>
          </a:p>
        </p:txBody>
      </p:sp>
    </p:spTree>
    <p:extLst>
      <p:ext uri="{BB962C8B-B14F-4D97-AF65-F5344CB8AC3E}">
        <p14:creationId xmlns:p14="http://schemas.microsoft.com/office/powerpoint/2010/main" val="136335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C10710F-84B4-48B0-9736-C67CDDC0C6A6}" type="slidenum">
              <a:rPr lang="cs-CZ" smtClean="0"/>
              <a:t>9</a:t>
            </a:fld>
            <a:endParaRPr lang="cs-CZ"/>
          </a:p>
        </p:txBody>
      </p:sp>
    </p:spTree>
    <p:extLst>
      <p:ext uri="{BB962C8B-B14F-4D97-AF65-F5344CB8AC3E}">
        <p14:creationId xmlns:p14="http://schemas.microsoft.com/office/powerpoint/2010/main" val="136335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C10710F-84B4-48B0-9736-C67CDDC0C6A6}" type="slidenum">
              <a:rPr lang="cs-CZ" smtClean="0"/>
              <a:t>10</a:t>
            </a:fld>
            <a:endParaRPr lang="cs-CZ"/>
          </a:p>
        </p:txBody>
      </p:sp>
    </p:spTree>
    <p:extLst>
      <p:ext uri="{BB962C8B-B14F-4D97-AF65-F5344CB8AC3E}">
        <p14:creationId xmlns:p14="http://schemas.microsoft.com/office/powerpoint/2010/main" val="1363351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219200" y="2840569"/>
            <a:ext cx="13817600" cy="1960033"/>
          </a:xfrm>
        </p:spPr>
        <p:txBody>
          <a:bodyPr/>
          <a:lstStyle/>
          <a:p>
            <a:r>
              <a:rPr lang="cs-CZ"/>
              <a:t>Kliknutím lze upravit styl.</a:t>
            </a:r>
          </a:p>
        </p:txBody>
      </p:sp>
      <p:sp>
        <p:nvSpPr>
          <p:cNvPr id="3" name="Podnadpis 2"/>
          <p:cNvSpPr>
            <a:spLocks noGrp="1"/>
          </p:cNvSpPr>
          <p:nvPr>
            <p:ph type="subTitle" idx="1"/>
          </p:nvPr>
        </p:nvSpPr>
        <p:spPr>
          <a:xfrm>
            <a:off x="2438400" y="5181600"/>
            <a:ext cx="113792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E86A35A3-147F-4403-9B8F-79244C37C9C0}" type="datetimeFigureOut">
              <a:rPr lang="cs-CZ" smtClean="0">
                <a:solidFill>
                  <a:prstClr val="black">
                    <a:tint val="75000"/>
                  </a:prstClr>
                </a:solidFill>
              </a:rPr>
              <a:pPr/>
              <a:t>06.02.19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9270DFC2-7B8E-40C2-B20C-124F07B345D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79244478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86A35A3-147F-4403-9B8F-79244C37C9C0}" type="datetimeFigureOut">
              <a:rPr lang="cs-CZ" smtClean="0">
                <a:solidFill>
                  <a:prstClr val="black">
                    <a:tint val="75000"/>
                  </a:prstClr>
                </a:solidFill>
              </a:rPr>
              <a:pPr/>
              <a:t>06.02.19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9270DFC2-7B8E-40C2-B20C-124F07B345D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12102069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199" y="488951"/>
            <a:ext cx="2743201" cy="1040130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3" y="488951"/>
            <a:ext cx="7958668" cy="104013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86A35A3-147F-4403-9B8F-79244C37C9C0}" type="datetimeFigureOut">
              <a:rPr lang="cs-CZ" smtClean="0">
                <a:solidFill>
                  <a:prstClr val="black">
                    <a:tint val="75000"/>
                  </a:prstClr>
                </a:solidFill>
              </a:rPr>
              <a:pPr/>
              <a:t>06.02.19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9270DFC2-7B8E-40C2-B20C-124F07B345D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0625368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70"/>
            <a:ext cx="13817600" cy="1960033"/>
          </a:xfrm>
        </p:spPr>
        <p:txBody>
          <a:bodyPr/>
          <a:lstStyle/>
          <a:p>
            <a:r>
              <a:rPr lang="en-US"/>
              <a:t>Click to edit Master title style</a:t>
            </a:r>
          </a:p>
        </p:txBody>
      </p:sp>
      <p:sp>
        <p:nvSpPr>
          <p:cNvPr id="3" name="Subtitle 2"/>
          <p:cNvSpPr>
            <a:spLocks noGrp="1"/>
          </p:cNvSpPr>
          <p:nvPr>
            <p:ph type="subTitle" idx="1"/>
          </p:nvPr>
        </p:nvSpPr>
        <p:spPr>
          <a:xfrm>
            <a:off x="2438400" y="5181600"/>
            <a:ext cx="11379200" cy="2336800"/>
          </a:xfrm>
        </p:spPr>
        <p:txBody>
          <a:bodyPr/>
          <a:lstStyle>
            <a:lvl1pPr marL="0" indent="0" algn="ctr">
              <a:buNone/>
              <a:defRPr>
                <a:solidFill>
                  <a:schemeClr val="tx1">
                    <a:tint val="75000"/>
                  </a:schemeClr>
                </a:solidFill>
              </a:defRPr>
            </a:lvl1pPr>
            <a:lvl2pPr marL="725714" indent="0" algn="ctr">
              <a:buNone/>
              <a:defRPr>
                <a:solidFill>
                  <a:schemeClr val="tx1">
                    <a:tint val="75000"/>
                  </a:schemeClr>
                </a:solidFill>
              </a:defRPr>
            </a:lvl2pPr>
            <a:lvl3pPr marL="1451424" indent="0" algn="ctr">
              <a:buNone/>
              <a:defRPr>
                <a:solidFill>
                  <a:schemeClr val="tx1">
                    <a:tint val="75000"/>
                  </a:schemeClr>
                </a:solidFill>
              </a:defRPr>
            </a:lvl3pPr>
            <a:lvl4pPr marL="2177138" indent="0" algn="ctr">
              <a:buNone/>
              <a:defRPr>
                <a:solidFill>
                  <a:schemeClr val="tx1">
                    <a:tint val="75000"/>
                  </a:schemeClr>
                </a:solidFill>
              </a:defRPr>
            </a:lvl4pPr>
            <a:lvl5pPr marL="2902848" indent="0" algn="ctr">
              <a:buNone/>
              <a:defRPr>
                <a:solidFill>
                  <a:schemeClr val="tx1">
                    <a:tint val="75000"/>
                  </a:schemeClr>
                </a:solidFill>
              </a:defRPr>
            </a:lvl5pPr>
            <a:lvl6pPr marL="3628561" indent="0" algn="ctr">
              <a:buNone/>
              <a:defRPr>
                <a:solidFill>
                  <a:schemeClr val="tx1">
                    <a:tint val="75000"/>
                  </a:schemeClr>
                </a:solidFill>
              </a:defRPr>
            </a:lvl6pPr>
            <a:lvl7pPr marL="4354273" indent="0" algn="ctr">
              <a:buNone/>
              <a:defRPr>
                <a:solidFill>
                  <a:schemeClr val="tx1">
                    <a:tint val="75000"/>
                  </a:schemeClr>
                </a:solidFill>
              </a:defRPr>
            </a:lvl7pPr>
            <a:lvl8pPr marL="5079985" indent="0" algn="ctr">
              <a:buNone/>
              <a:defRPr>
                <a:solidFill>
                  <a:schemeClr val="tx1">
                    <a:tint val="75000"/>
                  </a:schemeClr>
                </a:solidFill>
              </a:defRPr>
            </a:lvl8pPr>
            <a:lvl9pPr marL="58056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A35A3-147F-4403-9B8F-79244C37C9C0}" type="datetimeFigureOut">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06.02.19</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0DFC2-7B8E-40C2-B20C-124F07B345D4}" type="slidenum">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490343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A35A3-147F-4403-9B8F-79244C37C9C0}" type="datetimeFigureOut">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06.02.19</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0DFC2-7B8E-40C2-B20C-124F07B345D4}" type="slidenum">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984093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112" y="5875867"/>
            <a:ext cx="13817600" cy="1816100"/>
          </a:xfrm>
        </p:spPr>
        <p:txBody>
          <a:bodyPr anchor="t"/>
          <a:lstStyle>
            <a:lvl1pPr algn="l">
              <a:defRPr sz="6300" b="1" cap="all"/>
            </a:lvl1pPr>
          </a:lstStyle>
          <a:p>
            <a:r>
              <a:rPr lang="en-US"/>
              <a:t>Click to edit Master title style</a:t>
            </a:r>
          </a:p>
        </p:txBody>
      </p:sp>
      <p:sp>
        <p:nvSpPr>
          <p:cNvPr id="3" name="Text Placeholder 2"/>
          <p:cNvSpPr>
            <a:spLocks noGrp="1"/>
          </p:cNvSpPr>
          <p:nvPr>
            <p:ph type="body" idx="1"/>
          </p:nvPr>
        </p:nvSpPr>
        <p:spPr>
          <a:xfrm>
            <a:off x="1284112" y="3875621"/>
            <a:ext cx="13817600" cy="2000249"/>
          </a:xfrm>
        </p:spPr>
        <p:txBody>
          <a:bodyPr anchor="b"/>
          <a:lstStyle>
            <a:lvl1pPr marL="0" indent="0">
              <a:buNone/>
              <a:defRPr sz="3200">
                <a:solidFill>
                  <a:schemeClr val="tx1">
                    <a:tint val="75000"/>
                  </a:schemeClr>
                </a:solidFill>
              </a:defRPr>
            </a:lvl1pPr>
            <a:lvl2pPr marL="725714" indent="0">
              <a:buNone/>
              <a:defRPr sz="2900">
                <a:solidFill>
                  <a:schemeClr val="tx1">
                    <a:tint val="75000"/>
                  </a:schemeClr>
                </a:solidFill>
              </a:defRPr>
            </a:lvl2pPr>
            <a:lvl3pPr marL="1451424" indent="0">
              <a:buNone/>
              <a:defRPr sz="2500">
                <a:solidFill>
                  <a:schemeClr val="tx1">
                    <a:tint val="75000"/>
                  </a:schemeClr>
                </a:solidFill>
              </a:defRPr>
            </a:lvl3pPr>
            <a:lvl4pPr marL="2177138" indent="0">
              <a:buNone/>
              <a:defRPr sz="2200">
                <a:solidFill>
                  <a:schemeClr val="tx1">
                    <a:tint val="75000"/>
                  </a:schemeClr>
                </a:solidFill>
              </a:defRPr>
            </a:lvl4pPr>
            <a:lvl5pPr marL="2902848" indent="0">
              <a:buNone/>
              <a:defRPr sz="2200">
                <a:solidFill>
                  <a:schemeClr val="tx1">
                    <a:tint val="75000"/>
                  </a:schemeClr>
                </a:solidFill>
              </a:defRPr>
            </a:lvl5pPr>
            <a:lvl6pPr marL="3628561" indent="0">
              <a:buNone/>
              <a:defRPr sz="2200">
                <a:solidFill>
                  <a:schemeClr val="tx1">
                    <a:tint val="75000"/>
                  </a:schemeClr>
                </a:solidFill>
              </a:defRPr>
            </a:lvl6pPr>
            <a:lvl7pPr marL="4354273" indent="0">
              <a:buNone/>
              <a:defRPr sz="2200">
                <a:solidFill>
                  <a:schemeClr val="tx1">
                    <a:tint val="75000"/>
                  </a:schemeClr>
                </a:solidFill>
              </a:defRPr>
            </a:lvl7pPr>
            <a:lvl8pPr marL="5079985" indent="0">
              <a:buNone/>
              <a:defRPr sz="2200">
                <a:solidFill>
                  <a:schemeClr val="tx1">
                    <a:tint val="75000"/>
                  </a:schemeClr>
                </a:solidFill>
              </a:defRPr>
            </a:lvl8pPr>
            <a:lvl9pPr marL="5805696"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A35A3-147F-4403-9B8F-79244C37C9C0}" type="datetimeFigureOut">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06.02.19</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0DFC2-7B8E-40C2-B20C-124F07B345D4}" type="slidenum">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736543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4978" y="2844801"/>
            <a:ext cx="12869333"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585246" y="2844801"/>
            <a:ext cx="12869333"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A35A3-147F-4403-9B8F-79244C37C9C0}" type="datetimeFigureOut">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06.02.19</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0DFC2-7B8E-40C2-B20C-124F07B345D4}" type="slidenum">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219790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66184"/>
            <a:ext cx="146304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0" y="2046817"/>
            <a:ext cx="7182556" cy="853016"/>
          </a:xfrm>
        </p:spPr>
        <p:txBody>
          <a:bodyPr anchor="b"/>
          <a:lstStyle>
            <a:lvl1pPr marL="0" indent="0">
              <a:buNone/>
              <a:defRPr sz="3800" b="1"/>
            </a:lvl1pPr>
            <a:lvl2pPr marL="725714" indent="0">
              <a:buNone/>
              <a:defRPr sz="3200" b="1"/>
            </a:lvl2pPr>
            <a:lvl3pPr marL="1451424" indent="0">
              <a:buNone/>
              <a:defRPr sz="2900" b="1"/>
            </a:lvl3pPr>
            <a:lvl4pPr marL="2177138" indent="0">
              <a:buNone/>
              <a:defRPr sz="2500" b="1"/>
            </a:lvl4pPr>
            <a:lvl5pPr marL="2902848" indent="0">
              <a:buNone/>
              <a:defRPr sz="2500" b="1"/>
            </a:lvl5pPr>
            <a:lvl6pPr marL="3628561" indent="0">
              <a:buNone/>
              <a:defRPr sz="2500" b="1"/>
            </a:lvl6pPr>
            <a:lvl7pPr marL="4354273" indent="0">
              <a:buNone/>
              <a:defRPr sz="2500" b="1"/>
            </a:lvl7pPr>
            <a:lvl8pPr marL="5079985" indent="0">
              <a:buNone/>
              <a:defRPr sz="2500" b="1"/>
            </a:lvl8pPr>
            <a:lvl9pPr marL="5805696" indent="0">
              <a:buNone/>
              <a:defRPr sz="2500" b="1"/>
            </a:lvl9pPr>
          </a:lstStyle>
          <a:p>
            <a:pPr lvl="0"/>
            <a:r>
              <a:rPr lang="en-US"/>
              <a:t>Click to edit Master text styles</a:t>
            </a:r>
          </a:p>
        </p:txBody>
      </p:sp>
      <p:sp>
        <p:nvSpPr>
          <p:cNvPr id="4" name="Content Placeholder 3"/>
          <p:cNvSpPr>
            <a:spLocks noGrp="1"/>
          </p:cNvSpPr>
          <p:nvPr>
            <p:ph sz="half" idx="2"/>
          </p:nvPr>
        </p:nvSpPr>
        <p:spPr>
          <a:xfrm>
            <a:off x="812800" y="2899833"/>
            <a:ext cx="7182556"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7827" y="2046817"/>
            <a:ext cx="7185378" cy="853016"/>
          </a:xfrm>
        </p:spPr>
        <p:txBody>
          <a:bodyPr anchor="b"/>
          <a:lstStyle>
            <a:lvl1pPr marL="0" indent="0">
              <a:buNone/>
              <a:defRPr sz="3800" b="1"/>
            </a:lvl1pPr>
            <a:lvl2pPr marL="725714" indent="0">
              <a:buNone/>
              <a:defRPr sz="3200" b="1"/>
            </a:lvl2pPr>
            <a:lvl3pPr marL="1451424" indent="0">
              <a:buNone/>
              <a:defRPr sz="2900" b="1"/>
            </a:lvl3pPr>
            <a:lvl4pPr marL="2177138" indent="0">
              <a:buNone/>
              <a:defRPr sz="2500" b="1"/>
            </a:lvl4pPr>
            <a:lvl5pPr marL="2902848" indent="0">
              <a:buNone/>
              <a:defRPr sz="2500" b="1"/>
            </a:lvl5pPr>
            <a:lvl6pPr marL="3628561" indent="0">
              <a:buNone/>
              <a:defRPr sz="2500" b="1"/>
            </a:lvl6pPr>
            <a:lvl7pPr marL="4354273" indent="0">
              <a:buNone/>
              <a:defRPr sz="2500" b="1"/>
            </a:lvl7pPr>
            <a:lvl8pPr marL="5079985" indent="0">
              <a:buNone/>
              <a:defRPr sz="2500" b="1"/>
            </a:lvl8pPr>
            <a:lvl9pPr marL="5805696"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57827" y="2899833"/>
            <a:ext cx="7185378"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A35A3-147F-4403-9B8F-79244C37C9C0}" type="datetimeFigureOut">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06.02.19</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0DFC2-7B8E-40C2-B20C-124F07B345D4}" type="slidenum">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22121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A35A3-147F-4403-9B8F-79244C37C9C0}" type="datetimeFigureOut">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06.02.19</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0DFC2-7B8E-40C2-B20C-124F07B345D4}" type="slidenum">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458406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A35A3-147F-4403-9B8F-79244C37C9C0}" type="datetimeFigureOut">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06.02.19</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0DFC2-7B8E-40C2-B20C-124F07B345D4}" type="slidenum">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245937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4" y="364067"/>
            <a:ext cx="534811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55644" y="364070"/>
            <a:ext cx="9087556"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4" y="1913470"/>
            <a:ext cx="5348112" cy="6254751"/>
          </a:xfrm>
        </p:spPr>
        <p:txBody>
          <a:bodyPr/>
          <a:lstStyle>
            <a:lvl1pPr marL="0" indent="0">
              <a:buNone/>
              <a:defRPr sz="2200"/>
            </a:lvl1pPr>
            <a:lvl2pPr marL="725714" indent="0">
              <a:buNone/>
              <a:defRPr sz="1900"/>
            </a:lvl2pPr>
            <a:lvl3pPr marL="1451424" indent="0">
              <a:buNone/>
              <a:defRPr sz="1600"/>
            </a:lvl3pPr>
            <a:lvl4pPr marL="2177138" indent="0">
              <a:buNone/>
              <a:defRPr sz="1400"/>
            </a:lvl4pPr>
            <a:lvl5pPr marL="2902848" indent="0">
              <a:buNone/>
              <a:defRPr sz="1400"/>
            </a:lvl5pPr>
            <a:lvl6pPr marL="3628561" indent="0">
              <a:buNone/>
              <a:defRPr sz="1400"/>
            </a:lvl6pPr>
            <a:lvl7pPr marL="4354273" indent="0">
              <a:buNone/>
              <a:defRPr sz="1400"/>
            </a:lvl7pPr>
            <a:lvl8pPr marL="5079985" indent="0">
              <a:buNone/>
              <a:defRPr sz="1400"/>
            </a:lvl8pPr>
            <a:lvl9pPr marL="5805696"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A35A3-147F-4403-9B8F-79244C37C9C0}" type="datetimeFigureOut">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06.02.19</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0DFC2-7B8E-40C2-B20C-124F07B345D4}" type="slidenum">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442440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86A35A3-147F-4403-9B8F-79244C37C9C0}" type="datetimeFigureOut">
              <a:rPr lang="cs-CZ" smtClean="0">
                <a:solidFill>
                  <a:prstClr val="black">
                    <a:tint val="75000"/>
                  </a:prstClr>
                </a:solidFill>
              </a:rPr>
              <a:pPr/>
              <a:t>06.02.19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9270DFC2-7B8E-40C2-B20C-124F07B345D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27680531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290" y="6400801"/>
            <a:ext cx="9753600"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86290" y="817033"/>
            <a:ext cx="9753600" cy="5486400"/>
          </a:xfrm>
        </p:spPr>
        <p:txBody>
          <a:bodyPr/>
          <a:lstStyle>
            <a:lvl1pPr marL="0" indent="0">
              <a:buNone/>
              <a:defRPr sz="5100"/>
            </a:lvl1pPr>
            <a:lvl2pPr marL="725714" indent="0">
              <a:buNone/>
              <a:defRPr sz="4400"/>
            </a:lvl2pPr>
            <a:lvl3pPr marL="1451424" indent="0">
              <a:buNone/>
              <a:defRPr sz="3800"/>
            </a:lvl3pPr>
            <a:lvl4pPr marL="2177138" indent="0">
              <a:buNone/>
              <a:defRPr sz="3200"/>
            </a:lvl4pPr>
            <a:lvl5pPr marL="2902848" indent="0">
              <a:buNone/>
              <a:defRPr sz="3200"/>
            </a:lvl5pPr>
            <a:lvl6pPr marL="3628561" indent="0">
              <a:buNone/>
              <a:defRPr sz="3200"/>
            </a:lvl6pPr>
            <a:lvl7pPr marL="4354273" indent="0">
              <a:buNone/>
              <a:defRPr sz="3200"/>
            </a:lvl7pPr>
            <a:lvl8pPr marL="5079985" indent="0">
              <a:buNone/>
              <a:defRPr sz="3200"/>
            </a:lvl8pPr>
            <a:lvl9pPr marL="5805696" indent="0">
              <a:buNone/>
              <a:defRPr sz="3200"/>
            </a:lvl9pPr>
          </a:lstStyle>
          <a:p>
            <a:endParaRPr lang="en-US"/>
          </a:p>
        </p:txBody>
      </p:sp>
      <p:sp>
        <p:nvSpPr>
          <p:cNvPr id="4" name="Text Placeholder 3"/>
          <p:cNvSpPr>
            <a:spLocks noGrp="1"/>
          </p:cNvSpPr>
          <p:nvPr>
            <p:ph type="body" sz="half" idx="2"/>
          </p:nvPr>
        </p:nvSpPr>
        <p:spPr>
          <a:xfrm>
            <a:off x="3186290" y="7156452"/>
            <a:ext cx="9753600" cy="1073149"/>
          </a:xfrm>
        </p:spPr>
        <p:txBody>
          <a:bodyPr/>
          <a:lstStyle>
            <a:lvl1pPr marL="0" indent="0">
              <a:buNone/>
              <a:defRPr sz="2200"/>
            </a:lvl1pPr>
            <a:lvl2pPr marL="725714" indent="0">
              <a:buNone/>
              <a:defRPr sz="1900"/>
            </a:lvl2pPr>
            <a:lvl3pPr marL="1451424" indent="0">
              <a:buNone/>
              <a:defRPr sz="1600"/>
            </a:lvl3pPr>
            <a:lvl4pPr marL="2177138" indent="0">
              <a:buNone/>
              <a:defRPr sz="1400"/>
            </a:lvl4pPr>
            <a:lvl5pPr marL="2902848" indent="0">
              <a:buNone/>
              <a:defRPr sz="1400"/>
            </a:lvl5pPr>
            <a:lvl6pPr marL="3628561" indent="0">
              <a:buNone/>
              <a:defRPr sz="1400"/>
            </a:lvl6pPr>
            <a:lvl7pPr marL="4354273" indent="0">
              <a:buNone/>
              <a:defRPr sz="1400"/>
            </a:lvl7pPr>
            <a:lvl8pPr marL="5079985" indent="0">
              <a:buNone/>
              <a:defRPr sz="1400"/>
            </a:lvl8pPr>
            <a:lvl9pPr marL="5805696"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A35A3-147F-4403-9B8F-79244C37C9C0}" type="datetimeFigureOut">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06.02.19</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0DFC2-7B8E-40C2-B20C-124F07B345D4}" type="slidenum">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899929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A35A3-147F-4403-9B8F-79244C37C9C0}" type="datetimeFigureOut">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06.02.19</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0DFC2-7B8E-40C2-B20C-124F07B345D4}" type="slidenum">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740589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952178" y="488951"/>
            <a:ext cx="6502400"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4979" y="488951"/>
            <a:ext cx="19236267"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A35A3-147F-4403-9B8F-79244C37C9C0}" type="datetimeFigureOut">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06.02.19</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70DFC2-7B8E-40C2-B20C-124F07B345D4}" type="slidenum">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814183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284113" y="5875867"/>
            <a:ext cx="13817600" cy="1816100"/>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1284113" y="3875621"/>
            <a:ext cx="138176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E86A35A3-147F-4403-9B8F-79244C37C9C0}" type="datetimeFigureOut">
              <a:rPr lang="cs-CZ" smtClean="0">
                <a:solidFill>
                  <a:prstClr val="black">
                    <a:tint val="75000"/>
                  </a:prstClr>
                </a:solidFill>
              </a:rPr>
              <a:pPr/>
              <a:t>06.02.19</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9270DFC2-7B8E-40C2-B20C-124F07B345D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02016611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4" y="2844802"/>
            <a:ext cx="5350933"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231470" y="2844802"/>
            <a:ext cx="5350933"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86A35A3-147F-4403-9B8F-79244C37C9C0}" type="datetimeFigureOut">
              <a:rPr lang="cs-CZ" smtClean="0">
                <a:solidFill>
                  <a:prstClr val="black">
                    <a:tint val="75000"/>
                  </a:prstClr>
                </a:solidFill>
              </a:rPr>
              <a:pPr/>
              <a:t>06.02.19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9270DFC2-7B8E-40C2-B20C-124F07B345D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06398037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12800" y="366184"/>
            <a:ext cx="14630400" cy="1524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812804" y="2046817"/>
            <a:ext cx="7182556"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12804" y="2899833"/>
            <a:ext cx="7182556"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8257826" y="2046817"/>
            <a:ext cx="7185377"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8257826" y="2899833"/>
            <a:ext cx="7185377"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86A35A3-147F-4403-9B8F-79244C37C9C0}" type="datetimeFigureOut">
              <a:rPr lang="cs-CZ" smtClean="0">
                <a:solidFill>
                  <a:prstClr val="black">
                    <a:tint val="75000"/>
                  </a:prstClr>
                </a:solidFill>
              </a:rPr>
              <a:pPr/>
              <a:t>06.02.19</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9270DFC2-7B8E-40C2-B20C-124F07B345D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26811106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E86A35A3-147F-4403-9B8F-79244C37C9C0}" type="datetimeFigureOut">
              <a:rPr lang="cs-CZ" smtClean="0">
                <a:solidFill>
                  <a:prstClr val="black">
                    <a:tint val="75000"/>
                  </a:prstClr>
                </a:solidFill>
              </a:rPr>
              <a:pPr/>
              <a:t>06.02.19</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9270DFC2-7B8E-40C2-B20C-124F07B345D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8227325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86A35A3-147F-4403-9B8F-79244C37C9C0}" type="datetimeFigureOut">
              <a:rPr lang="cs-CZ" smtClean="0">
                <a:solidFill>
                  <a:prstClr val="black">
                    <a:tint val="75000"/>
                  </a:prstClr>
                </a:solidFill>
              </a:rPr>
              <a:pPr/>
              <a:t>06.02.19</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9270DFC2-7B8E-40C2-B20C-124F07B345D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96677557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12803" y="364067"/>
            <a:ext cx="5348113" cy="154940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6355647" y="364070"/>
            <a:ext cx="9087557"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12803" y="1913470"/>
            <a:ext cx="5348113"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86A35A3-147F-4403-9B8F-79244C37C9C0}" type="datetimeFigureOut">
              <a:rPr lang="cs-CZ" smtClean="0">
                <a:solidFill>
                  <a:prstClr val="black">
                    <a:tint val="75000"/>
                  </a:prstClr>
                </a:solidFill>
              </a:rPr>
              <a:pPr/>
              <a:t>06.02.19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9270DFC2-7B8E-40C2-B20C-124F07B345D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76208771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3186290" y="6400802"/>
            <a:ext cx="9753600" cy="755651"/>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3186290" y="81703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3186290" y="7156453"/>
            <a:ext cx="97536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86A35A3-147F-4403-9B8F-79244C37C9C0}" type="datetimeFigureOut">
              <a:rPr lang="cs-CZ" smtClean="0">
                <a:solidFill>
                  <a:prstClr val="black">
                    <a:tint val="75000"/>
                  </a:prstClr>
                </a:solidFill>
              </a:rPr>
              <a:pPr/>
              <a:t>06.02.19</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9270DFC2-7B8E-40C2-B20C-124F07B345D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89337609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55000"/>
          </a:srgb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12800" y="366184"/>
            <a:ext cx="14630400" cy="1524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12800" y="2133603"/>
            <a:ext cx="14630400" cy="6034617"/>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12800" y="8475137"/>
            <a:ext cx="3793067"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86A35A3-147F-4403-9B8F-79244C37C9C0}" type="datetimeFigureOut">
              <a:rPr lang="cs-CZ" smtClean="0">
                <a:solidFill>
                  <a:prstClr val="black">
                    <a:tint val="75000"/>
                  </a:prstClr>
                </a:solidFill>
              </a:rPr>
              <a:pPr/>
              <a:t>06.02.19</a:t>
            </a:fld>
            <a:endParaRPr lang="cs-CZ">
              <a:solidFill>
                <a:prstClr val="black">
                  <a:tint val="75000"/>
                </a:prstClr>
              </a:solidFill>
            </a:endParaRPr>
          </a:p>
        </p:txBody>
      </p:sp>
      <p:sp>
        <p:nvSpPr>
          <p:cNvPr id="5" name="Zástupný symbol pro zápatí 4"/>
          <p:cNvSpPr>
            <a:spLocks noGrp="1"/>
          </p:cNvSpPr>
          <p:nvPr>
            <p:ph type="ftr" sz="quarter" idx="3"/>
          </p:nvPr>
        </p:nvSpPr>
        <p:spPr>
          <a:xfrm>
            <a:off x="5554134" y="8475137"/>
            <a:ext cx="5147733"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11650133" y="8475137"/>
            <a:ext cx="3793067"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270DFC2-7B8E-40C2-B20C-124F07B345D4}"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750382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2800" y="366184"/>
            <a:ext cx="14630400" cy="1524000"/>
          </a:xfrm>
          <a:prstGeom prst="rect">
            <a:avLst/>
          </a:prstGeom>
        </p:spPr>
        <p:txBody>
          <a:bodyPr vert="horz" lIns="145143" tIns="72571" rIns="145143" bIns="72571" rtlCol="0" anchor="ctr">
            <a:normAutofit/>
          </a:bodyPr>
          <a:lstStyle/>
          <a:p>
            <a:r>
              <a:rPr lang="en-US"/>
              <a:t>Click to edit Master title style</a:t>
            </a:r>
          </a:p>
        </p:txBody>
      </p:sp>
      <p:sp>
        <p:nvSpPr>
          <p:cNvPr id="3" name="Text Placeholder 2"/>
          <p:cNvSpPr>
            <a:spLocks noGrp="1"/>
          </p:cNvSpPr>
          <p:nvPr>
            <p:ph type="body" idx="1"/>
          </p:nvPr>
        </p:nvSpPr>
        <p:spPr>
          <a:xfrm>
            <a:off x="812800" y="2133604"/>
            <a:ext cx="14630400" cy="6034617"/>
          </a:xfrm>
          <a:prstGeom prst="rect">
            <a:avLst/>
          </a:prstGeom>
        </p:spPr>
        <p:txBody>
          <a:bodyPr vert="horz" lIns="145143" tIns="72571" rIns="145143" bIns="7257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2800" y="8475137"/>
            <a:ext cx="3793067" cy="486833"/>
          </a:xfrm>
          <a:prstGeom prst="rect">
            <a:avLst/>
          </a:prstGeom>
        </p:spPr>
        <p:txBody>
          <a:bodyPr vert="horz" lIns="145143" tIns="72571" rIns="145143" bIns="72571" rtlCol="0" anchor="ctr"/>
          <a:lstStyle>
            <a:lvl1pPr algn="l">
              <a:defRPr sz="1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6A35A3-147F-4403-9B8F-79244C37C9C0}" type="datetimeFigureOut">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06.02.19</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5554135" y="8475137"/>
            <a:ext cx="5147733" cy="486833"/>
          </a:xfrm>
          <a:prstGeom prst="rect">
            <a:avLst/>
          </a:prstGeom>
        </p:spPr>
        <p:txBody>
          <a:bodyPr vert="horz" lIns="145143" tIns="72571" rIns="145143" bIns="72571" rtlCol="0" anchor="ctr"/>
          <a:lstStyle>
            <a:lvl1pPr algn="ctr">
              <a:defRPr sz="1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11650133" y="8475137"/>
            <a:ext cx="3793067" cy="486833"/>
          </a:xfrm>
          <a:prstGeom prst="rect">
            <a:avLst/>
          </a:prstGeom>
        </p:spPr>
        <p:txBody>
          <a:bodyPr vert="horz" lIns="145143" tIns="72571" rIns="145143" bIns="72571" rtlCol="0" anchor="ctr"/>
          <a:lstStyle>
            <a:lvl1pPr algn="r">
              <a:defRPr sz="1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70DFC2-7B8E-40C2-B20C-124F07B345D4}" type="slidenum">
              <a:rPr kumimoji="0" lang="cs-CZ" sz="1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84382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xStyles>
    <p:titleStyle>
      <a:lvl1pPr algn="ctr" defTabSz="1451424" rtl="0" eaLnBrk="1" latinLnBrk="0" hangingPunct="1">
        <a:spcBef>
          <a:spcPct val="0"/>
        </a:spcBef>
        <a:buNone/>
        <a:defRPr sz="7000" kern="1200">
          <a:solidFill>
            <a:schemeClr val="tx1"/>
          </a:solidFill>
          <a:latin typeface="+mj-lt"/>
          <a:ea typeface="+mj-ea"/>
          <a:cs typeface="+mj-cs"/>
        </a:defRPr>
      </a:lvl1pPr>
    </p:titleStyle>
    <p:bodyStyle>
      <a:lvl1pPr marL="544285" indent="-544285" algn="l" defTabSz="14514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285" indent="-453571" algn="l" defTabSz="14514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4281" indent="-362857" algn="l" defTabSz="14514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39991" indent="-362857" algn="l" defTabSz="14514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5705" indent="-362857" algn="l" defTabSz="14514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1417" indent="-362857" algn="l" defTabSz="14514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129" indent="-362857" algn="l" defTabSz="14514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2842" indent="-362857" algn="l" defTabSz="14514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553" indent="-362857" algn="l" defTabSz="14514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1424" rtl="0" eaLnBrk="1" latinLnBrk="0" hangingPunct="1">
        <a:defRPr sz="2900" kern="1200">
          <a:solidFill>
            <a:schemeClr val="tx1"/>
          </a:solidFill>
          <a:latin typeface="+mn-lt"/>
          <a:ea typeface="+mn-ea"/>
          <a:cs typeface="+mn-cs"/>
        </a:defRPr>
      </a:lvl1pPr>
      <a:lvl2pPr marL="725714" algn="l" defTabSz="1451424" rtl="0" eaLnBrk="1" latinLnBrk="0" hangingPunct="1">
        <a:defRPr sz="2900" kern="1200">
          <a:solidFill>
            <a:schemeClr val="tx1"/>
          </a:solidFill>
          <a:latin typeface="+mn-lt"/>
          <a:ea typeface="+mn-ea"/>
          <a:cs typeface="+mn-cs"/>
        </a:defRPr>
      </a:lvl2pPr>
      <a:lvl3pPr marL="1451424" algn="l" defTabSz="1451424" rtl="0" eaLnBrk="1" latinLnBrk="0" hangingPunct="1">
        <a:defRPr sz="2900" kern="1200">
          <a:solidFill>
            <a:schemeClr val="tx1"/>
          </a:solidFill>
          <a:latin typeface="+mn-lt"/>
          <a:ea typeface="+mn-ea"/>
          <a:cs typeface="+mn-cs"/>
        </a:defRPr>
      </a:lvl3pPr>
      <a:lvl4pPr marL="2177138" algn="l" defTabSz="1451424" rtl="0" eaLnBrk="1" latinLnBrk="0" hangingPunct="1">
        <a:defRPr sz="2900" kern="1200">
          <a:solidFill>
            <a:schemeClr val="tx1"/>
          </a:solidFill>
          <a:latin typeface="+mn-lt"/>
          <a:ea typeface="+mn-ea"/>
          <a:cs typeface="+mn-cs"/>
        </a:defRPr>
      </a:lvl4pPr>
      <a:lvl5pPr marL="2902848" algn="l" defTabSz="1451424" rtl="0" eaLnBrk="1" latinLnBrk="0" hangingPunct="1">
        <a:defRPr sz="2900" kern="1200">
          <a:solidFill>
            <a:schemeClr val="tx1"/>
          </a:solidFill>
          <a:latin typeface="+mn-lt"/>
          <a:ea typeface="+mn-ea"/>
          <a:cs typeface="+mn-cs"/>
        </a:defRPr>
      </a:lvl5pPr>
      <a:lvl6pPr marL="3628561" algn="l" defTabSz="1451424" rtl="0" eaLnBrk="1" latinLnBrk="0" hangingPunct="1">
        <a:defRPr sz="2900" kern="1200">
          <a:solidFill>
            <a:schemeClr val="tx1"/>
          </a:solidFill>
          <a:latin typeface="+mn-lt"/>
          <a:ea typeface="+mn-ea"/>
          <a:cs typeface="+mn-cs"/>
        </a:defRPr>
      </a:lvl6pPr>
      <a:lvl7pPr marL="4354273" algn="l" defTabSz="1451424" rtl="0" eaLnBrk="1" latinLnBrk="0" hangingPunct="1">
        <a:defRPr sz="2900" kern="1200">
          <a:solidFill>
            <a:schemeClr val="tx1"/>
          </a:solidFill>
          <a:latin typeface="+mn-lt"/>
          <a:ea typeface="+mn-ea"/>
          <a:cs typeface="+mn-cs"/>
        </a:defRPr>
      </a:lvl7pPr>
      <a:lvl8pPr marL="5079985" algn="l" defTabSz="1451424" rtl="0" eaLnBrk="1" latinLnBrk="0" hangingPunct="1">
        <a:defRPr sz="2900" kern="1200">
          <a:solidFill>
            <a:schemeClr val="tx1"/>
          </a:solidFill>
          <a:latin typeface="+mn-lt"/>
          <a:ea typeface="+mn-ea"/>
          <a:cs typeface="+mn-cs"/>
        </a:defRPr>
      </a:lvl8pPr>
      <a:lvl9pPr marL="5805696" algn="l" defTabSz="14514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647280" y="467544"/>
            <a:ext cx="12961440" cy="2031323"/>
          </a:xfrm>
        </p:spPr>
        <p:txBody>
          <a:bodyPr>
            <a:normAutofit/>
          </a:bodyPr>
          <a:lstStyle/>
          <a:p>
            <a:pPr algn="ctr"/>
            <a:r>
              <a:rPr lang="en-US" altLang="cs-CZ" sz="5400" b="1" cap="all" dirty="0">
                <a:solidFill>
                  <a:schemeClr val="tx1">
                    <a:lumMod val="85000"/>
                    <a:lumOff val="15000"/>
                  </a:schemeClr>
                </a:solidFill>
                <a:latin typeface="+mn-lt"/>
                <a:ea typeface="+mn-ea"/>
                <a:cs typeface="Arial" panose="020B0604020202020204" pitchFamily="34" charset="0"/>
              </a:rPr>
              <a:t>Interdisciplinary </a:t>
            </a:r>
            <a:r>
              <a:rPr lang="cs-CZ" sz="5400" b="1" dirty="0">
                <a:solidFill>
                  <a:schemeClr val="tx1">
                    <a:lumMod val="85000"/>
                    <a:lumOff val="15000"/>
                  </a:schemeClr>
                </a:solidFill>
                <a:latin typeface="+mn-lt"/>
              </a:rPr>
              <a:t>COURSE OFFER</a:t>
            </a:r>
          </a:p>
        </p:txBody>
      </p:sp>
      <p:pic>
        <p:nvPicPr>
          <p:cNvPr id="6" name="Zástupný symbol pro obsah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15632" y="2498867"/>
            <a:ext cx="6020554" cy="4015663"/>
          </a:xfrm>
        </p:spPr>
      </p:pic>
      <p:sp>
        <p:nvSpPr>
          <p:cNvPr id="5" name="TextovéPole 4"/>
          <p:cNvSpPr txBox="1"/>
          <p:nvPr/>
        </p:nvSpPr>
        <p:spPr>
          <a:xfrm>
            <a:off x="5330652" y="6732240"/>
            <a:ext cx="5915025" cy="584775"/>
          </a:xfrm>
          <a:prstGeom prst="rect">
            <a:avLst/>
          </a:prstGeom>
          <a:noFill/>
        </p:spPr>
        <p:txBody>
          <a:bodyPr wrap="square" rtlCol="0">
            <a:spAutoFit/>
          </a:bodyPr>
          <a:lstStyle/>
          <a:p>
            <a:r>
              <a:rPr lang="cs-CZ" sz="3200" b="1" dirty="0">
                <a:solidFill>
                  <a:schemeClr val="tx1">
                    <a:lumMod val="85000"/>
                    <a:lumOff val="15000"/>
                  </a:schemeClr>
                </a:solidFill>
              </a:rPr>
              <a:t>SUMMER SEMESTER 2018/2019</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3705" y="7752435"/>
            <a:ext cx="310991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Obrázek 2"/>
          <p:cNvPicPr>
            <a:picLocks noChangeAspect="1"/>
          </p:cNvPicPr>
          <p:nvPr/>
        </p:nvPicPr>
        <p:blipFill>
          <a:blip r:embed="rId6"/>
          <a:stretch>
            <a:fillRect/>
          </a:stretch>
        </p:blipFill>
        <p:spPr>
          <a:xfrm>
            <a:off x="9064104" y="7546893"/>
            <a:ext cx="1296144" cy="1070729"/>
          </a:xfrm>
          <a:prstGeom prst="rect">
            <a:avLst/>
          </a:prstGeom>
        </p:spPr>
      </p:pic>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530513" y="8418513"/>
            <a:ext cx="509587" cy="509587"/>
          </a:xfrm>
          <a:prstGeom prst="rect">
            <a:avLst/>
          </a:prstGeom>
        </p:spPr>
      </p:pic>
    </p:spTree>
    <p:extLst>
      <p:ext uri="{BB962C8B-B14F-4D97-AF65-F5344CB8AC3E}">
        <p14:creationId xmlns:p14="http://schemas.microsoft.com/office/powerpoint/2010/main" val="433652199"/>
      </p:ext>
    </p:extLst>
  </p:cSld>
  <p:clrMapOvr>
    <a:masterClrMapping/>
  </p:clrMapOvr>
  <p:transition spd="slow" advClick="0" advTm="59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55192" y="467544"/>
            <a:ext cx="7056784" cy="2448272"/>
          </a:xfrm>
        </p:spPr>
        <p:txBody>
          <a:bodyPr>
            <a:noAutofit/>
          </a:bodyPr>
          <a:lstStyle/>
          <a:p>
            <a:pPr algn="l">
              <a:spcBef>
                <a:spcPts val="0"/>
              </a:spcBef>
            </a:pPr>
            <a:r>
              <a:rPr lang="en-US" sz="2800" b="1" dirty="0">
                <a:solidFill>
                  <a:prstClr val="black"/>
                </a:solidFill>
                <a:latin typeface="+mn-lt"/>
                <a:ea typeface="+mn-ea"/>
                <a:cs typeface="+mn-cs"/>
              </a:rPr>
              <a:t>Islam and the West </a:t>
            </a:r>
            <a:br>
              <a:rPr lang="cs-CZ" sz="2800" b="1" dirty="0">
                <a:solidFill>
                  <a:prstClr val="black"/>
                </a:solidFill>
                <a:latin typeface="+mn-lt"/>
                <a:ea typeface="+mn-ea"/>
                <a:cs typeface="+mn-cs"/>
              </a:rPr>
            </a:br>
            <a:br>
              <a:rPr lang="cs-CZ" sz="2000" b="1" dirty="0">
                <a:solidFill>
                  <a:prstClr val="black"/>
                </a:solidFill>
                <a:latin typeface="+mn-lt"/>
                <a:ea typeface="+mn-ea"/>
                <a:cs typeface="+mn-cs"/>
              </a:rPr>
            </a:br>
            <a:r>
              <a:rPr lang="en-US" sz="2200" b="1" dirty="0">
                <a:solidFill>
                  <a:prstClr val="black"/>
                </a:solidFill>
                <a:latin typeface="+mn-lt"/>
                <a:ea typeface="+mn-ea"/>
                <a:cs typeface="+mn-cs"/>
              </a:rPr>
              <a:t>2019 summer semester/course code: KHI/IW</a:t>
            </a:r>
            <a:br>
              <a:rPr lang="cs-CZ" sz="2200" b="1" dirty="0">
                <a:solidFill>
                  <a:prstClr val="black"/>
                </a:solidFill>
                <a:latin typeface="+mn-lt"/>
                <a:ea typeface="+mn-ea"/>
                <a:cs typeface="+mn-cs"/>
              </a:rPr>
            </a:br>
            <a:br>
              <a:rPr lang="cs-CZ" sz="2200" b="1" dirty="0">
                <a:solidFill>
                  <a:prstClr val="black"/>
                </a:solidFill>
                <a:latin typeface="+mn-lt"/>
                <a:ea typeface="+mn-ea"/>
                <a:cs typeface="+mn-cs"/>
              </a:rPr>
            </a:br>
            <a:r>
              <a:rPr lang="en-US" sz="2200" b="1" dirty="0">
                <a:solidFill>
                  <a:prstClr val="black"/>
                </a:solidFill>
                <a:latin typeface="+mn-lt"/>
                <a:ea typeface="+mn-ea"/>
                <a:cs typeface="+mn-cs"/>
              </a:rPr>
              <a:t>Monday: 15:00–16:30</a:t>
            </a:r>
            <a:r>
              <a:rPr lang="cs-CZ" sz="2200" b="1" dirty="0">
                <a:solidFill>
                  <a:prstClr val="black"/>
                </a:solidFill>
                <a:latin typeface="+mn-lt"/>
                <a:ea typeface="+mn-ea"/>
                <a:cs typeface="+mn-cs"/>
              </a:rPr>
              <a:t> </a:t>
            </a:r>
            <a:r>
              <a:rPr lang="en-US" sz="2200" dirty="0"/>
              <a:t>| </a:t>
            </a:r>
            <a:r>
              <a:rPr lang="en-US" sz="2200" b="1" dirty="0">
                <a:solidFill>
                  <a:prstClr val="black"/>
                </a:solidFill>
                <a:latin typeface="+mn-lt"/>
                <a:ea typeface="+mn-ea"/>
                <a:cs typeface="+mn-cs"/>
              </a:rPr>
              <a:t>Instructor: Dr. </a:t>
            </a:r>
            <a:r>
              <a:rPr lang="en-US" sz="2200" b="1" dirty="0" err="1">
                <a:solidFill>
                  <a:prstClr val="black"/>
                </a:solidFill>
                <a:latin typeface="+mn-lt"/>
                <a:ea typeface="+mn-ea"/>
                <a:cs typeface="+mn-cs"/>
              </a:rPr>
              <a:t>Yasir</a:t>
            </a:r>
            <a:r>
              <a:rPr lang="en-US" sz="2200" b="1" dirty="0">
                <a:solidFill>
                  <a:prstClr val="black"/>
                </a:solidFill>
                <a:latin typeface="+mn-lt"/>
                <a:ea typeface="+mn-ea"/>
                <a:cs typeface="+mn-cs"/>
              </a:rPr>
              <a:t> Y</a:t>
            </a:r>
            <a:r>
              <a:rPr lang="tr-TR" sz="2200" b="1" dirty="0">
                <a:solidFill>
                  <a:prstClr val="black"/>
                </a:solidFill>
                <a:latin typeface="+mn-lt"/>
                <a:ea typeface="+mn-ea"/>
                <a:cs typeface="+mn-cs"/>
              </a:rPr>
              <a:t>ı</a:t>
            </a:r>
            <a:r>
              <a:rPr lang="en-US" sz="2200" b="1" dirty="0" err="1">
                <a:solidFill>
                  <a:prstClr val="black"/>
                </a:solidFill>
                <a:latin typeface="+mn-lt"/>
                <a:ea typeface="+mn-ea"/>
                <a:cs typeface="+mn-cs"/>
              </a:rPr>
              <a:t>lmaz</a:t>
            </a:r>
            <a:br>
              <a:rPr lang="cs-CZ" sz="2200" b="1" dirty="0">
                <a:solidFill>
                  <a:prstClr val="black"/>
                </a:solidFill>
                <a:latin typeface="+mn-lt"/>
                <a:ea typeface="+mn-ea"/>
                <a:cs typeface="+mn-cs"/>
              </a:rPr>
            </a:br>
            <a:br>
              <a:rPr lang="cs-CZ" sz="2200" b="1" dirty="0">
                <a:solidFill>
                  <a:prstClr val="black"/>
                </a:solidFill>
                <a:latin typeface="+mn-lt"/>
                <a:ea typeface="+mn-ea"/>
                <a:cs typeface="+mn-cs"/>
              </a:rPr>
            </a:br>
            <a:r>
              <a:rPr lang="en-US" sz="2200" b="1" dirty="0">
                <a:solidFill>
                  <a:prstClr val="black"/>
                </a:solidFill>
                <a:latin typeface="+mn-lt"/>
                <a:ea typeface="+mn-ea"/>
                <a:cs typeface="+mn-cs"/>
              </a:rPr>
              <a:t>The course is taught in English. </a:t>
            </a:r>
            <a:endParaRPr lang="cs-CZ" sz="2200" b="1" dirty="0">
              <a:latin typeface="+mn-lt"/>
            </a:endParaRPr>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0168" y="467544"/>
            <a:ext cx="5760640" cy="4119181"/>
          </a:xfrm>
          <a:prstGeom prst="rect">
            <a:avLst/>
          </a:prstGeom>
        </p:spPr>
      </p:pic>
      <p:sp>
        <p:nvSpPr>
          <p:cNvPr id="8" name="TextBox 8"/>
          <p:cNvSpPr txBox="1"/>
          <p:nvPr/>
        </p:nvSpPr>
        <p:spPr>
          <a:xfrm>
            <a:off x="423144" y="3779912"/>
            <a:ext cx="14977664" cy="500906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prstClr val="black"/>
                </a:solidFill>
              </a:rPr>
              <a:t>Are we today witnessing an unprecedented era in the relations between Islam and the West? </a:t>
            </a:r>
            <a:endParaRPr lang="cs-CZ" sz="2400" dirty="0">
              <a:solidFill>
                <a:prstClr val="black"/>
              </a:solidFill>
            </a:endParaRPr>
          </a:p>
          <a:p>
            <a:pPr marL="285750" indent="-285750">
              <a:buFont typeface="Arial" panose="020B0604020202020204" pitchFamily="34" charset="0"/>
              <a:buChar char="•"/>
            </a:pPr>
            <a:r>
              <a:rPr lang="en-US" sz="2400" dirty="0">
                <a:solidFill>
                  <a:prstClr val="black"/>
                </a:solidFill>
              </a:rPr>
              <a:t>To what extent are the recent globally influential encounters between the West and a variety of “seemingly” Muslim actors a continuation of the past? </a:t>
            </a:r>
            <a:endParaRPr lang="cs-CZ" sz="2400" dirty="0">
              <a:solidFill>
                <a:prstClr val="black"/>
              </a:solidFill>
            </a:endParaRPr>
          </a:p>
          <a:p>
            <a:pPr marL="285750" indent="-285750">
              <a:buFont typeface="Arial" panose="020B0604020202020204" pitchFamily="34" charset="0"/>
              <a:buChar char="•"/>
            </a:pPr>
            <a:r>
              <a:rPr lang="en-US" sz="2400" dirty="0">
                <a:solidFill>
                  <a:prstClr val="black"/>
                </a:solidFill>
              </a:rPr>
              <a:t>Is the history of the relations between the two worlds a story of conflict? In what areas did the two parties contribute to each other’s development?</a:t>
            </a:r>
            <a:endParaRPr lang="cs-CZ" sz="2400" dirty="0">
              <a:solidFill>
                <a:prstClr val="black"/>
              </a:solidFill>
            </a:endParaRPr>
          </a:p>
          <a:p>
            <a:pPr marL="285750" indent="-285750">
              <a:buFont typeface="Arial" panose="020B0604020202020204" pitchFamily="34" charset="0"/>
              <a:buChar char="•"/>
            </a:pPr>
            <a:r>
              <a:rPr lang="en-US" sz="2400" dirty="0">
                <a:solidFill>
                  <a:prstClr val="black"/>
                </a:solidFill>
              </a:rPr>
              <a:t>Did Europe really become “</a:t>
            </a:r>
            <a:r>
              <a:rPr lang="en-US" sz="2400" dirty="0" err="1">
                <a:solidFill>
                  <a:prstClr val="black"/>
                </a:solidFill>
              </a:rPr>
              <a:t>Eurabia</a:t>
            </a:r>
            <a:r>
              <a:rPr lang="en-US" sz="2400" dirty="0">
                <a:solidFill>
                  <a:prstClr val="black"/>
                </a:solidFill>
              </a:rPr>
              <a:t>?” </a:t>
            </a:r>
            <a:endParaRPr lang="cs-CZ" sz="2400" dirty="0">
              <a:solidFill>
                <a:prstClr val="black"/>
              </a:solidFill>
            </a:endParaRPr>
          </a:p>
          <a:p>
            <a:pPr marL="285750" indent="-285750">
              <a:buFont typeface="Arial" panose="020B0604020202020204" pitchFamily="34" charset="0"/>
              <a:buChar char="•"/>
            </a:pPr>
            <a:r>
              <a:rPr lang="en-US" sz="2400" dirty="0">
                <a:solidFill>
                  <a:prstClr val="black"/>
                </a:solidFill>
              </a:rPr>
              <a:t>Are the Muslim refugees who flooded Europe in recent years a new phenomenon in the Old Continent? </a:t>
            </a:r>
            <a:endParaRPr lang="cs-CZ" sz="2400" dirty="0">
              <a:solidFill>
                <a:prstClr val="black"/>
              </a:solidFill>
            </a:endParaRPr>
          </a:p>
          <a:p>
            <a:pPr marL="285750" indent="-285750">
              <a:buFont typeface="Arial" panose="020B0604020202020204" pitchFamily="34" charset="0"/>
              <a:buChar char="•"/>
            </a:pPr>
            <a:r>
              <a:rPr lang="en-US" sz="2400" dirty="0">
                <a:solidFill>
                  <a:prstClr val="black"/>
                </a:solidFill>
              </a:rPr>
              <a:t>Does Turkey belong to Europe? </a:t>
            </a:r>
            <a:endParaRPr lang="cs-CZ" sz="2400" dirty="0">
              <a:solidFill>
                <a:prstClr val="black"/>
              </a:solidFill>
            </a:endParaRPr>
          </a:p>
          <a:p>
            <a:pPr marL="285750" indent="-285750">
              <a:buFont typeface="Arial" panose="020B0604020202020204" pitchFamily="34" charset="0"/>
              <a:buChar char="•"/>
            </a:pPr>
            <a:r>
              <a:rPr lang="en-US" sz="2400" dirty="0">
                <a:solidFill>
                  <a:prstClr val="black"/>
                </a:solidFill>
              </a:rPr>
              <a:t>How come London and Rotterdam have Muslim mayors, while Christian mayors in Cairo, Islamabad, or Istanbul are inconceivable today?</a:t>
            </a:r>
          </a:p>
          <a:p>
            <a:pPr marL="285750" indent="-285750">
              <a:buFont typeface="Arial" panose="020B0604020202020204" pitchFamily="34" charset="0"/>
              <a:buChar char="•"/>
            </a:pPr>
            <a:r>
              <a:rPr lang="en-US" sz="2400" dirty="0">
                <a:solidFill>
                  <a:prstClr val="black"/>
                </a:solidFill>
              </a:rPr>
              <a:t>Islam in America</a:t>
            </a:r>
            <a:endParaRPr lang="tr-TR" sz="2400" dirty="0">
              <a:solidFill>
                <a:prstClr val="black"/>
              </a:solidFill>
            </a:endParaRPr>
          </a:p>
          <a:p>
            <a:pPr marL="285750" indent="-285750">
              <a:lnSpc>
                <a:spcPct val="150000"/>
              </a:lnSpc>
              <a:buFont typeface="Arial" panose="020B0604020202020204" pitchFamily="34" charset="0"/>
              <a:buChar char="•"/>
            </a:pPr>
            <a:endParaRPr lang="cs-CZ" sz="500" dirty="0">
              <a:solidFill>
                <a:prstClr val="black"/>
              </a:solidFill>
            </a:endParaRPr>
          </a:p>
          <a:p>
            <a:pPr algn="just"/>
            <a:r>
              <a:rPr lang="en-US" sz="2400" b="1" dirty="0">
                <a:solidFill>
                  <a:prstClr val="black"/>
                </a:solidFill>
              </a:rPr>
              <a:t>This course will cover the history of the relations between the Islamic world and the West between the 7</a:t>
            </a:r>
            <a:r>
              <a:rPr lang="en-US" sz="2400" b="1" baseline="30000" dirty="0">
                <a:solidFill>
                  <a:prstClr val="black"/>
                </a:solidFill>
              </a:rPr>
              <a:t>th</a:t>
            </a:r>
            <a:r>
              <a:rPr lang="en-US" sz="2400" b="1" dirty="0">
                <a:solidFill>
                  <a:prstClr val="black"/>
                </a:solidFill>
              </a:rPr>
              <a:t> and 21</a:t>
            </a:r>
            <a:r>
              <a:rPr lang="en-US" sz="2400" b="1" baseline="30000" dirty="0">
                <a:solidFill>
                  <a:prstClr val="black"/>
                </a:solidFill>
              </a:rPr>
              <a:t>st</a:t>
            </a:r>
            <a:r>
              <a:rPr lang="en-US" sz="2400" b="1" dirty="0">
                <a:solidFill>
                  <a:prstClr val="black"/>
                </a:solidFill>
              </a:rPr>
              <a:t> Centuries. It aims to be a discussion platform for students from all disciplines who may carry out their own research</a:t>
            </a:r>
            <a:r>
              <a:rPr lang="en-US" sz="2000" b="1" dirty="0">
                <a:solidFill>
                  <a:prstClr val="black"/>
                </a:solidFill>
              </a:rPr>
              <a:t>.</a:t>
            </a:r>
            <a:endParaRPr lang="cs-CZ" sz="2000" b="1" dirty="0">
              <a:solidFill>
                <a:prstClr val="black"/>
              </a:solidFill>
            </a:endParaRPr>
          </a:p>
        </p:txBody>
      </p:sp>
    </p:spTree>
    <p:extLst>
      <p:ext uri="{BB962C8B-B14F-4D97-AF65-F5344CB8AC3E}">
        <p14:creationId xmlns:p14="http://schemas.microsoft.com/office/powerpoint/2010/main" val="1097071522"/>
      </p:ext>
    </p:extLst>
  </p:cSld>
  <p:clrMapOvr>
    <a:masterClrMapping/>
  </p:clrMapOvr>
  <mc:AlternateContent xmlns:mc="http://schemas.openxmlformats.org/markup-compatibility/2006" xmlns:p14="http://schemas.microsoft.com/office/powerpoint/2010/main">
    <mc:Choice Requires="p14">
      <p:transition spd="med" p14:dur="700" advClick="0" advTm="11585">
        <p:fade/>
      </p:transition>
    </mc:Choice>
    <mc:Fallback xmlns="">
      <p:transition spd="med" advClick="0" advTm="11585">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184" y="0"/>
            <a:ext cx="14630400" cy="1524000"/>
          </a:xfrm>
        </p:spPr>
        <p:txBody>
          <a:bodyPr>
            <a:noAutofit/>
          </a:bodyPr>
          <a:lstStyle/>
          <a:p>
            <a:r>
              <a:rPr lang="en-US" sz="4800" dirty="0">
                <a:latin typeface="Rockwell" pitchFamily="18" charset="0"/>
              </a:rPr>
              <a:t>History and Fiction: Narrative Literature from Late Antiquity to the Renaissance</a:t>
            </a:r>
          </a:p>
        </p:txBody>
      </p:sp>
      <p:sp>
        <p:nvSpPr>
          <p:cNvPr id="3" name="Content Placeholder 2"/>
          <p:cNvSpPr>
            <a:spLocks noGrp="1"/>
          </p:cNvSpPr>
          <p:nvPr>
            <p:ph idx="1"/>
          </p:nvPr>
        </p:nvSpPr>
        <p:spPr>
          <a:xfrm>
            <a:off x="812800" y="1547664"/>
            <a:ext cx="14630400" cy="7596336"/>
          </a:xfrm>
        </p:spPr>
        <p:txBody>
          <a:bodyPr>
            <a:normAutofit fontScale="85000" lnSpcReduction="20000"/>
          </a:bodyPr>
          <a:lstStyle/>
          <a:p>
            <a:pPr algn="ctr">
              <a:buNone/>
            </a:pPr>
            <a:r>
              <a:rPr lang="en-US" sz="3600" dirty="0"/>
              <a:t>KKF/HF2| Summer Semester| Thursday, 9.45- 11.15 | Instructor: Dr. Florin </a:t>
            </a:r>
            <a:r>
              <a:rPr lang="en-US" sz="3600" dirty="0" err="1"/>
              <a:t>Leonte</a:t>
            </a:r>
            <a:endParaRPr lang="en-US" sz="3600" dirty="0"/>
          </a:p>
          <a:p>
            <a:pPr algn="ctr">
              <a:buNone/>
            </a:pPr>
            <a:endParaRPr lang="en-US" dirty="0"/>
          </a:p>
          <a:p>
            <a:pPr algn="ctr">
              <a:buNone/>
            </a:pPr>
            <a:endParaRPr lang="en-US" dirty="0"/>
          </a:p>
          <a:p>
            <a:pPr algn="ctr">
              <a:buNone/>
            </a:pPr>
            <a:endParaRPr lang="en-US" dirty="0"/>
          </a:p>
          <a:p>
            <a:pPr algn="ctr">
              <a:buNone/>
            </a:pPr>
            <a:endParaRPr lang="en-US" dirty="0"/>
          </a:p>
          <a:p>
            <a:pPr algn="ctr">
              <a:buNone/>
            </a:pPr>
            <a:endParaRPr lang="en-US" sz="3900" dirty="0">
              <a:latin typeface="Rockwell" pitchFamily="18" charset="0"/>
            </a:endParaRPr>
          </a:p>
          <a:p>
            <a:pPr algn="ctr">
              <a:buNone/>
            </a:pPr>
            <a:r>
              <a:rPr lang="en-US" sz="4200" dirty="0">
                <a:latin typeface="+mj-lt"/>
              </a:rPr>
              <a:t>In this course we will explore examples of historical and fictional narrative beginning with late antique compositions and extending to late medieval texts. While we will focus primarily on individual works translated from Latin or Greek, we will also address their cross-cultural nature as well as their common ancient models. In particular, the course will address issues like the development of medieval narrative genres, the treatment of key historical events taking place in both East and West (e.g. transition from the ancient world, iconoclasm, crusades), or reader responses.</a:t>
            </a:r>
          </a:p>
          <a:p>
            <a:pPr algn="ctr">
              <a:buNone/>
            </a:pPr>
            <a:endParaRPr lang="en-US" dirty="0"/>
          </a:p>
        </p:txBody>
      </p:sp>
      <p:pic>
        <p:nvPicPr>
          <p:cNvPr id="4" name="Obrázek 1" descr="Melitene_by_the_Byzantines_in_934_from_the_Chronicle_of_John_Skylitz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5432" y="2267744"/>
            <a:ext cx="10225136" cy="2592288"/>
          </a:xfrm>
          <a:prstGeom prst="rect">
            <a:avLst/>
          </a:prstGeom>
          <a:noFill/>
          <a:ln>
            <a:noFill/>
          </a:ln>
        </p:spPr>
      </p:pic>
    </p:spTree>
    <p:extLst>
      <p:ext uri="{BB962C8B-B14F-4D97-AF65-F5344CB8AC3E}">
        <p14:creationId xmlns:p14="http://schemas.microsoft.com/office/powerpoint/2010/main" val="3470163502"/>
      </p:ext>
    </p:extLst>
  </p:cSld>
  <p:clrMapOvr>
    <a:masterClrMapping/>
  </p:clrMapOvr>
  <mc:AlternateContent xmlns:mc="http://schemas.openxmlformats.org/markup-compatibility/2006" xmlns:p14="http://schemas.microsoft.com/office/powerpoint/2010/main">
    <mc:Choice Requires="p14">
      <p:transition spd="med" p14:dur="700" advClick="0" advTm="10928">
        <p:fade/>
      </p:transition>
    </mc:Choice>
    <mc:Fallback xmlns="">
      <p:transition spd="med" advClick="0" advTm="10928">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184" y="0"/>
            <a:ext cx="14630400" cy="1524000"/>
          </a:xfrm>
        </p:spPr>
        <p:txBody>
          <a:bodyPr/>
          <a:lstStyle/>
          <a:p>
            <a:r>
              <a:rPr lang="en-US" dirty="0">
                <a:latin typeface="Rockwell" pitchFamily="18" charset="0"/>
              </a:rPr>
              <a:t>Roman Culture and Civilization</a:t>
            </a:r>
          </a:p>
        </p:txBody>
      </p:sp>
      <p:sp>
        <p:nvSpPr>
          <p:cNvPr id="3" name="Content Placeholder 2"/>
          <p:cNvSpPr>
            <a:spLocks noGrp="1"/>
          </p:cNvSpPr>
          <p:nvPr>
            <p:ph idx="1"/>
          </p:nvPr>
        </p:nvSpPr>
        <p:spPr>
          <a:xfrm>
            <a:off x="812800" y="1619672"/>
            <a:ext cx="14630400" cy="7524328"/>
          </a:xfrm>
        </p:spPr>
        <p:txBody>
          <a:bodyPr>
            <a:normAutofit fontScale="77500" lnSpcReduction="20000"/>
          </a:bodyPr>
          <a:lstStyle/>
          <a:p>
            <a:pPr algn="ctr">
              <a:buNone/>
            </a:pPr>
            <a:r>
              <a:rPr lang="en-US" sz="4100" dirty="0"/>
              <a:t>KKF/RCC2 | Thursday, 13.15- 14.45 || Instructor: Dr. Florin </a:t>
            </a:r>
            <a:r>
              <a:rPr lang="en-US" sz="4100" dirty="0" err="1"/>
              <a:t>Leonte</a:t>
            </a:r>
            <a:endParaRPr lang="en-US" sz="4100" dirty="0"/>
          </a:p>
          <a:p>
            <a:pPr algn="ctr">
              <a:buNone/>
            </a:pPr>
            <a:endParaRPr lang="en-US" sz="3600" dirty="0"/>
          </a:p>
          <a:p>
            <a:pPr algn="ctr">
              <a:buNone/>
            </a:pPr>
            <a:endParaRPr lang="en-US" sz="3600" dirty="0"/>
          </a:p>
          <a:p>
            <a:pPr algn="ctr">
              <a:buNone/>
            </a:pPr>
            <a:endParaRPr lang="en-US" sz="3600" dirty="0"/>
          </a:p>
          <a:p>
            <a:pPr algn="ctr">
              <a:buNone/>
            </a:pPr>
            <a:endParaRPr lang="en-US" sz="3600" dirty="0"/>
          </a:p>
          <a:p>
            <a:pPr algn="ctr">
              <a:buNone/>
            </a:pPr>
            <a:endParaRPr lang="en-US" sz="3600" dirty="0"/>
          </a:p>
          <a:p>
            <a:pPr algn="ctr">
              <a:buNone/>
            </a:pPr>
            <a:endParaRPr lang="en-US" sz="3600" dirty="0"/>
          </a:p>
          <a:p>
            <a:pPr algn="ctr">
              <a:buNone/>
            </a:pPr>
            <a:endParaRPr lang="en-US" sz="3600" dirty="0"/>
          </a:p>
          <a:p>
            <a:pPr algn="ctr">
              <a:buNone/>
            </a:pPr>
            <a:endParaRPr lang="en-US" sz="3600" dirty="0"/>
          </a:p>
          <a:p>
            <a:pPr algn="ctr">
              <a:buNone/>
            </a:pPr>
            <a:endParaRPr lang="en-US" sz="4200" dirty="0"/>
          </a:p>
          <a:p>
            <a:pPr algn="ctr">
              <a:buNone/>
            </a:pPr>
            <a:r>
              <a:rPr lang="en-US" sz="4200" dirty="0"/>
              <a:t>This class is intended to introduce students to the world of Ancient Rome. It covers Roman history from the very beginning to the birth of the Eastern Roman Empire in the sixth century and provide an introduction to the major themes of Roman culture and social history. We will use a wide range of primary sources including literary texts, visual art, and archaeological evidence. Students will learn how to analyze these materials and understand the limitations and possibilities of the sources at our disposal for the understanding of the Roman World.</a:t>
            </a:r>
          </a:p>
          <a:p>
            <a:pPr algn="ctr">
              <a:buNone/>
            </a:pPr>
            <a:endParaRPr lang="en-US" sz="3600" dirty="0"/>
          </a:p>
          <a:p>
            <a:pPr algn="ctr">
              <a:buNone/>
            </a:pPr>
            <a:endParaRPr lang="en-US" sz="3600" dirty="0"/>
          </a:p>
          <a:p>
            <a:pPr algn="ctr">
              <a:buNone/>
            </a:pPr>
            <a:endParaRPr lang="en-US" sz="3600" dirty="0"/>
          </a:p>
          <a:p>
            <a:pPr algn="ctr">
              <a:buNone/>
            </a:pPr>
            <a:endParaRPr lang="en-US" sz="3600" dirty="0"/>
          </a:p>
          <a:p>
            <a:pPr algn="ctr">
              <a:buNone/>
            </a:pPr>
            <a:endParaRPr lang="en-US" sz="3600" dirty="0"/>
          </a:p>
          <a:p>
            <a:pPr algn="ctr">
              <a:buNone/>
            </a:pPr>
            <a:endParaRPr lang="en-US" sz="3600" dirty="0"/>
          </a:p>
          <a:p>
            <a:pPr algn="ctr">
              <a:buNone/>
            </a:pPr>
            <a:endParaRPr lang="en-US" sz="3600" dirty="0"/>
          </a:p>
          <a:p>
            <a:pPr algn="ctr">
              <a:buNone/>
            </a:pPr>
            <a:endParaRPr lang="en-US" sz="3600" dirty="0"/>
          </a:p>
        </p:txBody>
      </p:sp>
      <p:pic>
        <p:nvPicPr>
          <p:cNvPr id="5" name="Picture 4" descr="alex-suprun-641222-unsplash.jpg"/>
          <p:cNvPicPr/>
          <p:nvPr/>
        </p:nvPicPr>
        <p:blipFill>
          <a:blip r:embed="rId2" cstate="print"/>
          <a:stretch>
            <a:fillRect/>
          </a:stretch>
        </p:blipFill>
        <p:spPr>
          <a:xfrm>
            <a:off x="3591496" y="2339752"/>
            <a:ext cx="9433048" cy="3386931"/>
          </a:xfrm>
          <a:prstGeom prst="rect">
            <a:avLst/>
          </a:prstGeom>
        </p:spPr>
      </p:pic>
    </p:spTree>
    <p:extLst>
      <p:ext uri="{BB962C8B-B14F-4D97-AF65-F5344CB8AC3E}">
        <p14:creationId xmlns:p14="http://schemas.microsoft.com/office/powerpoint/2010/main" val="1216706254"/>
      </p:ext>
    </p:extLst>
  </p:cSld>
  <p:clrMapOvr>
    <a:masterClrMapping/>
  </p:clrMapOvr>
  <mc:AlternateContent xmlns:mc="http://schemas.openxmlformats.org/markup-compatibility/2006" xmlns:p14="http://schemas.microsoft.com/office/powerpoint/2010/main">
    <mc:Choice Requires="p14">
      <p:transition spd="med" p14:dur="700" advClick="0" advTm="11275">
        <p:fade/>
      </p:transition>
    </mc:Choice>
    <mc:Fallback xmlns="">
      <p:transition spd="med" advClick="0" advTm="11275">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366184"/>
            <a:ext cx="14630400" cy="175754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sz="3600" b="1" dirty="0"/>
              <a:t>Social and cultural anthropology</a:t>
            </a:r>
            <a:br>
              <a:rPr lang="en-US" dirty="0"/>
            </a:br>
            <a:r>
              <a:rPr lang="en-US" sz="2700" dirty="0"/>
              <a:t>Summer Semester 2019</a:t>
            </a:r>
            <a:br>
              <a:rPr lang="cs-CZ" sz="2700" dirty="0"/>
            </a:br>
            <a:r>
              <a:rPr lang="en-US" sz="3100" b="1" dirty="0"/>
              <a:t>Couse code: KKS/KSAM </a:t>
            </a:r>
            <a:br>
              <a:rPr lang="cs-CZ" sz="3100" b="1" dirty="0"/>
            </a:br>
            <a:r>
              <a:rPr lang="es-ES" sz="2700" dirty="0"/>
              <a:t>Instructor: Selma Porobić, Ph.D.; Mgr. Ivana Ljuština</a:t>
            </a:r>
            <a:br>
              <a:rPr lang="cs-CZ" sz="2700" dirty="0"/>
            </a:br>
            <a:endParaRPr lang="en-US" sz="2700" dirty="0"/>
          </a:p>
        </p:txBody>
      </p:sp>
      <p:sp>
        <p:nvSpPr>
          <p:cNvPr id="3" name="Content Placeholder 2"/>
          <p:cNvSpPr>
            <a:spLocks noGrp="1"/>
          </p:cNvSpPr>
          <p:nvPr>
            <p:ph idx="1"/>
          </p:nvPr>
        </p:nvSpPr>
        <p:spPr>
          <a:xfrm>
            <a:off x="812800" y="2123728"/>
            <a:ext cx="14630400" cy="705678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buNone/>
            </a:pPr>
            <a:endParaRPr lang="en-US" sz="2000" dirty="0"/>
          </a:p>
          <a:p>
            <a:pPr lvl="7"/>
            <a:r>
              <a:rPr lang="en-US" sz="2400" dirty="0">
                <a:solidFill>
                  <a:prstClr val="black"/>
                </a:solidFill>
              </a:rPr>
              <a:t>What is culture?</a:t>
            </a:r>
          </a:p>
          <a:p>
            <a:pPr lvl="7"/>
            <a:r>
              <a:rPr lang="en-US" sz="2400" dirty="0">
                <a:solidFill>
                  <a:prstClr val="black"/>
                </a:solidFill>
              </a:rPr>
              <a:t>Are there human universals?</a:t>
            </a:r>
          </a:p>
          <a:p>
            <a:pPr lvl="7"/>
            <a:r>
              <a:rPr lang="en-US" sz="2400" dirty="0">
                <a:solidFill>
                  <a:prstClr val="black"/>
                </a:solidFill>
              </a:rPr>
              <a:t>How are our societies different or same?</a:t>
            </a:r>
          </a:p>
          <a:p>
            <a:pPr marL="0" indent="0">
              <a:buNone/>
            </a:pPr>
            <a:endParaRPr lang="en-US" sz="2000" dirty="0"/>
          </a:p>
          <a:p>
            <a:pPr marL="0" indent="0">
              <a:buNone/>
            </a:pPr>
            <a:r>
              <a:rPr lang="en-US" sz="2400" b="1" dirty="0"/>
              <a:t>If these questions occupy your mind, then this is the course for you!</a:t>
            </a:r>
            <a:r>
              <a:rPr lang="en-US" sz="2000" b="1" dirty="0"/>
              <a:t> </a:t>
            </a:r>
          </a:p>
          <a:p>
            <a:pPr marL="0" indent="0" algn="just">
              <a:buNone/>
            </a:pPr>
            <a:r>
              <a:rPr lang="tr-TR" sz="2400" dirty="0"/>
              <a:t>This course aims to provide an overview of critical issues that define the social and cultural anthropology as a discipline. The aim is to introduce students to central concepts such as ‘culture’, ‘society’, the notion of the ‘other’, as well as the relationship between ‘nature’ and ‘culture’, and local and global worlds. Through the assigned texts and articles, we will explore issues of the belief systems, social relationships, economic and environmental contexts, gender roles, and international and intercultural relationships of a number of cultures and the potential biases, as well as the varied perspectives of the  socio-cultural anthropologists who studied them. </a:t>
            </a:r>
            <a:endParaRPr lang="cs-CZ" sz="2400" dirty="0"/>
          </a:p>
          <a:p>
            <a:pPr marL="0" indent="0" algn="just">
              <a:buNone/>
            </a:pPr>
            <a:endParaRPr lang="cs-CZ" sz="2400" dirty="0"/>
          </a:p>
          <a:p>
            <a:pPr algn="just">
              <a:buFont typeface="Wingdings" panose="05000000000000000000" pitchFamily="2" charset="2"/>
              <a:buChar char="Ø"/>
            </a:pPr>
            <a:r>
              <a:rPr lang="tr-TR" sz="2400" dirty="0"/>
              <a:t>On completing this course, you should have a broad understanding of both what people have in common and the vast variety of social and cultural institutions, and comprehension of the ways in which cultures interact and change over time. We also stress the development of your fieldwork skills like participant observation - typical to anthropologists, which will enable you to assess the everyday patterns of the various cultures you encounter and work with.</a:t>
            </a:r>
            <a:endParaRPr lang="cs-CZ" sz="2400" dirty="0"/>
          </a:p>
          <a:p>
            <a:pPr marL="0" indent="0">
              <a:buNone/>
            </a:pPr>
            <a:endParaRPr lang="en-US" sz="2000" dirty="0"/>
          </a:p>
        </p:txBody>
      </p:sp>
      <p:pic>
        <p:nvPicPr>
          <p:cNvPr id="5" name="Picture 4"/>
          <p:cNvPicPr>
            <a:picLocks noChangeAspect="1"/>
          </p:cNvPicPr>
          <p:nvPr/>
        </p:nvPicPr>
        <p:blipFill>
          <a:blip r:embed="rId2"/>
          <a:stretch>
            <a:fillRect/>
          </a:stretch>
        </p:blipFill>
        <p:spPr>
          <a:xfrm>
            <a:off x="12634888" y="366184"/>
            <a:ext cx="2808312" cy="3731303"/>
          </a:xfrm>
          <a:prstGeom prst="rect">
            <a:avLst/>
          </a:prstGeom>
        </p:spPr>
      </p:pic>
    </p:spTree>
    <p:extLst>
      <p:ext uri="{BB962C8B-B14F-4D97-AF65-F5344CB8AC3E}">
        <p14:creationId xmlns:p14="http://schemas.microsoft.com/office/powerpoint/2010/main" val="1585180124"/>
      </p:ext>
    </p:extLst>
  </p:cSld>
  <p:clrMapOvr>
    <a:masterClrMapping/>
  </p:clrMapOvr>
  <mc:AlternateContent xmlns:mc="http://schemas.openxmlformats.org/markup-compatibility/2006" xmlns:p14="http://schemas.microsoft.com/office/powerpoint/2010/main">
    <mc:Choice Requires="p14">
      <p:transition spd="med" p14:dur="700" advClick="0" advTm="11712">
        <p:fade/>
      </p:transition>
    </mc:Choice>
    <mc:Fallback xmlns="">
      <p:transition spd="med" advClick="0" advTm="11712">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sz="3700" b="1" dirty="0"/>
            </a:br>
            <a:r>
              <a:rPr lang="cs-CZ" sz="3700" b="1" dirty="0" err="1">
                <a:latin typeface="Arial" panose="020B0604020202020204" pitchFamily="34" charset="0"/>
                <a:cs typeface="Arial" panose="020B0604020202020204" pitchFamily="34" charset="0"/>
              </a:rPr>
              <a:t>Peace</a:t>
            </a:r>
            <a:r>
              <a:rPr lang="cs-CZ" sz="3700" b="1" dirty="0">
                <a:latin typeface="Arial" panose="020B0604020202020204" pitchFamily="34" charset="0"/>
                <a:cs typeface="Arial" panose="020B0604020202020204" pitchFamily="34" charset="0"/>
              </a:rPr>
              <a:t> and </a:t>
            </a:r>
            <a:r>
              <a:rPr lang="cs-CZ" sz="3700" b="1" dirty="0" err="1">
                <a:latin typeface="Arial" panose="020B0604020202020204" pitchFamily="34" charset="0"/>
                <a:cs typeface="Arial" panose="020B0604020202020204" pitchFamily="34" charset="0"/>
              </a:rPr>
              <a:t>Conflict</a:t>
            </a:r>
            <a:br>
              <a:rPr lang="cs-CZ" sz="2200" b="1" dirty="0">
                <a:latin typeface="Arial" panose="020B0604020202020204" pitchFamily="34" charset="0"/>
                <a:cs typeface="Arial" panose="020B0604020202020204" pitchFamily="34" charset="0"/>
              </a:rPr>
            </a:br>
            <a:br>
              <a:rPr lang="cs-CZ" sz="2200" b="1" dirty="0">
                <a:latin typeface="Arial" panose="020B0604020202020204" pitchFamily="34" charset="0"/>
                <a:cs typeface="Arial" panose="020B0604020202020204" pitchFamily="34" charset="0"/>
              </a:rPr>
            </a:br>
            <a:r>
              <a:rPr lang="cs-CZ" sz="2200" dirty="0" err="1">
                <a:latin typeface="Arial" panose="020B0604020202020204" pitchFamily="34" charset="0"/>
                <a:cs typeface="Arial" panose="020B0604020202020204" pitchFamily="34" charset="0"/>
              </a:rPr>
              <a:t>Lecturer</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Agnieszka</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Zogata</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Kusz</a:t>
            </a:r>
            <a:r>
              <a:rPr lang="cs-CZ" sz="2200" dirty="0">
                <a:latin typeface="Arial" panose="020B0604020202020204" pitchFamily="34" charset="0"/>
                <a:cs typeface="Arial" panose="020B0604020202020204" pitchFamily="34" charset="0"/>
              </a:rPr>
              <a:t>, Ph.D.</a:t>
            </a:r>
            <a:br>
              <a:rPr lang="cs-CZ" sz="2200" dirty="0">
                <a:latin typeface="Arial" panose="020B0604020202020204" pitchFamily="34" charset="0"/>
                <a:cs typeface="Arial" panose="020B0604020202020204" pitchFamily="34" charset="0"/>
              </a:rPr>
            </a:br>
            <a:r>
              <a:rPr lang="cs-CZ" sz="2200" dirty="0" err="1">
                <a:latin typeface="Arial" panose="020B0604020202020204" pitchFamily="34" charset="0"/>
                <a:cs typeface="Arial" panose="020B0604020202020204" pitchFamily="34" charset="0"/>
              </a:rPr>
              <a:t>When</a:t>
            </a:r>
            <a:r>
              <a:rPr lang="cs-CZ" sz="2200" dirty="0">
                <a:latin typeface="Arial" panose="020B0604020202020204" pitchFamily="34" charset="0"/>
                <a:cs typeface="Arial" panose="020B0604020202020204" pitchFamily="34" charset="0"/>
              </a:rPr>
              <a:t>: 8.30 to 12.40 on </a:t>
            </a:r>
            <a:r>
              <a:rPr lang="cs-CZ" sz="2200" dirty="0" err="1">
                <a:latin typeface="Arial" panose="020B0604020202020204" pitchFamily="34" charset="0"/>
                <a:cs typeface="Arial" panose="020B0604020202020204" pitchFamily="34" charset="0"/>
              </a:rPr>
              <a:t>Thursdays</a:t>
            </a:r>
            <a:r>
              <a:rPr lang="cs-CZ" sz="2200" dirty="0">
                <a:latin typeface="Arial" panose="020B0604020202020204" pitchFamily="34" charset="0"/>
                <a:cs typeface="Arial" panose="020B0604020202020204" pitchFamily="34" charset="0"/>
              </a:rPr>
              <a:t>: 28.03., 4.04., 11.04., 25.04.</a:t>
            </a:r>
            <a:br>
              <a:rPr lang="cs-CZ" sz="2200" dirty="0">
                <a:latin typeface="Arial" panose="020B0604020202020204" pitchFamily="34" charset="0"/>
                <a:cs typeface="Arial" panose="020B0604020202020204" pitchFamily="34" charset="0"/>
              </a:rPr>
            </a:br>
            <a:r>
              <a:rPr lang="cs-CZ" sz="2200" dirty="0" err="1">
                <a:latin typeface="Arial" panose="020B0604020202020204" pitchFamily="34" charset="0"/>
                <a:cs typeface="Arial" panose="020B0604020202020204" pitchFamily="34" charset="0"/>
              </a:rPr>
              <a:t>Where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Building</a:t>
            </a:r>
            <a:r>
              <a:rPr lang="cs-CZ" sz="2200" dirty="0">
                <a:latin typeface="Arial" panose="020B0604020202020204" pitchFamily="34" charset="0"/>
                <a:cs typeface="Arial" panose="020B0604020202020204" pitchFamily="34" charset="0"/>
              </a:rPr>
              <a:t> Na Hradě 5, 4th </a:t>
            </a:r>
            <a:r>
              <a:rPr lang="cs-CZ" sz="2200" dirty="0" err="1">
                <a:latin typeface="Arial" panose="020B0604020202020204" pitchFamily="34" charset="0"/>
                <a:cs typeface="Arial" panose="020B0604020202020204" pitchFamily="34" charset="0"/>
              </a:rPr>
              <a:t>floor</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room</a:t>
            </a:r>
            <a:r>
              <a:rPr lang="cs-CZ" sz="2200" dirty="0">
                <a:latin typeface="Arial" panose="020B0604020202020204" pitchFamily="34" charset="0"/>
                <a:cs typeface="Arial" panose="020B0604020202020204" pitchFamily="34" charset="0"/>
              </a:rPr>
              <a:t> H2 </a:t>
            </a:r>
            <a:br>
              <a:rPr lang="cs-CZ" sz="2200" dirty="0">
                <a:latin typeface="Arial" panose="020B0604020202020204" pitchFamily="34" charset="0"/>
                <a:cs typeface="Arial" panose="020B0604020202020204" pitchFamily="34" charset="0"/>
              </a:rPr>
            </a:br>
            <a:r>
              <a:rPr lang="cs-CZ" sz="2200" dirty="0">
                <a:latin typeface="Arial" panose="020B0604020202020204" pitchFamily="34" charset="0"/>
                <a:cs typeface="Arial" panose="020B0604020202020204" pitchFamily="34" charset="0"/>
              </a:rPr>
              <a:t>(</a:t>
            </a:r>
            <a:r>
              <a:rPr lang="cs-CZ" sz="2200" dirty="0" err="1">
                <a:latin typeface="Arial" panose="020B0604020202020204" pitchFamily="34" charset="0"/>
                <a:cs typeface="Arial" panose="020B0604020202020204" pitchFamily="34" charset="0"/>
              </a:rPr>
              <a:t>with</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the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exception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28.03, </a:t>
            </a:r>
            <a:r>
              <a:rPr lang="cs-CZ" sz="2200" dirty="0" err="1">
                <a:latin typeface="Arial" panose="020B0604020202020204" pitchFamily="34" charset="0"/>
                <a:cs typeface="Arial" panose="020B0604020202020204" pitchFamily="34" charset="0"/>
              </a:rPr>
              <a:t>then</a:t>
            </a:r>
            <a:r>
              <a:rPr lang="cs-CZ" sz="2200" dirty="0">
                <a:latin typeface="Arial" panose="020B0604020202020204" pitchFamily="34" charset="0"/>
                <a:cs typeface="Arial" panose="020B0604020202020204" pitchFamily="34" charset="0"/>
              </a:rPr>
              <a:t> in 4.11a)</a:t>
            </a:r>
            <a:br>
              <a:rPr lang="cs-CZ" sz="2200" dirty="0">
                <a:latin typeface="Arial" panose="020B0604020202020204" pitchFamily="34" charset="0"/>
                <a:cs typeface="Arial" panose="020B0604020202020204" pitchFamily="34" charset="0"/>
              </a:rPr>
            </a:br>
            <a:endParaRPr lang="cs-CZ" sz="2200" dirty="0">
              <a:latin typeface="Arial" panose="020B0604020202020204" pitchFamily="34" charset="0"/>
              <a:cs typeface="Arial" panose="020B0604020202020204" pitchFamily="34" charset="0"/>
            </a:endParaRPr>
          </a:p>
        </p:txBody>
      </p:sp>
      <p:sp>
        <p:nvSpPr>
          <p:cNvPr id="3" name="Zástupný symbol pro obsah 2"/>
          <p:cNvSpPr>
            <a:spLocks noGrp="1"/>
          </p:cNvSpPr>
          <p:nvPr>
            <p:ph sz="half" idx="2"/>
          </p:nvPr>
        </p:nvSpPr>
        <p:spPr>
          <a:xfrm>
            <a:off x="8848080" y="2779422"/>
            <a:ext cx="7182556" cy="6113058"/>
          </a:xfrm>
          <a:noFill/>
          <a:ln>
            <a:solidFill>
              <a:schemeClr val="bg1"/>
            </a:solidFill>
          </a:ln>
        </p:spPr>
        <p:txBody>
          <a:bodyPr>
            <a:normAutofit fontScale="55000" lnSpcReduction="20000"/>
          </a:bodyPr>
          <a:lstStyle/>
          <a:p>
            <a:pPr marL="0" indent="0">
              <a:buNone/>
            </a:pPr>
            <a:r>
              <a:rPr lang="cs-CZ" b="1" dirty="0">
                <a:latin typeface="Arial" panose="020B0604020202020204" pitchFamily="34" charset="0"/>
                <a:cs typeface="Arial" panose="020B0604020202020204" pitchFamily="34" charset="0"/>
              </a:rPr>
              <a:t>Are </a:t>
            </a:r>
            <a:r>
              <a:rPr lang="en-US" b="1" dirty="0">
                <a:latin typeface="Arial" panose="020B0604020202020204" pitchFamily="34" charset="0"/>
                <a:cs typeface="Arial" panose="020B0604020202020204" pitchFamily="34" charset="0"/>
              </a:rPr>
              <a:t>you</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interested</a:t>
            </a:r>
            <a:r>
              <a:rPr lang="en-US" b="1" dirty="0">
                <a:latin typeface="Arial" panose="020B0604020202020204" pitchFamily="34" charset="0"/>
                <a:cs typeface="Arial" panose="020B0604020202020204" pitchFamily="34" charset="0"/>
              </a:rPr>
              <a:t>?</a:t>
            </a:r>
          </a:p>
          <a:p>
            <a:pPr marL="0" indent="0">
              <a:buNone/>
            </a:pPr>
            <a:endParaRPr lang="cs-CZ" b="1" dirty="0">
              <a:latin typeface="Arial" panose="020B0604020202020204" pitchFamily="34" charset="0"/>
              <a:cs typeface="Arial" panose="020B0604020202020204" pitchFamily="34" charset="0"/>
            </a:endParaRPr>
          </a:p>
          <a:p>
            <a:pPr marL="0" indent="0">
              <a:buNone/>
            </a:pPr>
            <a:r>
              <a:rPr lang="cs-CZ" b="1" dirty="0" err="1">
                <a:latin typeface="Arial" panose="020B0604020202020204" pitchFamily="34" charset="0"/>
                <a:cs typeface="Arial" panose="020B0604020202020204" pitchFamily="34" charset="0"/>
              </a:rPr>
              <a:t>Defining</a:t>
            </a:r>
            <a:r>
              <a:rPr lang="cs-CZ" b="1" dirty="0">
                <a:latin typeface="Arial" panose="020B0604020202020204" pitchFamily="34" charset="0"/>
                <a:cs typeface="Arial" panose="020B0604020202020204" pitchFamily="34" charset="0"/>
              </a:rPr>
              <a:t> and </a:t>
            </a:r>
            <a:r>
              <a:rPr lang="cs-CZ" b="1" dirty="0" err="1">
                <a:latin typeface="Arial" panose="020B0604020202020204" pitchFamily="34" charset="0"/>
                <a:cs typeface="Arial" panose="020B0604020202020204" pitchFamily="34" charset="0"/>
              </a:rPr>
              <a:t>explaining</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conflict</a:t>
            </a:r>
            <a:endParaRPr lang="cs-CZ"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cs-CZ" dirty="0" err="1">
                <a:latin typeface="Arial" panose="020B0604020202020204" pitchFamily="34" charset="0"/>
                <a:cs typeface="Arial" panose="020B0604020202020204" pitchFamily="34" charset="0"/>
              </a:rPr>
              <a:t>What</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is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conflict</a:t>
            </a:r>
            <a:r>
              <a:rPr lang="cs-CZ" dirty="0">
                <a:latin typeface="Arial" panose="020B0604020202020204" pitchFamily="34" charset="0"/>
                <a:cs typeface="Arial" panose="020B0604020202020204" pitchFamily="34" charset="0"/>
              </a:rPr>
              <a:t>? </a:t>
            </a:r>
          </a:p>
          <a:p>
            <a:pPr lvl="0">
              <a:buFont typeface="Wingdings" panose="05000000000000000000" pitchFamily="2" charset="2"/>
              <a:buChar char="Ø"/>
            </a:pPr>
            <a:r>
              <a:rPr lang="cs-CZ" dirty="0" err="1">
                <a:latin typeface="Arial" panose="020B0604020202020204" pitchFamily="34" charset="0"/>
                <a:cs typeface="Arial" panose="020B0604020202020204" pitchFamily="34" charset="0"/>
              </a:rPr>
              <a:t>What</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is</a:t>
            </a:r>
            <a:r>
              <a:rPr lang="cs-CZ" i="1" dirty="0">
                <a:latin typeface="Arial" panose="020B0604020202020204" pitchFamily="34" charset="0"/>
                <a:cs typeface="Arial" panose="020B0604020202020204" pitchFamily="34" charset="0"/>
              </a:rPr>
              <a:t> </a:t>
            </a:r>
            <a:r>
              <a:rPr lang="cs-CZ" i="1" dirty="0" err="1">
                <a:latin typeface="Arial" panose="020B0604020202020204" pitchFamily="34" charset="0"/>
                <a:cs typeface="Arial" panose="020B0604020202020204" pitchFamily="34" charset="0"/>
              </a:rPr>
              <a:t>new</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about</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wars</a:t>
            </a:r>
            <a:r>
              <a:rPr lang="cs-CZ" dirty="0">
                <a:latin typeface="Arial" panose="020B0604020202020204" pitchFamily="34" charset="0"/>
                <a:cs typeface="Arial" panose="020B0604020202020204" pitchFamily="34" charset="0"/>
              </a:rPr>
              <a:t> in </a:t>
            </a:r>
            <a:r>
              <a:rPr lang="cs-CZ" dirty="0" err="1">
                <a:latin typeface="Arial" panose="020B0604020202020204" pitchFamily="34" charset="0"/>
                <a:cs typeface="Arial" panose="020B0604020202020204" pitchFamily="34" charset="0"/>
              </a:rPr>
              <a:t>the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today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world</a:t>
            </a:r>
            <a:r>
              <a:rPr lang="cs-CZ" dirty="0">
                <a:latin typeface="Arial" panose="020B0604020202020204" pitchFamily="34" charset="0"/>
                <a:cs typeface="Arial" panose="020B0604020202020204" pitchFamily="34" charset="0"/>
              </a:rPr>
              <a:t>?</a:t>
            </a:r>
          </a:p>
          <a:p>
            <a:pPr lvl="0">
              <a:buFont typeface="Wingdings" panose="05000000000000000000" pitchFamily="2" charset="2"/>
              <a:buChar char="Ø"/>
            </a:pPr>
            <a:r>
              <a:rPr lang="cs-CZ" dirty="0" err="1">
                <a:latin typeface="Arial" panose="020B0604020202020204" pitchFamily="34" charset="0"/>
                <a:cs typeface="Arial" panose="020B0604020202020204" pitchFamily="34" charset="0"/>
              </a:rPr>
              <a:t>What</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is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the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relation</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between</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conflict</a:t>
            </a:r>
            <a:r>
              <a:rPr lang="cs-CZ" dirty="0">
                <a:latin typeface="Arial" panose="020B0604020202020204" pitchFamily="34" charset="0"/>
                <a:cs typeface="Arial" panose="020B0604020202020204" pitchFamily="34" charset="0"/>
              </a:rPr>
              <a:t> and </a:t>
            </a:r>
            <a:r>
              <a:rPr lang="cs-CZ" dirty="0" err="1">
                <a:latin typeface="Arial" panose="020B0604020202020204" pitchFamily="34" charset="0"/>
                <a:cs typeface="Arial" panose="020B0604020202020204" pitchFamily="34" charset="0"/>
              </a:rPr>
              <a:t>violence</a:t>
            </a:r>
            <a:r>
              <a:rPr lang="cs-CZ" dirty="0">
                <a:latin typeface="Arial" panose="020B0604020202020204" pitchFamily="34" charset="0"/>
                <a:cs typeface="Arial" panose="020B0604020202020204" pitchFamily="34" charset="0"/>
              </a:rPr>
              <a:t>?</a:t>
            </a:r>
          </a:p>
          <a:p>
            <a:pPr lvl="0">
              <a:buFont typeface="Wingdings" panose="05000000000000000000" pitchFamily="2" charset="2"/>
              <a:buChar char="Ø"/>
            </a:pPr>
            <a:r>
              <a:rPr lang="cs-CZ" dirty="0" err="1">
                <a:latin typeface="Arial" panose="020B0604020202020204" pitchFamily="34" charset="0"/>
                <a:cs typeface="Arial" panose="020B0604020202020204" pitchFamily="34" charset="0"/>
              </a:rPr>
              <a:t>Why</a:t>
            </a:r>
            <a:r>
              <a:rPr lang="cs-CZ" dirty="0">
                <a:latin typeface="Arial" panose="020B0604020202020204" pitchFamily="34" charset="0"/>
                <a:cs typeface="Arial" panose="020B0604020202020204" pitchFamily="34" charset="0"/>
              </a:rPr>
              <a:t> do </a:t>
            </a:r>
            <a:r>
              <a:rPr lang="cs-CZ" dirty="0" err="1">
                <a:latin typeface="Arial" panose="020B0604020202020204" pitchFamily="34" charset="0"/>
                <a:cs typeface="Arial" panose="020B0604020202020204" pitchFamily="34" charset="0"/>
              </a:rPr>
              <a:t>conflicts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happen</a:t>
            </a:r>
            <a:r>
              <a:rPr lang="cs-CZ" dirty="0">
                <a:latin typeface="Arial" panose="020B0604020202020204" pitchFamily="34" charset="0"/>
                <a:cs typeface="Arial" panose="020B0604020202020204" pitchFamily="34" charset="0"/>
              </a:rPr>
              <a:t>?</a:t>
            </a:r>
          </a:p>
          <a:p>
            <a:pPr lvl="0"/>
            <a:endParaRPr lang="cs-CZ" b="1" dirty="0">
              <a:latin typeface="Arial" panose="020B0604020202020204" pitchFamily="34" charset="0"/>
              <a:cs typeface="Arial" panose="020B0604020202020204" pitchFamily="34" charset="0"/>
            </a:endParaRPr>
          </a:p>
          <a:p>
            <a:pPr marL="0" indent="0">
              <a:buNone/>
            </a:pPr>
            <a:r>
              <a:rPr lang="cs-CZ" b="1" dirty="0" err="1">
                <a:latin typeface="Arial" panose="020B0604020202020204" pitchFamily="34" charset="0"/>
                <a:cs typeface="Arial" panose="020B0604020202020204" pitchFamily="34" charset="0"/>
              </a:rPr>
              <a:t>Peace</a:t>
            </a:r>
            <a:r>
              <a:rPr lang="cs-CZ" b="1" dirty="0">
                <a:latin typeface="Arial" panose="020B0604020202020204" pitchFamily="34" charset="0"/>
                <a:cs typeface="Arial" panose="020B0604020202020204" pitchFamily="34" charset="0"/>
              </a:rPr>
              <a:t> and </a:t>
            </a:r>
            <a:r>
              <a:rPr lang="cs-CZ" b="1" dirty="0" err="1">
                <a:latin typeface="Arial" panose="020B0604020202020204" pitchFamily="34" charset="0"/>
                <a:cs typeface="Arial" panose="020B0604020202020204" pitchFamily="34" charset="0"/>
              </a:rPr>
              <a:t>peacebuilding</a:t>
            </a:r>
            <a:endParaRPr lang="cs-CZ" b="1" dirty="0">
              <a:latin typeface="Arial" panose="020B0604020202020204" pitchFamily="34" charset="0"/>
              <a:cs typeface="Arial" panose="020B0604020202020204" pitchFamily="34" charset="0"/>
            </a:endParaRPr>
          </a:p>
          <a:p>
            <a:pPr lvl="0">
              <a:buFont typeface="Wingdings" panose="05000000000000000000" pitchFamily="2" charset="2"/>
              <a:buChar char="Ø"/>
            </a:pPr>
            <a:r>
              <a:rPr lang="en-GB" dirty="0">
                <a:latin typeface="Arial" panose="020B0604020202020204" pitchFamily="34" charset="0"/>
                <a:cs typeface="Arial" panose="020B0604020202020204" pitchFamily="34" charset="0"/>
              </a:rPr>
              <a:t>What is peace?</a:t>
            </a:r>
            <a:endParaRPr lang="cs-CZ" dirty="0">
              <a:latin typeface="Arial" panose="020B0604020202020204" pitchFamily="34" charset="0"/>
              <a:cs typeface="Arial" panose="020B0604020202020204" pitchFamily="34" charset="0"/>
            </a:endParaRPr>
          </a:p>
          <a:p>
            <a:pPr lvl="0">
              <a:buFont typeface="Wingdings" panose="05000000000000000000" pitchFamily="2" charset="2"/>
              <a:buChar char="Ø"/>
            </a:pPr>
            <a:r>
              <a:rPr lang="cs-CZ" dirty="0" err="1">
                <a:latin typeface="Arial" panose="020B0604020202020204" pitchFamily="34" charset="0"/>
                <a:cs typeface="Arial" panose="020B0604020202020204" pitchFamily="34" charset="0"/>
              </a:rPr>
              <a:t>Is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it</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possible</a:t>
            </a:r>
            <a:r>
              <a:rPr lang="cs-CZ" dirty="0">
                <a:latin typeface="Arial" panose="020B0604020202020204" pitchFamily="34" charset="0"/>
                <a:cs typeface="Arial" panose="020B0604020202020204" pitchFamily="34" charset="0"/>
              </a:rPr>
              <a:t> to </a:t>
            </a:r>
            <a:r>
              <a:rPr lang="cs-CZ" dirty="0" err="1">
                <a:latin typeface="Arial" panose="020B0604020202020204" pitchFamily="34" charset="0"/>
                <a:cs typeface="Arial" panose="020B0604020202020204" pitchFamily="34" charset="0"/>
              </a:rPr>
              <a:t>transform</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conflict</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into</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peace</a:t>
            </a:r>
            <a:r>
              <a:rPr lang="cs-CZ" dirty="0">
                <a:latin typeface="Arial" panose="020B0604020202020204" pitchFamily="34" charset="0"/>
                <a:cs typeface="Arial" panose="020B0604020202020204" pitchFamily="34" charset="0"/>
              </a:rPr>
              <a:t>?</a:t>
            </a:r>
          </a:p>
          <a:p>
            <a:pPr lvl="0">
              <a:buFont typeface="Wingdings" panose="05000000000000000000" pitchFamily="2" charset="2"/>
              <a:buChar char="Ø"/>
            </a:pPr>
            <a:r>
              <a:rPr lang="cs-CZ" dirty="0" err="1">
                <a:latin typeface="Arial" panose="020B0604020202020204" pitchFamily="34" charset="0"/>
                <a:cs typeface="Arial" panose="020B0604020202020204" pitchFamily="34" charset="0"/>
              </a:rPr>
              <a:t>What</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is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conflict</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mapping</a:t>
            </a:r>
            <a:r>
              <a:rPr lang="cs-CZ" dirty="0">
                <a:latin typeface="Arial" panose="020B0604020202020204" pitchFamily="34" charset="0"/>
                <a:cs typeface="Arial" panose="020B0604020202020204" pitchFamily="34" charset="0"/>
              </a:rPr>
              <a:t> and </a:t>
            </a:r>
            <a:r>
              <a:rPr lang="cs-CZ" dirty="0" err="1">
                <a:latin typeface="Arial" panose="020B0604020202020204" pitchFamily="34" charset="0"/>
                <a:cs typeface="Arial" panose="020B0604020202020204" pitchFamily="34" charset="0"/>
              </a:rPr>
              <a:t>what</a:t>
            </a:r>
            <a:r>
              <a:rPr lang="cs-CZ" dirty="0">
                <a:latin typeface="Arial" panose="020B0604020202020204" pitchFamily="34" charset="0"/>
                <a:cs typeface="Arial" panose="020B0604020202020204" pitchFamily="34" charset="0"/>
              </a:rPr>
              <a:t> do </a:t>
            </a:r>
            <a:r>
              <a:rPr lang="cs-CZ" dirty="0" err="1">
                <a:latin typeface="Arial" panose="020B0604020202020204" pitchFamily="34" charset="0"/>
                <a:cs typeface="Arial" panose="020B0604020202020204" pitchFamily="34" charset="0"/>
              </a:rPr>
              <a:t>we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need</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it</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for</a:t>
            </a:r>
            <a:r>
              <a:rPr lang="cs-CZ" dirty="0">
                <a:latin typeface="Arial" panose="020B0604020202020204" pitchFamily="34" charset="0"/>
                <a:cs typeface="Arial" panose="020B0604020202020204" pitchFamily="34" charset="0"/>
              </a:rPr>
              <a:t>?</a:t>
            </a:r>
          </a:p>
          <a:p>
            <a:pPr marL="0" indent="0">
              <a:buNone/>
            </a:pPr>
            <a:endParaRPr lang="cs-CZ"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Aid and peacebuilding</a:t>
            </a:r>
            <a:endParaRPr lang="cs-CZ" b="1" dirty="0">
              <a:latin typeface="Arial" panose="020B0604020202020204" pitchFamily="34" charset="0"/>
              <a:cs typeface="Arial" panose="020B0604020202020204" pitchFamily="34" charset="0"/>
            </a:endParaRPr>
          </a:p>
          <a:p>
            <a:pPr lvl="0">
              <a:buFont typeface="Wingdings" panose="05000000000000000000" pitchFamily="2" charset="2"/>
              <a:buChar char="Ø"/>
            </a:pPr>
            <a:r>
              <a:rPr lang="en-GB" dirty="0">
                <a:latin typeface="Arial" panose="020B0604020202020204" pitchFamily="34" charset="0"/>
                <a:cs typeface="Arial" panose="020B0604020202020204" pitchFamily="34" charset="0"/>
              </a:rPr>
              <a:t>What is civil society peacebuilding?</a:t>
            </a:r>
            <a:endParaRPr lang="cs-CZ" dirty="0">
              <a:latin typeface="Arial" panose="020B0604020202020204" pitchFamily="34" charset="0"/>
              <a:cs typeface="Arial" panose="020B0604020202020204" pitchFamily="34" charset="0"/>
            </a:endParaRPr>
          </a:p>
          <a:p>
            <a:pPr lvl="0">
              <a:buFont typeface="Wingdings" panose="05000000000000000000" pitchFamily="2" charset="2"/>
              <a:buChar char="Ø"/>
            </a:pPr>
            <a:r>
              <a:rPr lang="en-GB" dirty="0">
                <a:latin typeface="Arial" panose="020B0604020202020204" pitchFamily="34" charset="0"/>
                <a:cs typeface="Arial" panose="020B0604020202020204" pitchFamily="34" charset="0"/>
              </a:rPr>
              <a:t>How can we fuel conflict and violence?</a:t>
            </a:r>
            <a:endParaRPr lang="cs-CZ" dirty="0">
              <a:latin typeface="Arial" panose="020B0604020202020204" pitchFamily="34" charset="0"/>
              <a:cs typeface="Arial" panose="020B0604020202020204" pitchFamily="34" charset="0"/>
            </a:endParaRPr>
          </a:p>
          <a:p>
            <a:pPr lvl="0">
              <a:buFont typeface="Wingdings" panose="05000000000000000000" pitchFamily="2" charset="2"/>
              <a:buChar char="Ø"/>
            </a:pPr>
            <a:r>
              <a:rPr lang="en-GB" dirty="0">
                <a:latin typeface="Arial" panose="020B0604020202020204" pitchFamily="34" charset="0"/>
                <a:cs typeface="Arial" panose="020B0604020202020204" pitchFamily="34" charset="0"/>
              </a:rPr>
              <a:t>How can we bring a positive change?</a:t>
            </a:r>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sp>
        <p:nvSpPr>
          <p:cNvPr id="21" name="Zástupný symbol pro obsah 20"/>
          <p:cNvSpPr>
            <a:spLocks noGrp="1"/>
          </p:cNvSpPr>
          <p:nvPr>
            <p:ph sz="quarter" idx="4"/>
          </p:nvPr>
        </p:nvSpPr>
        <p:spPr>
          <a:xfrm>
            <a:off x="351136" y="5004484"/>
            <a:ext cx="7185378" cy="4104456"/>
          </a:xfrm>
        </p:spPr>
        <p:txBody>
          <a:bodyPr>
            <a:normAutofit fontScale="55000" lnSpcReduction="20000"/>
          </a:bodyPr>
          <a:lstStyle/>
          <a:p>
            <a:pPr algn="just">
              <a:lnSpc>
                <a:spcPct val="120000"/>
              </a:lnSpc>
              <a:buFont typeface="Wingdings" panose="05000000000000000000" pitchFamily="2" charset="2"/>
              <a:buChar char="Ø"/>
            </a:pPr>
            <a:r>
              <a:rPr lang="en-GB" dirty="0">
                <a:latin typeface="Arial" panose="020B0604020202020204" pitchFamily="34" charset="0"/>
                <a:cs typeface="Arial" panose="020B0604020202020204" pitchFamily="34" charset="0"/>
              </a:rPr>
              <a:t>The aim of this course is to provide a general overview of key factors and mechanisms causing conflict and enabling peace, as well as to provide a critical grounding in the analysis of examples of intra- and international conflicts and post-conflict peace building. Students will understand the root causes of conflict and study the peace outcomes for societies, and communities. They will learn the basics of conflict mapping and conflict-sensitive approach in aid. They will study the role of civil society in peacebuilding and learn on concrete examples of bad and good practice in providing aid.</a:t>
            </a:r>
            <a:endParaRPr lang="cs-CZ" dirty="0">
              <a:latin typeface="Arial" panose="020B0604020202020204" pitchFamily="34" charset="0"/>
              <a:cs typeface="Arial" panose="020B0604020202020204" pitchFamily="34" charset="0"/>
            </a:endParaRPr>
          </a:p>
          <a:p>
            <a:endParaRPr lang="cs-CZ" dirty="0"/>
          </a:p>
        </p:txBody>
      </p:sp>
      <p:pic>
        <p:nvPicPr>
          <p:cNvPr id="1026" name="Picture 2" descr="C:\Users\ljustini\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52" y="943218"/>
            <a:ext cx="3856865"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7866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55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920088" y="0"/>
            <a:ext cx="6984776" cy="3635896"/>
          </a:xfrm>
        </p:spPr>
        <p:txBody>
          <a:bodyPr>
            <a:noAutofit/>
          </a:bodyPr>
          <a:lstStyle/>
          <a:p>
            <a:pPr algn="l">
              <a:lnSpc>
                <a:spcPct val="150000"/>
              </a:lnSpc>
              <a:spcBef>
                <a:spcPts val="0"/>
              </a:spcBef>
            </a:pPr>
            <a:r>
              <a:rPr lang="en-GB" sz="2800" dirty="0">
                <a:solidFill>
                  <a:prstClr val="black"/>
                </a:solidFill>
                <a:latin typeface="Arial Black" panose="020B0A04020102020204" pitchFamily="34" charset="0"/>
                <a:ea typeface="+mn-ea"/>
                <a:cs typeface="+mn-cs"/>
              </a:rPr>
              <a:t>The Rise and Fall of the British Empire</a:t>
            </a:r>
            <a:br>
              <a:rPr lang="en-GB" sz="2800" dirty="0">
                <a:solidFill>
                  <a:prstClr val="black"/>
                </a:solidFill>
                <a:latin typeface="Arial Black" panose="020B0A04020102020204" pitchFamily="34" charset="0"/>
                <a:ea typeface="+mn-ea"/>
                <a:cs typeface="+mn-cs"/>
              </a:rPr>
            </a:br>
            <a:br>
              <a:rPr lang="cs-CZ" sz="2800" dirty="0">
                <a:solidFill>
                  <a:prstClr val="black"/>
                </a:solidFill>
                <a:latin typeface="Arial Black" panose="020B0A04020102020204" pitchFamily="34" charset="0"/>
                <a:ea typeface="+mn-ea"/>
                <a:cs typeface="+mn-cs"/>
              </a:rPr>
            </a:br>
            <a:r>
              <a:rPr lang="en-GB" sz="1800" dirty="0">
                <a:solidFill>
                  <a:prstClr val="black"/>
                </a:solidFill>
                <a:latin typeface="Arial Black" panose="020B0A04020102020204" pitchFamily="34" charset="0"/>
                <a:ea typeface="+mn-ea"/>
                <a:cs typeface="+mn-cs"/>
              </a:rPr>
              <a:t>2019 Summer Semester,  Course Code: KHI/RFB</a:t>
            </a:r>
            <a:br>
              <a:rPr lang="cs-CZ" sz="1800" dirty="0">
                <a:solidFill>
                  <a:prstClr val="black"/>
                </a:solidFill>
                <a:latin typeface="Arial Black" panose="020B0A04020102020204" pitchFamily="34" charset="0"/>
                <a:ea typeface="+mn-ea"/>
                <a:cs typeface="+mn-cs"/>
              </a:rPr>
            </a:br>
            <a:r>
              <a:rPr lang="en-GB" sz="1800" dirty="0">
                <a:solidFill>
                  <a:prstClr val="black"/>
                </a:solidFill>
                <a:latin typeface="Arial Black" panose="020B0A04020102020204" pitchFamily="34" charset="0"/>
                <a:ea typeface="+mn-ea"/>
                <a:cs typeface="+mn-cs"/>
              </a:rPr>
              <a:t>Tuesday: 11:30</a:t>
            </a:r>
            <a:r>
              <a:rPr lang="cs-CZ" sz="1800" dirty="0">
                <a:solidFill>
                  <a:prstClr val="black"/>
                </a:solidFill>
                <a:latin typeface="Arial Black" panose="020B0A04020102020204" pitchFamily="34" charset="0"/>
                <a:ea typeface="+mn-ea"/>
                <a:cs typeface="+mn-cs"/>
              </a:rPr>
              <a:t>–</a:t>
            </a:r>
            <a:r>
              <a:rPr lang="en-GB" sz="1800" dirty="0">
                <a:solidFill>
                  <a:prstClr val="black"/>
                </a:solidFill>
                <a:latin typeface="Arial Black" panose="020B0A04020102020204" pitchFamily="34" charset="0"/>
                <a:ea typeface="+mn-ea"/>
                <a:cs typeface="+mn-cs"/>
              </a:rPr>
              <a:t>13:00</a:t>
            </a:r>
            <a:br>
              <a:rPr lang="en-GB" sz="1800" dirty="0">
                <a:solidFill>
                  <a:prstClr val="black"/>
                </a:solidFill>
                <a:latin typeface="Arial Black" panose="020B0A04020102020204" pitchFamily="34" charset="0"/>
                <a:ea typeface="+mn-ea"/>
                <a:cs typeface="+mn-cs"/>
              </a:rPr>
            </a:br>
            <a:r>
              <a:rPr lang="en-GB" sz="2400" dirty="0">
                <a:solidFill>
                  <a:prstClr val="black"/>
                </a:solidFill>
                <a:latin typeface="Arial Black" panose="020B0A04020102020204" pitchFamily="34" charset="0"/>
                <a:ea typeface="+mn-ea"/>
                <a:cs typeface="+mn-cs"/>
              </a:rPr>
              <a:t>Instructor: </a:t>
            </a:r>
            <a:r>
              <a:rPr lang="en-GB" sz="2400" dirty="0" err="1">
                <a:solidFill>
                  <a:prstClr val="black"/>
                </a:solidFill>
                <a:latin typeface="Arial Black" panose="020B0A04020102020204" pitchFamily="34" charset="0"/>
                <a:ea typeface="+mn-ea"/>
                <a:cs typeface="+mn-cs"/>
              </a:rPr>
              <a:t>Dr.</a:t>
            </a:r>
            <a:r>
              <a:rPr lang="en-GB" sz="2400" dirty="0">
                <a:solidFill>
                  <a:prstClr val="black"/>
                </a:solidFill>
                <a:latin typeface="Arial Black" panose="020B0A04020102020204" pitchFamily="34" charset="0"/>
                <a:ea typeface="+mn-ea"/>
                <a:cs typeface="+mn-cs"/>
              </a:rPr>
              <a:t> Lukas Perutka</a:t>
            </a:r>
            <a:endParaRPr lang="en-GB" sz="3600" dirty="0"/>
          </a:p>
        </p:txBody>
      </p:sp>
      <p:pic>
        <p:nvPicPr>
          <p:cNvPr id="8" name="Zástupný symbol pro obsah 7">
            <a:extLst>
              <a:ext uri="{FF2B5EF4-FFF2-40B4-BE49-F238E27FC236}">
                <a16:creationId xmlns:a16="http://schemas.microsoft.com/office/drawing/2014/main" id="{EA7E09EF-AD6C-4D78-9978-E7CC7789E5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144" y="0"/>
            <a:ext cx="8108516" cy="5260321"/>
          </a:xfrm>
        </p:spPr>
      </p:pic>
      <p:sp>
        <p:nvSpPr>
          <p:cNvPr id="4" name="Obdélník 3"/>
          <p:cNvSpPr/>
          <p:nvPr/>
        </p:nvSpPr>
        <p:spPr>
          <a:xfrm>
            <a:off x="423144" y="5238437"/>
            <a:ext cx="15085676" cy="3970318"/>
          </a:xfrm>
          <a:prstGeom prst="rect">
            <a:avLst/>
          </a:prstGeom>
        </p:spPr>
        <p:txBody>
          <a:bodyPr wrap="square">
            <a:spAutoFit/>
          </a:bodyPr>
          <a:lstStyle/>
          <a:p>
            <a:pPr lvl="0" algn="just"/>
            <a:r>
              <a:rPr lang="en-GB" dirty="0">
                <a:solidFill>
                  <a:prstClr val="black"/>
                </a:solidFill>
                <a:latin typeface="Arial Black" panose="020B0A04020102020204" pitchFamily="34" charset="0"/>
              </a:rPr>
              <a:t>This course presents the history of the British Empire from its establishment in the 16</a:t>
            </a:r>
            <a:r>
              <a:rPr lang="en-GB" baseline="30000" dirty="0">
                <a:solidFill>
                  <a:prstClr val="black"/>
                </a:solidFill>
                <a:latin typeface="Arial Black" panose="020B0A04020102020204" pitchFamily="34" charset="0"/>
              </a:rPr>
              <a:t>th</a:t>
            </a:r>
            <a:r>
              <a:rPr lang="en-GB" dirty="0">
                <a:solidFill>
                  <a:prstClr val="black"/>
                </a:solidFill>
                <a:latin typeface="Arial Black" panose="020B0A04020102020204" pitchFamily="34" charset="0"/>
              </a:rPr>
              <a:t> century to its dissolution during decolonization process of the 20</a:t>
            </a:r>
            <a:r>
              <a:rPr lang="en-GB" baseline="30000" dirty="0">
                <a:solidFill>
                  <a:prstClr val="black"/>
                </a:solidFill>
                <a:latin typeface="Arial Black" panose="020B0A04020102020204" pitchFamily="34" charset="0"/>
              </a:rPr>
              <a:t>th</a:t>
            </a:r>
            <a:r>
              <a:rPr lang="en-GB" dirty="0">
                <a:solidFill>
                  <a:prstClr val="black"/>
                </a:solidFill>
                <a:latin typeface="Arial Black" panose="020B0A04020102020204" pitchFamily="34" charset="0"/>
              </a:rPr>
              <a:t> century</a:t>
            </a:r>
          </a:p>
          <a:p>
            <a:pPr lvl="0"/>
            <a:endParaRPr lang="en-GB" dirty="0">
              <a:solidFill>
                <a:prstClr val="black"/>
              </a:solidFill>
              <a:latin typeface="Arial Black" panose="020B0A04020102020204" pitchFamily="34" charset="0"/>
            </a:endParaRPr>
          </a:p>
          <a:p>
            <a:pPr marL="285750" indent="-285750">
              <a:buFont typeface="Arial" panose="020B0604020202020204" pitchFamily="34" charset="0"/>
              <a:buChar char="•"/>
            </a:pPr>
            <a:r>
              <a:rPr lang="en-GB" dirty="0">
                <a:solidFill>
                  <a:prstClr val="black"/>
                </a:solidFill>
                <a:latin typeface="Arial Black" panose="020B0A04020102020204" pitchFamily="34" charset="0"/>
              </a:rPr>
              <a:t>Why the British controlled the empire on which the sun never sets?</a:t>
            </a:r>
          </a:p>
          <a:p>
            <a:pPr marL="285750" indent="-285750">
              <a:buFont typeface="Arial" panose="020B0604020202020204" pitchFamily="34" charset="0"/>
              <a:buChar char="•"/>
            </a:pPr>
            <a:r>
              <a:rPr lang="en-GB" dirty="0">
                <a:solidFill>
                  <a:prstClr val="black"/>
                </a:solidFill>
                <a:latin typeface="Arial Black" panose="020B0A04020102020204" pitchFamily="34" charset="0"/>
              </a:rPr>
              <a:t>How were the British able to overcome other colonial powers like Spain, Portugal, Holland and France?</a:t>
            </a:r>
          </a:p>
          <a:p>
            <a:pPr marL="285750" indent="-285750">
              <a:buFont typeface="Arial" panose="020B0604020202020204" pitchFamily="34" charset="0"/>
              <a:buChar char="•"/>
            </a:pPr>
            <a:r>
              <a:rPr lang="en-GB" dirty="0">
                <a:solidFill>
                  <a:prstClr val="black"/>
                </a:solidFill>
                <a:latin typeface="Arial Black" panose="020B0A04020102020204" pitchFamily="34" charset="0"/>
              </a:rPr>
              <a:t>How the British organized its empire in Asia, America, Africa and Australia?</a:t>
            </a:r>
          </a:p>
          <a:p>
            <a:pPr marL="285750" indent="-285750">
              <a:buFont typeface="Arial" panose="020B0604020202020204" pitchFamily="34" charset="0"/>
              <a:buChar char="•"/>
            </a:pPr>
            <a:r>
              <a:rPr lang="en-GB" dirty="0">
                <a:solidFill>
                  <a:prstClr val="black"/>
                </a:solidFill>
                <a:latin typeface="Arial Black" panose="020B0A04020102020204" pitchFamily="34" charset="0"/>
              </a:rPr>
              <a:t>Why the British empire declined and how it was decolonised in the 20</a:t>
            </a:r>
            <a:r>
              <a:rPr lang="en-GB" baseline="30000" dirty="0">
                <a:solidFill>
                  <a:prstClr val="black"/>
                </a:solidFill>
                <a:latin typeface="Arial Black" panose="020B0A04020102020204" pitchFamily="34" charset="0"/>
              </a:rPr>
              <a:t>th</a:t>
            </a:r>
            <a:r>
              <a:rPr lang="en-GB" dirty="0">
                <a:solidFill>
                  <a:prstClr val="black"/>
                </a:solidFill>
                <a:latin typeface="Arial Black" panose="020B0A04020102020204" pitchFamily="34" charset="0"/>
              </a:rPr>
              <a:t> century?</a:t>
            </a:r>
          </a:p>
          <a:p>
            <a:pPr marL="285750" indent="-285750">
              <a:buFont typeface="Arial" panose="020B0604020202020204" pitchFamily="34" charset="0"/>
              <a:buChar char="•"/>
            </a:pPr>
            <a:r>
              <a:rPr lang="en-GB" dirty="0">
                <a:solidFill>
                  <a:prstClr val="black"/>
                </a:solidFill>
                <a:latin typeface="Arial Black" panose="020B0A04020102020204" pitchFamily="34" charset="0"/>
              </a:rPr>
              <a:t>What remains from the British empire and what was its importance for the development of the modern World?</a:t>
            </a:r>
          </a:p>
          <a:p>
            <a:pPr marL="285750" indent="-285750">
              <a:buFont typeface="Arial" panose="020B0604020202020204" pitchFamily="34" charset="0"/>
              <a:buChar char="•"/>
            </a:pPr>
            <a:endParaRPr lang="en-GB" dirty="0">
              <a:solidFill>
                <a:prstClr val="black"/>
              </a:solidFill>
              <a:latin typeface="Arial Black" panose="020B0A04020102020204" pitchFamily="34" charset="0"/>
            </a:endParaRPr>
          </a:p>
          <a:p>
            <a:pPr lvl="0"/>
            <a:r>
              <a:rPr lang="en-GB" dirty="0">
                <a:solidFill>
                  <a:prstClr val="black"/>
                </a:solidFill>
                <a:latin typeface="Arial Black" panose="020B0A04020102020204" pitchFamily="34" charset="0"/>
              </a:rPr>
              <a:t>The course The Rise and Fall of the British Empire will be focused mainly on some of the important patterns regarding the biggest domain of the world - history, economy, social structures, and international relations. Also, every important part or region will be presented in comparison to the others.</a:t>
            </a:r>
          </a:p>
          <a:p>
            <a:pPr lvl="0"/>
            <a:endParaRPr lang="en-GB" b="1" dirty="0">
              <a:solidFill>
                <a:prstClr val="black"/>
              </a:solidFill>
              <a:latin typeface="Arial Black" panose="020B0A04020102020204" pitchFamily="34" charset="0"/>
            </a:endParaRPr>
          </a:p>
          <a:p>
            <a:pPr lvl="0"/>
            <a:r>
              <a:rPr lang="en-GB" b="1" dirty="0">
                <a:solidFill>
                  <a:prstClr val="black"/>
                </a:solidFill>
                <a:latin typeface="Arial Black" panose="020B0A04020102020204" pitchFamily="34" charset="0"/>
              </a:rPr>
              <a:t>This course is taught in English.</a:t>
            </a:r>
          </a:p>
        </p:txBody>
      </p:sp>
    </p:spTree>
    <p:extLst>
      <p:ext uri="{BB962C8B-B14F-4D97-AF65-F5344CB8AC3E}">
        <p14:creationId xmlns:p14="http://schemas.microsoft.com/office/powerpoint/2010/main" val="18828849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366184"/>
            <a:ext cx="14630400" cy="240561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sz="2400" b="1" dirty="0"/>
              <a:t>Community Based </a:t>
            </a:r>
            <a:r>
              <a:rPr lang="en-US" sz="2400" b="1" dirty="0" err="1"/>
              <a:t>Apporach</a:t>
            </a:r>
            <a:r>
              <a:rPr lang="en-US" sz="2400" b="1" dirty="0"/>
              <a:t> and Intervention Methodology </a:t>
            </a:r>
            <a:br>
              <a:rPr lang="cs-CZ" sz="2400" dirty="0"/>
            </a:br>
            <a:r>
              <a:rPr lang="en-US" sz="2400" b="1" dirty="0"/>
              <a:t> </a:t>
            </a:r>
            <a:br>
              <a:rPr lang="cs-CZ" sz="2400" dirty="0"/>
            </a:br>
            <a:r>
              <a:rPr lang="en-US" sz="2400" dirty="0"/>
              <a:t>Summer Semester 2019</a:t>
            </a:r>
            <a:br>
              <a:rPr lang="cs-CZ" sz="2400" dirty="0"/>
            </a:br>
            <a:r>
              <a:rPr lang="en-US" sz="2400" dirty="0"/>
              <a:t>Joined course codes: KKS/CBADP and KKS/IMBRC</a:t>
            </a:r>
            <a:br>
              <a:rPr lang="cs-CZ" sz="2400" dirty="0"/>
            </a:br>
            <a:r>
              <a:rPr lang="es-ES" sz="2400" dirty="0"/>
              <a:t>Instructors: Selma Porobi</a:t>
            </a:r>
            <a:r>
              <a:rPr lang="sl-SI" sz="2400" dirty="0"/>
              <a:t>ć, Ph.D.; Mgr. Ivana Ljuština</a:t>
            </a:r>
            <a:br>
              <a:rPr lang="cs-CZ" sz="2400" dirty="0"/>
            </a:br>
            <a:br>
              <a:rPr lang="cs-CZ" sz="2400" dirty="0"/>
            </a:br>
            <a:endParaRPr lang="en-US" sz="2200" dirty="0"/>
          </a:p>
        </p:txBody>
      </p:sp>
      <p:sp>
        <p:nvSpPr>
          <p:cNvPr id="3" name="Content Placeholder 2"/>
          <p:cNvSpPr>
            <a:spLocks noGrp="1"/>
          </p:cNvSpPr>
          <p:nvPr>
            <p:ph idx="1"/>
          </p:nvPr>
        </p:nvSpPr>
        <p:spPr>
          <a:xfrm>
            <a:off x="812800" y="2483768"/>
            <a:ext cx="14630400" cy="640871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lvl="0"/>
            <a:endParaRPr lang="cs-CZ" sz="2000" dirty="0"/>
          </a:p>
          <a:p>
            <a:pPr lvl="0"/>
            <a:endParaRPr lang="cs-CZ" sz="2000" dirty="0"/>
          </a:p>
          <a:p>
            <a:pPr lvl="0"/>
            <a:endParaRPr lang="cs-CZ" sz="2000" dirty="0"/>
          </a:p>
          <a:p>
            <a:pPr lvl="0"/>
            <a:endParaRPr lang="cs-CZ" sz="2000" dirty="0"/>
          </a:p>
          <a:p>
            <a:pPr lvl="0">
              <a:buFont typeface="Wingdings" panose="05000000000000000000" pitchFamily="2" charset="2"/>
              <a:buChar char="Ø"/>
            </a:pPr>
            <a:r>
              <a:rPr lang="tr-TR" sz="2000" dirty="0"/>
              <a:t>Who means what when they say "community work" and "development"? </a:t>
            </a:r>
            <a:endParaRPr lang="cs-CZ" sz="2000" dirty="0"/>
          </a:p>
          <a:p>
            <a:pPr lvl="0">
              <a:buFont typeface="Wingdings" panose="05000000000000000000" pitchFamily="2" charset="2"/>
              <a:buChar char="Ø"/>
            </a:pPr>
            <a:r>
              <a:rPr lang="tr-TR" sz="2000" dirty="0"/>
              <a:t>How does that relate to policy, politics and practice in post-conflict contexts? </a:t>
            </a:r>
            <a:endParaRPr lang="cs-CZ" sz="2000" dirty="0"/>
          </a:p>
          <a:p>
            <a:pPr lvl="0">
              <a:buFont typeface="Wingdings" panose="05000000000000000000" pitchFamily="2" charset="2"/>
              <a:buChar char="Ø"/>
            </a:pPr>
            <a:r>
              <a:rPr lang="tr-TR" sz="2000" dirty="0"/>
              <a:t>How do people learn to live together in the aftermath of violent conflicts with devastating effects on the community cohesion and social relations?</a:t>
            </a:r>
            <a:endParaRPr lang="cs-CZ" sz="2000" dirty="0"/>
          </a:p>
          <a:p>
            <a:pPr lvl="0">
              <a:buFont typeface="Wingdings" panose="05000000000000000000" pitchFamily="2" charset="2"/>
              <a:buChar char="Ø"/>
            </a:pPr>
            <a:r>
              <a:rPr lang="tr-TR" sz="2000" dirty="0"/>
              <a:t>How do they maintain the mental and cultural space necessary to encounter ‘different’ others? </a:t>
            </a:r>
            <a:endParaRPr lang="cs-CZ" sz="2000" dirty="0"/>
          </a:p>
          <a:p>
            <a:pPr lvl="0"/>
            <a:endParaRPr lang="cs-CZ" sz="2000" dirty="0"/>
          </a:p>
          <a:p>
            <a:pPr lvl="0"/>
            <a:endParaRPr lang="cs-CZ" sz="2000" dirty="0"/>
          </a:p>
          <a:p>
            <a:pPr marL="0" indent="0">
              <a:buNone/>
            </a:pPr>
            <a:r>
              <a:rPr lang="tr-TR" sz="2000" dirty="0"/>
              <a:t>If you want to discuss these questions and understand what lessons we, as future community practitioners, can derive from social anthropology, sociology, psychology, social work and development in relation to resilience and vulnerability, religion and spirituality, class, poverty, youth and gender, then this course is for you! </a:t>
            </a:r>
            <a:endParaRPr lang="cs-CZ" sz="2000" dirty="0"/>
          </a:p>
          <a:p>
            <a:pPr marL="0" indent="0">
              <a:buNone/>
            </a:pPr>
            <a:r>
              <a:rPr lang="tr-TR" sz="2000" dirty="0"/>
              <a:t> </a:t>
            </a:r>
            <a:endParaRPr lang="cs-CZ" sz="2000" dirty="0"/>
          </a:p>
          <a:p>
            <a:pPr marL="0" indent="0">
              <a:buNone/>
            </a:pPr>
            <a:r>
              <a:rPr lang="tr-TR" sz="2000" dirty="0"/>
              <a:t>This year’s course offers specific insights and lessons on the </a:t>
            </a:r>
            <a:r>
              <a:rPr lang="tr-TR" sz="2200" b="1" dirty="0"/>
              <a:t>Pragmatic Empowerment Training (PET</a:t>
            </a:r>
            <a:r>
              <a:rPr lang="tr-TR" sz="2000" b="1" dirty="0"/>
              <a:t>)</a:t>
            </a:r>
            <a:r>
              <a:rPr lang="tr-TR" sz="2000" dirty="0"/>
              <a:t> - </a:t>
            </a:r>
            <a:r>
              <a:rPr lang="en-US" sz="2000" dirty="0"/>
              <a:t>the long-term peacebuilding community work, </a:t>
            </a:r>
            <a:r>
              <a:rPr lang="tr-TR" sz="2000" dirty="0"/>
              <a:t>developed and taught by dr. Charles Tauber</a:t>
            </a:r>
            <a:r>
              <a:rPr lang="en-US" sz="2000" dirty="0"/>
              <a:t> from the Coalition for Work with </a:t>
            </a:r>
            <a:r>
              <a:rPr lang="en-US" sz="2000" dirty="0" err="1"/>
              <a:t>Psychotrauma</a:t>
            </a:r>
            <a:r>
              <a:rPr lang="en-US" sz="2000" dirty="0"/>
              <a:t> and Peace in Croatia. </a:t>
            </a:r>
            <a:r>
              <a:rPr lang="en-US" sz="2000" b="1" i="1" dirty="0"/>
              <a:t> </a:t>
            </a:r>
            <a:r>
              <a:rPr lang="tr-TR" sz="2000" dirty="0"/>
              <a:t>   </a:t>
            </a:r>
            <a:endParaRPr lang="cs-CZ" sz="2000" dirty="0"/>
          </a:p>
          <a:p>
            <a:pPr lvl="0"/>
            <a:endParaRPr lang="cs-CZ" sz="2000"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720288" y="2699792"/>
            <a:ext cx="4123055" cy="1943100"/>
          </a:xfrm>
          <a:prstGeom prst="rect">
            <a:avLst/>
          </a:prstGeom>
        </p:spPr>
      </p:pic>
    </p:spTree>
    <p:extLst>
      <p:ext uri="{BB962C8B-B14F-4D97-AF65-F5344CB8AC3E}">
        <p14:creationId xmlns:p14="http://schemas.microsoft.com/office/powerpoint/2010/main" val="1946429877"/>
      </p:ext>
    </p:extLst>
  </p:cSld>
  <p:clrMapOvr>
    <a:masterClrMapping/>
  </p:clrMapOvr>
  <mc:AlternateContent xmlns:mc="http://schemas.openxmlformats.org/markup-compatibility/2006" xmlns:p14="http://schemas.microsoft.com/office/powerpoint/2010/main">
    <mc:Choice Requires="p14">
      <p:transition spd="med" p14:dur="700" advClick="0" advTm="12383">
        <p:fade/>
      </p:transition>
    </mc:Choice>
    <mc:Fallback xmlns="">
      <p:transition spd="med" advClick="0" advTm="12383">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alpha val="89804"/>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28179" y="395536"/>
            <a:ext cx="14630400" cy="677424"/>
          </a:xfrm>
        </p:spPr>
        <p:txBody>
          <a:bodyPr>
            <a:noAutofit/>
          </a:bodyPr>
          <a:lstStyle/>
          <a:p>
            <a:pPr algn="l"/>
            <a:r>
              <a:rPr lang="en-US" sz="3200" dirty="0">
                <a:effectLst>
                  <a:outerShdw blurRad="38100" dist="38100" dir="2700000" algn="tl">
                    <a:srgbClr val="000000">
                      <a:alpha val="43137"/>
                    </a:srgbClr>
                  </a:outerShdw>
                </a:effectLst>
              </a:rPr>
              <a:t>        </a:t>
            </a:r>
            <a:r>
              <a:rPr lang="en-US" sz="3200" dirty="0">
                <a:solidFill>
                  <a:srgbClr val="CC3300"/>
                </a:solidFill>
                <a:effectLst>
                  <a:outerShdw blurRad="38100" dist="38100" dir="2700000" algn="tl">
                    <a:srgbClr val="000000">
                      <a:alpha val="43137"/>
                    </a:srgbClr>
                  </a:outerShdw>
                </a:effectLst>
              </a:rPr>
              <a:t>DIALOGUE </a:t>
            </a:r>
            <a:r>
              <a:rPr lang="cs-CZ" sz="3200" dirty="0">
                <a:solidFill>
                  <a:srgbClr val="CC3300"/>
                </a:solidFill>
                <a:effectLst>
                  <a:outerShdw blurRad="38100" dist="38100" dir="2700000" algn="tl">
                    <a:srgbClr val="000000">
                      <a:alpha val="43137"/>
                    </a:srgbClr>
                  </a:outerShdw>
                </a:effectLst>
              </a:rPr>
              <a:t> </a:t>
            </a:r>
            <a:r>
              <a:rPr lang="en-US" sz="3200" dirty="0">
                <a:solidFill>
                  <a:srgbClr val="CC3300"/>
                </a:solidFill>
                <a:effectLst>
                  <a:outerShdw blurRad="38100" dist="38100" dir="2700000" algn="tl">
                    <a:srgbClr val="000000">
                      <a:alpha val="43137"/>
                    </a:srgbClr>
                  </a:outerShdw>
                </a:effectLst>
              </a:rPr>
              <a:t>BETWEEN </a:t>
            </a:r>
            <a:r>
              <a:rPr lang="cs-CZ" sz="3200" dirty="0">
                <a:solidFill>
                  <a:srgbClr val="CC3300"/>
                </a:solidFill>
                <a:effectLst>
                  <a:outerShdw blurRad="38100" dist="38100" dir="2700000" algn="tl">
                    <a:srgbClr val="000000">
                      <a:alpha val="43137"/>
                    </a:srgbClr>
                  </a:outerShdw>
                </a:effectLst>
              </a:rPr>
              <a:t> </a:t>
            </a:r>
            <a:r>
              <a:rPr lang="en-US" sz="3200" dirty="0">
                <a:solidFill>
                  <a:srgbClr val="CC3300"/>
                </a:solidFill>
                <a:effectLst>
                  <a:outerShdw blurRad="38100" dist="38100" dir="2700000" algn="tl">
                    <a:srgbClr val="000000">
                      <a:alpha val="43137"/>
                    </a:srgbClr>
                  </a:outerShdw>
                </a:effectLst>
              </a:rPr>
              <a:t>NATURAL </a:t>
            </a:r>
            <a:r>
              <a:rPr lang="cs-CZ" sz="3200" dirty="0">
                <a:solidFill>
                  <a:srgbClr val="CC3300"/>
                </a:solidFill>
                <a:effectLst>
                  <a:outerShdw blurRad="38100" dist="38100" dir="2700000" algn="tl">
                    <a:srgbClr val="000000">
                      <a:alpha val="43137"/>
                    </a:srgbClr>
                  </a:outerShdw>
                </a:effectLst>
              </a:rPr>
              <a:t> </a:t>
            </a:r>
            <a:r>
              <a:rPr lang="en-US" sz="3200" dirty="0">
                <a:solidFill>
                  <a:srgbClr val="CC3300"/>
                </a:solidFill>
                <a:effectLst>
                  <a:outerShdw blurRad="38100" dist="38100" dir="2700000" algn="tl">
                    <a:srgbClr val="000000">
                      <a:alpha val="43137"/>
                    </a:srgbClr>
                  </a:outerShdw>
                </a:effectLst>
              </a:rPr>
              <a:t>SCIENCES </a:t>
            </a:r>
            <a:r>
              <a:rPr lang="cs-CZ" sz="3200" dirty="0">
                <a:solidFill>
                  <a:srgbClr val="CC3300"/>
                </a:solidFill>
                <a:effectLst>
                  <a:outerShdw blurRad="38100" dist="38100" dir="2700000" algn="tl">
                    <a:srgbClr val="000000">
                      <a:alpha val="43137"/>
                    </a:srgbClr>
                  </a:outerShdw>
                </a:effectLst>
              </a:rPr>
              <a:t> AND  </a:t>
            </a:r>
            <a:r>
              <a:rPr lang="en-US" sz="3200" dirty="0">
                <a:solidFill>
                  <a:srgbClr val="CC3300"/>
                </a:solidFill>
                <a:effectLst>
                  <a:outerShdw blurRad="38100" dist="38100" dir="2700000" algn="tl">
                    <a:srgbClr val="000000">
                      <a:alpha val="43137"/>
                    </a:srgbClr>
                  </a:outerShdw>
                </a:effectLst>
              </a:rPr>
              <a:t>RELIGION</a:t>
            </a:r>
            <a:endParaRPr lang="cs-CZ" sz="3200" dirty="0">
              <a:solidFill>
                <a:srgbClr val="CC330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828179" y="1259632"/>
            <a:ext cx="14630400" cy="7488832"/>
          </a:xfrm>
        </p:spPr>
        <p:txBody>
          <a:bodyPr>
            <a:normAutofit fontScale="25000" lnSpcReduction="20000"/>
          </a:bodyPr>
          <a:lstStyle/>
          <a:p>
            <a:pPr marL="0" indent="0">
              <a:buNone/>
            </a:pPr>
            <a:endParaRPr lang="cs-CZ" sz="1100" b="1" dirty="0">
              <a:solidFill>
                <a:srgbClr val="003366"/>
              </a:solidFill>
            </a:endParaRPr>
          </a:p>
          <a:p>
            <a:pPr marL="0" indent="0">
              <a:lnSpc>
                <a:spcPct val="120000"/>
              </a:lnSpc>
              <a:buNone/>
            </a:pPr>
            <a:r>
              <a:rPr lang="en-US" sz="9600" b="1" dirty="0">
                <a:solidFill>
                  <a:srgbClr val="3366CC"/>
                </a:solidFill>
              </a:rPr>
              <a:t>Welcome</a:t>
            </a:r>
            <a:r>
              <a:rPr lang="en-US" sz="9600" dirty="0">
                <a:solidFill>
                  <a:srgbClr val="3366CC"/>
                </a:solidFill>
              </a:rPr>
              <a:t> believers as well as non-believers to this new domain, which demonstrates </a:t>
            </a:r>
            <a:br>
              <a:rPr lang="en-US" sz="9600" dirty="0">
                <a:solidFill>
                  <a:srgbClr val="3366CC"/>
                </a:solidFill>
              </a:rPr>
            </a:br>
            <a:r>
              <a:rPr lang="en-US" sz="9600" dirty="0">
                <a:solidFill>
                  <a:srgbClr val="3366CC"/>
                </a:solidFill>
              </a:rPr>
              <a:t>its need for today against all shades of fundamentalisms.   </a:t>
            </a:r>
            <a:br>
              <a:rPr lang="en-US" sz="9600" dirty="0">
                <a:solidFill>
                  <a:srgbClr val="3366CC"/>
                </a:solidFill>
              </a:rPr>
            </a:br>
            <a:r>
              <a:rPr lang="en-US" sz="9600" dirty="0">
                <a:solidFill>
                  <a:srgbClr val="3366CC"/>
                </a:solidFill>
              </a:rPr>
              <a:t>How? By keeping alive ancient Isaiah’s call:  </a:t>
            </a:r>
            <a:r>
              <a:rPr lang="en-US" sz="9600" b="1" dirty="0">
                <a:solidFill>
                  <a:srgbClr val="3366CC"/>
                </a:solidFill>
              </a:rPr>
              <a:t>“Come now, and let us reason together! “</a:t>
            </a:r>
          </a:p>
          <a:p>
            <a:pPr marL="0" indent="0">
              <a:buNone/>
            </a:pPr>
            <a:endParaRPr lang="en-US" sz="9600" b="1" dirty="0">
              <a:solidFill>
                <a:srgbClr val="3366CC"/>
              </a:solidFill>
            </a:endParaRPr>
          </a:p>
          <a:p>
            <a:pPr marL="0" indent="0">
              <a:buNone/>
            </a:pPr>
            <a:r>
              <a:rPr lang="en-US" sz="9600" b="1" dirty="0">
                <a:solidFill>
                  <a:srgbClr val="3366CC"/>
                </a:solidFill>
              </a:rPr>
              <a:t>- Intro to Dialogue Science-Religion</a:t>
            </a:r>
            <a:r>
              <a:rPr lang="cs-CZ" sz="9600" b="1" dirty="0">
                <a:solidFill>
                  <a:srgbClr val="3366CC"/>
                </a:solidFill>
              </a:rPr>
              <a:t>		</a:t>
            </a:r>
            <a:endParaRPr lang="en-US" sz="9600" b="1" dirty="0">
              <a:solidFill>
                <a:srgbClr val="3366CC"/>
              </a:solidFill>
            </a:endParaRPr>
          </a:p>
          <a:p>
            <a:pPr marL="0" indent="0">
              <a:buNone/>
            </a:pPr>
            <a:r>
              <a:rPr lang="en-US" sz="9600" b="1" dirty="0">
                <a:solidFill>
                  <a:srgbClr val="3366CC"/>
                </a:solidFill>
              </a:rPr>
              <a:t>- Neuro-Sciences and Religion</a:t>
            </a:r>
          </a:p>
          <a:p>
            <a:pPr marL="0" indent="0">
              <a:buNone/>
            </a:pPr>
            <a:r>
              <a:rPr lang="en-US" sz="9600" b="1" dirty="0">
                <a:solidFill>
                  <a:srgbClr val="3366CC"/>
                </a:solidFill>
              </a:rPr>
              <a:t>- Open versus Closed Systems </a:t>
            </a:r>
          </a:p>
          <a:p>
            <a:pPr marL="0" indent="0">
              <a:buNone/>
            </a:pPr>
            <a:r>
              <a:rPr lang="en-US" sz="9600" b="1" dirty="0">
                <a:solidFill>
                  <a:srgbClr val="3366CC"/>
                </a:solidFill>
              </a:rPr>
              <a:t>- Non-Christian Religions and Science</a:t>
            </a:r>
          </a:p>
          <a:p>
            <a:pPr marL="0" indent="0">
              <a:buNone/>
            </a:pPr>
            <a:r>
              <a:rPr lang="en-US" sz="9600" b="1" dirty="0">
                <a:solidFill>
                  <a:srgbClr val="3366CC"/>
                </a:solidFill>
              </a:rPr>
              <a:t>- New Phylum of Christianity where Evolution is already inserted</a:t>
            </a:r>
            <a:endParaRPr lang="cs-CZ" sz="9600" b="1" dirty="0">
              <a:solidFill>
                <a:srgbClr val="3366CC"/>
              </a:solidFill>
            </a:endParaRPr>
          </a:p>
          <a:p>
            <a:pPr marL="0" indent="0">
              <a:buNone/>
            </a:pPr>
            <a:endParaRPr lang="en-US" sz="9600" b="1" dirty="0">
              <a:solidFill>
                <a:srgbClr val="3366CC"/>
              </a:solidFill>
            </a:endParaRPr>
          </a:p>
          <a:p>
            <a:pPr marL="0" indent="0">
              <a:buNone/>
            </a:pPr>
            <a:r>
              <a:rPr lang="en-US" sz="9600" b="1" dirty="0">
                <a:solidFill>
                  <a:srgbClr val="3366CC"/>
                </a:solidFill>
              </a:rPr>
              <a:t>Annotation: </a:t>
            </a:r>
          </a:p>
          <a:p>
            <a:pPr marL="0" indent="0" defTabSz="457200">
              <a:lnSpc>
                <a:spcPct val="120000"/>
              </a:lnSpc>
              <a:spcBef>
                <a:spcPts val="0"/>
              </a:spcBef>
              <a:buNone/>
            </a:pPr>
            <a:r>
              <a:rPr lang="en-US" sz="9600" b="1" dirty="0">
                <a:solidFill>
                  <a:srgbClr val="3366CC"/>
                </a:solidFill>
              </a:rPr>
              <a:t>•	Seminars are for religious as well as non-religious students to enrich their views on these two domains, </a:t>
            </a:r>
            <a:br>
              <a:rPr lang="en-US" sz="9600" b="1" dirty="0">
                <a:solidFill>
                  <a:srgbClr val="3366CC"/>
                </a:solidFill>
              </a:rPr>
            </a:br>
            <a:r>
              <a:rPr lang="cs-CZ" sz="9600" b="1" dirty="0">
                <a:solidFill>
                  <a:srgbClr val="3366CC"/>
                </a:solidFill>
              </a:rPr>
              <a:t>       </a:t>
            </a:r>
            <a:r>
              <a:rPr lang="en-US" sz="9600" b="1" dirty="0">
                <a:solidFill>
                  <a:srgbClr val="3366CC"/>
                </a:solidFill>
              </a:rPr>
              <a:t>natural sciences and religion</a:t>
            </a:r>
            <a:r>
              <a:rPr lang="en-US" sz="9600" dirty="0">
                <a:solidFill>
                  <a:srgbClr val="3366CC"/>
                </a:solidFill>
              </a:rPr>
              <a:t>. </a:t>
            </a:r>
            <a:endParaRPr lang="cs-CZ" sz="9600" dirty="0">
              <a:solidFill>
                <a:srgbClr val="3366CC"/>
              </a:solidFill>
            </a:endParaRPr>
          </a:p>
          <a:p>
            <a:pPr marL="0" indent="0" defTabSz="457200">
              <a:lnSpc>
                <a:spcPct val="120000"/>
              </a:lnSpc>
              <a:spcBef>
                <a:spcPts val="0"/>
              </a:spcBef>
              <a:buNone/>
            </a:pPr>
            <a:r>
              <a:rPr lang="en-US" sz="9600" b="1" dirty="0">
                <a:solidFill>
                  <a:srgbClr val="3366CC"/>
                </a:solidFill>
              </a:rPr>
              <a:t>•	Code: KST/DNSR  (Instructor: </a:t>
            </a:r>
            <a:r>
              <a:rPr lang="en-US" sz="9600" b="1" dirty="0" err="1">
                <a:solidFill>
                  <a:srgbClr val="3366CC"/>
                </a:solidFill>
              </a:rPr>
              <a:t>ThLic</a:t>
            </a:r>
            <a:r>
              <a:rPr lang="en-US" sz="9600" b="1" dirty="0">
                <a:solidFill>
                  <a:srgbClr val="3366CC"/>
                </a:solidFill>
              </a:rPr>
              <a:t>. </a:t>
            </a:r>
            <a:r>
              <a:rPr lang="en-US" sz="9600" b="1" dirty="0" err="1">
                <a:solidFill>
                  <a:srgbClr val="3366CC"/>
                </a:solidFill>
              </a:rPr>
              <a:t>Ing</a:t>
            </a:r>
            <a:r>
              <a:rPr lang="en-US" sz="9600" b="1" dirty="0">
                <a:solidFill>
                  <a:srgbClr val="3366CC"/>
                </a:solidFill>
              </a:rPr>
              <a:t>. </a:t>
            </a:r>
            <a:r>
              <a:rPr lang="en-US" sz="9600" b="1" dirty="0" err="1">
                <a:solidFill>
                  <a:srgbClr val="3366CC"/>
                </a:solidFill>
              </a:rPr>
              <a:t>František</a:t>
            </a:r>
            <a:r>
              <a:rPr lang="en-US" sz="9600" b="1" dirty="0">
                <a:solidFill>
                  <a:srgbClr val="3366CC"/>
                </a:solidFill>
              </a:rPr>
              <a:t> </a:t>
            </a:r>
            <a:r>
              <a:rPr lang="en-US" sz="9600" b="1" dirty="0" err="1">
                <a:solidFill>
                  <a:srgbClr val="3366CC"/>
                </a:solidFill>
              </a:rPr>
              <a:t>Mikeš</a:t>
            </a:r>
            <a:r>
              <a:rPr lang="en-US" sz="9600" b="1" dirty="0">
                <a:solidFill>
                  <a:srgbClr val="3366CC"/>
                </a:solidFill>
              </a:rPr>
              <a:t>, Ph.D.)</a:t>
            </a:r>
          </a:p>
          <a:p>
            <a:pPr marL="0" indent="0" defTabSz="457200">
              <a:lnSpc>
                <a:spcPct val="120000"/>
              </a:lnSpc>
              <a:spcBef>
                <a:spcPts val="0"/>
              </a:spcBef>
              <a:buNone/>
            </a:pPr>
            <a:r>
              <a:rPr lang="en-US" sz="9600" b="1" dirty="0">
                <a:solidFill>
                  <a:srgbClr val="3366CC"/>
                </a:solidFill>
              </a:rPr>
              <a:t>•	Semester: 1</a:t>
            </a:r>
            <a:r>
              <a:rPr lang="cs-CZ" sz="9600" b="1" dirty="0">
                <a:solidFill>
                  <a:srgbClr val="3366CC"/>
                </a:solidFill>
              </a:rPr>
              <a:t>1</a:t>
            </a:r>
            <a:r>
              <a:rPr lang="en-US" sz="9600" b="1" dirty="0">
                <a:solidFill>
                  <a:srgbClr val="3366CC"/>
                </a:solidFill>
              </a:rPr>
              <a:t>.2.–14.5.2019</a:t>
            </a:r>
          </a:p>
          <a:p>
            <a:pPr marL="0" indent="0" defTabSz="457200">
              <a:lnSpc>
                <a:spcPct val="120000"/>
              </a:lnSpc>
              <a:spcBef>
                <a:spcPts val="0"/>
              </a:spcBef>
              <a:buNone/>
            </a:pPr>
            <a:r>
              <a:rPr lang="en-US" sz="9600" b="1" dirty="0">
                <a:solidFill>
                  <a:srgbClr val="3366CC"/>
                </a:solidFill>
              </a:rPr>
              <a:t>•	First Class: 13.2.2019,  17:20-18:55</a:t>
            </a:r>
          </a:p>
          <a:p>
            <a:pPr marL="0" indent="0" defTabSz="457200">
              <a:lnSpc>
                <a:spcPct val="120000"/>
              </a:lnSpc>
              <a:spcBef>
                <a:spcPts val="0"/>
              </a:spcBef>
              <a:buNone/>
            </a:pPr>
            <a:r>
              <a:rPr lang="en-US" sz="9600" b="1" dirty="0">
                <a:solidFill>
                  <a:srgbClr val="3366CC"/>
                </a:solidFill>
              </a:rPr>
              <a:t>•	Building and Room: UN-U11  (</a:t>
            </a:r>
            <a:r>
              <a:rPr lang="en-US" sz="9600" b="1" dirty="0" err="1">
                <a:solidFill>
                  <a:srgbClr val="3366CC"/>
                </a:solidFill>
              </a:rPr>
              <a:t>Univerzitní</a:t>
            </a:r>
            <a:r>
              <a:rPr lang="en-US" sz="9600" b="1" dirty="0">
                <a:solidFill>
                  <a:srgbClr val="3366CC"/>
                </a:solidFill>
              </a:rPr>
              <a:t>, 22)</a:t>
            </a:r>
            <a:endParaRPr lang="cs-CZ" sz="9600" b="1" dirty="0">
              <a:solidFill>
                <a:srgbClr val="3366CC"/>
              </a:solidFill>
            </a:endParaRPr>
          </a:p>
          <a:p>
            <a:pPr marL="0" indent="0" defTabSz="457200">
              <a:lnSpc>
                <a:spcPct val="120000"/>
              </a:lnSpc>
              <a:spcBef>
                <a:spcPts val="0"/>
              </a:spcBef>
              <a:buNone/>
            </a:pPr>
            <a:r>
              <a:rPr lang="en-US" sz="9600" b="1" dirty="0">
                <a:solidFill>
                  <a:srgbClr val="3366CC"/>
                </a:solidFill>
              </a:rPr>
              <a:t>•	Form of Ending: Combined</a:t>
            </a:r>
          </a:p>
          <a:p>
            <a:pPr marL="0" indent="0" defTabSz="457200">
              <a:lnSpc>
                <a:spcPct val="120000"/>
              </a:lnSpc>
              <a:spcBef>
                <a:spcPts val="0"/>
              </a:spcBef>
              <a:buNone/>
            </a:pPr>
            <a:r>
              <a:rPr lang="en-US" sz="9600" b="1" dirty="0">
                <a:solidFill>
                  <a:srgbClr val="3366CC"/>
                </a:solidFill>
              </a:rPr>
              <a:t>•	Credits: 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2416" y="827584"/>
            <a:ext cx="3586163" cy="2347913"/>
          </a:xfrm>
          <a:prstGeom prst="rect">
            <a:avLst/>
          </a:prstGeom>
        </p:spPr>
      </p:pic>
    </p:spTree>
    <p:extLst>
      <p:ext uri="{BB962C8B-B14F-4D97-AF65-F5344CB8AC3E}">
        <p14:creationId xmlns:p14="http://schemas.microsoft.com/office/powerpoint/2010/main" val="2749119770"/>
      </p:ext>
    </p:extLst>
  </p:cSld>
  <p:clrMapOvr>
    <a:masterClrMapping/>
  </p:clrMapOvr>
  <mc:AlternateContent xmlns:mc="http://schemas.openxmlformats.org/markup-compatibility/2006" xmlns:p14="http://schemas.microsoft.com/office/powerpoint/2010/main">
    <mc:Choice Requires="p14">
      <p:transition spd="med" p14:dur="700" advClick="0" advTm="16155">
        <p:fade/>
      </p:transition>
    </mc:Choice>
    <mc:Fallback xmlns="">
      <p:transition spd="med" advClick="0" advTm="16155">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55192" y="107504"/>
            <a:ext cx="14401600" cy="1512169"/>
          </a:xfrm>
        </p:spPr>
        <p:txBody>
          <a:bodyPr>
            <a:noAutofit/>
          </a:bodyPr>
          <a:lstStyle/>
          <a:p>
            <a:pPr>
              <a:spcBef>
                <a:spcPts val="0"/>
              </a:spcBef>
            </a:pPr>
            <a:r>
              <a:rPr lang="en-US" sz="2400" dirty="0">
                <a:solidFill>
                  <a:prstClr val="black"/>
                </a:solidFill>
                <a:latin typeface="Arial Black" panose="020B0A04020102020204" pitchFamily="34" charset="0"/>
                <a:ea typeface="+mn-ea"/>
                <a:cs typeface="+mn-cs"/>
              </a:rPr>
              <a:t>History of the Modern Middle East </a:t>
            </a:r>
            <a:br>
              <a:rPr lang="en-US" sz="2400" dirty="0">
                <a:solidFill>
                  <a:prstClr val="black"/>
                </a:solidFill>
                <a:latin typeface="Arial Black" panose="020B0A04020102020204" pitchFamily="34" charset="0"/>
                <a:ea typeface="+mn-ea"/>
                <a:cs typeface="+mn-cs"/>
              </a:rPr>
            </a:br>
            <a:r>
              <a:rPr lang="en-US" sz="1600" dirty="0">
                <a:solidFill>
                  <a:prstClr val="black"/>
                </a:solidFill>
                <a:latin typeface="Arial Black" panose="020B0A04020102020204" pitchFamily="34" charset="0"/>
                <a:ea typeface="+mn-ea"/>
                <a:cs typeface="+mn-cs"/>
              </a:rPr>
              <a:t>2019 Summer Semester,  Course Code: KHI/HMME</a:t>
            </a:r>
            <a:r>
              <a:rPr lang="cs-CZ" sz="1600" dirty="0">
                <a:solidFill>
                  <a:prstClr val="black"/>
                </a:solidFill>
                <a:latin typeface="Arial Black" panose="020B0A04020102020204" pitchFamily="34" charset="0"/>
                <a:ea typeface="+mn-ea"/>
                <a:cs typeface="+mn-cs"/>
              </a:rPr>
              <a:t> </a:t>
            </a:r>
            <a:r>
              <a:rPr lang="en-US" sz="1600" dirty="0"/>
              <a:t>|</a:t>
            </a:r>
            <a:r>
              <a:rPr lang="cs-CZ" sz="1600" dirty="0">
                <a:solidFill>
                  <a:prstClr val="black"/>
                </a:solidFill>
                <a:latin typeface="Arial Black" panose="020B0A04020102020204" pitchFamily="34" charset="0"/>
                <a:ea typeface="+mn-ea"/>
                <a:cs typeface="+mn-cs"/>
              </a:rPr>
              <a:t> </a:t>
            </a:r>
            <a:r>
              <a:rPr lang="en-US" sz="1600" dirty="0">
                <a:solidFill>
                  <a:prstClr val="black"/>
                </a:solidFill>
                <a:latin typeface="Arial Black" panose="020B0A04020102020204" pitchFamily="34" charset="0"/>
                <a:ea typeface="+mn-ea"/>
                <a:cs typeface="+mn-cs"/>
              </a:rPr>
              <a:t>Monday: 11:30-13:00</a:t>
            </a:r>
            <a:br>
              <a:rPr lang="en-US" sz="1600" dirty="0">
                <a:solidFill>
                  <a:prstClr val="black"/>
                </a:solidFill>
                <a:latin typeface="Arial Black" panose="020B0A04020102020204" pitchFamily="34" charset="0"/>
                <a:ea typeface="+mn-ea"/>
                <a:cs typeface="+mn-cs"/>
              </a:rPr>
            </a:br>
            <a:r>
              <a:rPr lang="en-US" sz="2000" dirty="0">
                <a:solidFill>
                  <a:prstClr val="black"/>
                </a:solidFill>
                <a:latin typeface="Arial Black" panose="020B0A04020102020204" pitchFamily="34" charset="0"/>
                <a:ea typeface="+mn-ea"/>
                <a:cs typeface="+mn-cs"/>
              </a:rPr>
              <a:t>Instructor: Dr. </a:t>
            </a:r>
            <a:r>
              <a:rPr lang="en-US" sz="2000" dirty="0" err="1">
                <a:solidFill>
                  <a:prstClr val="black"/>
                </a:solidFill>
                <a:latin typeface="Arial Black" panose="020B0A04020102020204" pitchFamily="34" charset="0"/>
                <a:ea typeface="+mn-ea"/>
                <a:cs typeface="+mn-cs"/>
              </a:rPr>
              <a:t>Yasir</a:t>
            </a:r>
            <a:r>
              <a:rPr lang="en-US" sz="2000" dirty="0">
                <a:solidFill>
                  <a:prstClr val="black"/>
                </a:solidFill>
                <a:latin typeface="Arial Black" panose="020B0A04020102020204" pitchFamily="34" charset="0"/>
                <a:ea typeface="+mn-ea"/>
                <a:cs typeface="+mn-cs"/>
              </a:rPr>
              <a:t> Y</a:t>
            </a:r>
            <a:r>
              <a:rPr lang="tr-TR" sz="2000" dirty="0">
                <a:solidFill>
                  <a:prstClr val="black"/>
                </a:solidFill>
                <a:latin typeface="Arial Black" panose="020B0A04020102020204" pitchFamily="34" charset="0"/>
                <a:ea typeface="+mn-ea"/>
                <a:cs typeface="+mn-cs"/>
              </a:rPr>
              <a:t>ı</a:t>
            </a:r>
            <a:r>
              <a:rPr lang="en-US" sz="2000" dirty="0" err="1">
                <a:solidFill>
                  <a:prstClr val="black"/>
                </a:solidFill>
                <a:latin typeface="Arial Black" panose="020B0A04020102020204" pitchFamily="34" charset="0"/>
                <a:ea typeface="+mn-ea"/>
                <a:cs typeface="+mn-cs"/>
              </a:rPr>
              <a:t>lmaz</a:t>
            </a:r>
            <a:endParaRPr lang="cs-CZ" sz="3200" dirty="0"/>
          </a:p>
        </p:txBody>
      </p:sp>
      <p:sp>
        <p:nvSpPr>
          <p:cNvPr id="3" name="Zástupný symbol pro obsah 2"/>
          <p:cNvSpPr>
            <a:spLocks noGrp="1"/>
          </p:cNvSpPr>
          <p:nvPr>
            <p:ph idx="1"/>
          </p:nvPr>
        </p:nvSpPr>
        <p:spPr>
          <a:xfrm>
            <a:off x="4699000" y="1907704"/>
            <a:ext cx="6669360" cy="864096"/>
          </a:xfrm>
        </p:spPr>
        <p:txBody>
          <a:bodyPr>
            <a:normAutofit fontScale="55000" lnSpcReduction="20000"/>
          </a:bodyPr>
          <a:lstStyle/>
          <a:p>
            <a:pPr marL="0" indent="0">
              <a:buNone/>
            </a:pPr>
            <a:endParaRPr lang="cs-CZ" sz="1100" b="1" dirty="0">
              <a:solidFill>
                <a:prstClr val="black"/>
              </a:solidFill>
            </a:endParaRPr>
          </a:p>
          <a:p>
            <a:endParaRPr lang="en-US" dirty="0"/>
          </a:p>
          <a:p>
            <a:r>
              <a:rPr lang="en-US" sz="2500" dirty="0"/>
              <a:t>*) Results from conference in Mumbai, India, 9-11 Feb. 2017</a:t>
            </a:r>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475656"/>
            <a:ext cx="68580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855192" y="5072931"/>
            <a:ext cx="14689632" cy="4031873"/>
          </a:xfrm>
          <a:prstGeom prst="rect">
            <a:avLst/>
          </a:prstGeom>
        </p:spPr>
        <p:txBody>
          <a:bodyPr wrap="square">
            <a:spAutoFit/>
          </a:bodyPr>
          <a:lstStyle/>
          <a:p>
            <a:pPr lvl="0" algn="just"/>
            <a:r>
              <a:rPr lang="en-US" sz="2400" dirty="0">
                <a:solidFill>
                  <a:prstClr val="black"/>
                </a:solidFill>
              </a:rPr>
              <a:t>This course covers the history of the </a:t>
            </a:r>
            <a:r>
              <a:rPr lang="tr-TR" sz="2400" dirty="0">
                <a:solidFill>
                  <a:prstClr val="black"/>
                </a:solidFill>
              </a:rPr>
              <a:t>modern </a:t>
            </a:r>
            <a:r>
              <a:rPr lang="en-US" sz="2400" dirty="0">
                <a:solidFill>
                  <a:prstClr val="black"/>
                </a:solidFill>
              </a:rPr>
              <a:t>Middle East from Napoleon Bonaparte’s invasion of Egypt (1798-1801) to the present day.</a:t>
            </a:r>
          </a:p>
          <a:p>
            <a:pPr lvl="0"/>
            <a:endParaRPr lang="en-US" sz="2400" dirty="0">
              <a:solidFill>
                <a:prstClr val="black"/>
              </a:solidFill>
            </a:endParaRPr>
          </a:p>
          <a:p>
            <a:pPr marL="285750" indent="-285750">
              <a:buFont typeface="Arial" panose="020B0604020202020204" pitchFamily="34" charset="0"/>
              <a:buChar char="•"/>
            </a:pPr>
            <a:r>
              <a:rPr lang="en-US" sz="2400" dirty="0">
                <a:solidFill>
                  <a:prstClr val="black"/>
                </a:solidFill>
              </a:rPr>
              <a:t>Where is </a:t>
            </a:r>
            <a:r>
              <a:rPr lang="tr-TR" sz="2400" dirty="0">
                <a:solidFill>
                  <a:prstClr val="black"/>
                </a:solidFill>
              </a:rPr>
              <a:t>the </a:t>
            </a:r>
            <a:r>
              <a:rPr lang="en-US" sz="2400" dirty="0">
                <a:solidFill>
                  <a:prstClr val="black"/>
                </a:solidFill>
              </a:rPr>
              <a:t>Middle East? When </a:t>
            </a:r>
            <a:r>
              <a:rPr lang="tr-TR" sz="2400" dirty="0">
                <a:solidFill>
                  <a:prstClr val="black"/>
                </a:solidFill>
              </a:rPr>
              <a:t>and why </a:t>
            </a:r>
            <a:r>
              <a:rPr lang="en-US" sz="2400" dirty="0">
                <a:solidFill>
                  <a:prstClr val="black"/>
                </a:solidFill>
              </a:rPr>
              <a:t>did the region rise to prominence in world politics?</a:t>
            </a:r>
          </a:p>
          <a:p>
            <a:pPr marL="285750" indent="-285750">
              <a:buFont typeface="Arial" panose="020B0604020202020204" pitchFamily="34" charset="0"/>
              <a:buChar char="•"/>
            </a:pPr>
            <a:r>
              <a:rPr lang="en-US" sz="2400" i="1" dirty="0" err="1">
                <a:solidFill>
                  <a:prstClr val="black"/>
                </a:solidFill>
              </a:rPr>
              <a:t>Tanzimat</a:t>
            </a:r>
            <a:r>
              <a:rPr lang="en-US" sz="2400" dirty="0">
                <a:solidFill>
                  <a:prstClr val="black"/>
                </a:solidFill>
              </a:rPr>
              <a:t>: How did the struggle between tradition and modernity begin in the Middle East?</a:t>
            </a:r>
          </a:p>
          <a:p>
            <a:pPr marL="285750" indent="-285750">
              <a:buFont typeface="Arial" panose="020B0604020202020204" pitchFamily="34" charset="0"/>
              <a:buChar char="•"/>
            </a:pPr>
            <a:r>
              <a:rPr lang="en-US" sz="2400" dirty="0">
                <a:solidFill>
                  <a:prstClr val="black"/>
                </a:solidFill>
              </a:rPr>
              <a:t>The rise of Arab nationalism, the Armenian </a:t>
            </a:r>
            <a:r>
              <a:rPr lang="tr-TR" sz="2400" dirty="0">
                <a:solidFill>
                  <a:prstClr val="black"/>
                </a:solidFill>
              </a:rPr>
              <a:t>G</a:t>
            </a:r>
            <a:r>
              <a:rPr lang="en-US" sz="2400" dirty="0" err="1">
                <a:solidFill>
                  <a:prstClr val="black"/>
                </a:solidFill>
              </a:rPr>
              <a:t>enocide</a:t>
            </a:r>
            <a:r>
              <a:rPr lang="en-US" sz="2400" dirty="0">
                <a:solidFill>
                  <a:prstClr val="black"/>
                </a:solidFill>
              </a:rPr>
              <a:t> and the First World War</a:t>
            </a:r>
          </a:p>
          <a:p>
            <a:pPr marL="285750" indent="-285750">
              <a:buFont typeface="Arial" panose="020B0604020202020204" pitchFamily="34" charset="0"/>
              <a:buChar char="•"/>
            </a:pPr>
            <a:r>
              <a:rPr lang="en-US" sz="2400" dirty="0">
                <a:solidFill>
                  <a:prstClr val="black"/>
                </a:solidFill>
              </a:rPr>
              <a:t>Oil, Arab-Israeli conflict, the Iranian Revolution</a:t>
            </a:r>
            <a:r>
              <a:rPr lang="tr-TR" sz="2400" dirty="0">
                <a:solidFill>
                  <a:prstClr val="black"/>
                </a:solidFill>
              </a:rPr>
              <a:t>,</a:t>
            </a:r>
            <a:r>
              <a:rPr lang="en-US" sz="2400" dirty="0">
                <a:solidFill>
                  <a:prstClr val="black"/>
                </a:solidFill>
              </a:rPr>
              <a:t> and the Arab Spring</a:t>
            </a:r>
          </a:p>
          <a:p>
            <a:endParaRPr lang="en-US" sz="1600" dirty="0">
              <a:solidFill>
                <a:prstClr val="black"/>
              </a:solidFill>
            </a:endParaRPr>
          </a:p>
          <a:p>
            <a:pPr lvl="0"/>
            <a:r>
              <a:rPr lang="en-US" sz="2400" dirty="0">
                <a:solidFill>
                  <a:prstClr val="black"/>
                </a:solidFill>
              </a:rPr>
              <a:t>Always on the news and in the headlines, the Middle East never disappears from our radar of politics, culture, and economics. This course will introduce an outline of the modern history of the region. </a:t>
            </a:r>
            <a:endParaRPr lang="cs-CZ" sz="2400" b="1" dirty="0">
              <a:solidFill>
                <a:prstClr val="black"/>
              </a:solidFill>
            </a:endParaRPr>
          </a:p>
          <a:p>
            <a:pPr lvl="0"/>
            <a:r>
              <a:rPr lang="en-US" sz="2400" b="1" dirty="0">
                <a:solidFill>
                  <a:prstClr val="black"/>
                </a:solidFill>
              </a:rPr>
              <a:t>This course is taught in English.</a:t>
            </a:r>
          </a:p>
        </p:txBody>
      </p:sp>
    </p:spTree>
    <p:extLst>
      <p:ext uri="{BB962C8B-B14F-4D97-AF65-F5344CB8AC3E}">
        <p14:creationId xmlns:p14="http://schemas.microsoft.com/office/powerpoint/2010/main" val="162154319"/>
      </p:ext>
    </p:extLst>
  </p:cSld>
  <p:clrMapOvr>
    <a:masterClrMapping/>
  </p:clrMapOvr>
  <mc:AlternateContent xmlns:mc="http://schemas.openxmlformats.org/markup-compatibility/2006" xmlns:p14="http://schemas.microsoft.com/office/powerpoint/2010/main">
    <mc:Choice Requires="p14">
      <p:transition spd="med" p14:dur="700" advClick="0" advTm="11218">
        <p:fade/>
      </p:transition>
    </mc:Choice>
    <mc:Fallback xmlns="">
      <p:transition spd="med" advClick="0" advTm="11218">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158240" y="345624"/>
            <a:ext cx="6120680" cy="1109472"/>
          </a:xfrm>
        </p:spPr>
        <p:txBody>
          <a:bodyPr>
            <a:noAutofit/>
          </a:bodyPr>
          <a:lstStyle/>
          <a:p>
            <a:pPr algn="l"/>
            <a:r>
              <a:rPr lang="cs-CZ" sz="4000" dirty="0" err="1">
                <a:effectLst>
                  <a:outerShdw blurRad="38100" dist="38100" dir="2700000" algn="tl">
                    <a:srgbClr val="000000">
                      <a:alpha val="43137"/>
                    </a:srgbClr>
                  </a:outerShdw>
                </a:effectLst>
              </a:rPr>
              <a:t>Europe</a:t>
            </a:r>
            <a:r>
              <a:rPr lang="cs-CZ" sz="4000" dirty="0">
                <a:effectLst>
                  <a:outerShdw blurRad="38100" dist="38100" dir="2700000" algn="tl">
                    <a:srgbClr val="000000">
                      <a:alpha val="43137"/>
                    </a:srgbClr>
                  </a:outerShdw>
                </a:effectLst>
              </a:rPr>
              <a:t>: </a:t>
            </a:r>
            <a:r>
              <a:rPr lang="cs-CZ" sz="4000" dirty="0" err="1">
                <a:effectLst>
                  <a:outerShdw blurRad="38100" dist="38100" dir="2700000" algn="tl">
                    <a:srgbClr val="000000">
                      <a:alpha val="43137"/>
                    </a:srgbClr>
                  </a:outerShdw>
                </a:effectLst>
              </a:rPr>
              <a:t>User's</a:t>
            </a:r>
            <a:r>
              <a:rPr lang="cs-CZ" sz="4000" dirty="0">
                <a:effectLst>
                  <a:outerShdw blurRad="38100" dist="38100" dir="2700000" algn="tl">
                    <a:srgbClr val="000000">
                      <a:alpha val="43137"/>
                    </a:srgbClr>
                  </a:outerShdw>
                </a:effectLst>
              </a:rPr>
              <a:t> </a:t>
            </a:r>
            <a:r>
              <a:rPr lang="cs-CZ" sz="4000" dirty="0" err="1">
                <a:effectLst>
                  <a:outerShdw blurRad="38100" dist="38100" dir="2700000" algn="tl">
                    <a:srgbClr val="000000">
                      <a:alpha val="43137"/>
                    </a:srgbClr>
                  </a:outerShdw>
                </a:effectLst>
              </a:rPr>
              <a:t>Guide</a:t>
            </a:r>
            <a:r>
              <a:rPr lang="cs-CZ" sz="4000" dirty="0">
                <a:effectLst>
                  <a:outerShdw blurRad="38100" dist="38100" dir="2700000" algn="tl">
                    <a:srgbClr val="000000">
                      <a:alpha val="43137"/>
                    </a:srgbClr>
                  </a:outerShdw>
                </a:effectLst>
              </a:rPr>
              <a:t> </a:t>
            </a:r>
          </a:p>
        </p:txBody>
      </p:sp>
      <p:sp>
        <p:nvSpPr>
          <p:cNvPr id="3" name="Zástupný symbol pro obsah 2"/>
          <p:cNvSpPr>
            <a:spLocks noGrp="1"/>
          </p:cNvSpPr>
          <p:nvPr>
            <p:ph idx="1"/>
          </p:nvPr>
        </p:nvSpPr>
        <p:spPr>
          <a:xfrm>
            <a:off x="999208" y="1733328"/>
            <a:ext cx="8064896" cy="3024336"/>
          </a:xfrm>
        </p:spPr>
        <p:txBody>
          <a:bodyPr>
            <a:normAutofit fontScale="92500" lnSpcReduction="10000"/>
          </a:bodyPr>
          <a:lstStyle/>
          <a:p>
            <a:r>
              <a:rPr lang="cs-CZ" dirty="0" err="1">
                <a:latin typeface="Times New Roman" panose="02020603050405020304" pitchFamily="18" charset="0"/>
                <a:cs typeface="Times New Roman" panose="02020603050405020304" pitchFamily="18" charset="0"/>
              </a:rPr>
              <a:t>Monday</a:t>
            </a:r>
            <a:r>
              <a:rPr lang="cs-CZ" dirty="0">
                <a:latin typeface="Times New Roman" panose="02020603050405020304" pitchFamily="18" charset="0"/>
                <a:cs typeface="Times New Roman" panose="02020603050405020304" pitchFamily="18" charset="0"/>
              </a:rPr>
              <a:t> 14:00–14:45</a:t>
            </a:r>
          </a:p>
          <a:p>
            <a:r>
              <a:rPr lang="cs-CZ" dirty="0" err="1"/>
              <a:t>Code</a:t>
            </a:r>
            <a:r>
              <a:rPr lang="cs-CZ" dirty="0"/>
              <a:t>: </a:t>
            </a:r>
            <a:r>
              <a:rPr lang="cs-CZ" dirty="0">
                <a:latin typeface="Times New Roman" panose="02020603050405020304" pitchFamily="18" charset="0"/>
                <a:cs typeface="Times New Roman" panose="02020603050405020304" pitchFamily="18" charset="0"/>
              </a:rPr>
              <a:t>KSV/VA011 </a:t>
            </a:r>
          </a:p>
          <a:p>
            <a:r>
              <a:rPr lang="en-US" dirty="0"/>
              <a:t>2 Credits</a:t>
            </a:r>
            <a:endParaRPr lang="cs-CZ" dirty="0"/>
          </a:p>
          <a:p>
            <a:r>
              <a:rPr lang="en-US" dirty="0"/>
              <a:t>Exam based on student´s papers</a:t>
            </a:r>
            <a:endParaRPr lang="cs-CZ" dirty="0"/>
          </a:p>
          <a:p>
            <a:r>
              <a:rPr lang="en-US" dirty="0"/>
              <a:t>Building and room: UN-U11 </a:t>
            </a:r>
            <a:endParaRPr lang="cs-CZ" dirty="0"/>
          </a:p>
          <a:p>
            <a:pPr marL="0" indent="0">
              <a:buNone/>
            </a:pPr>
            <a:r>
              <a:rPr lang="cs-CZ" dirty="0"/>
              <a:t>			</a:t>
            </a:r>
            <a:r>
              <a:rPr lang="en-US" dirty="0"/>
              <a:t>(</a:t>
            </a:r>
            <a:r>
              <a:rPr lang="en-US" dirty="0" err="1"/>
              <a:t>Univerzitní</a:t>
            </a:r>
            <a:r>
              <a:rPr lang="en-US" dirty="0"/>
              <a:t>, 22)</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en-US" dirty="0"/>
          </a:p>
          <a:p>
            <a:pPr marL="0" indent="0">
              <a:buNone/>
            </a:pPr>
            <a:endParaRPr lang="cs-CZ" dirty="0"/>
          </a:p>
        </p:txBody>
      </p:sp>
      <p:sp>
        <p:nvSpPr>
          <p:cNvPr id="5" name="TextovéPole 4"/>
          <p:cNvSpPr txBox="1"/>
          <p:nvPr/>
        </p:nvSpPr>
        <p:spPr>
          <a:xfrm>
            <a:off x="1190760" y="5148064"/>
            <a:ext cx="14799180" cy="3970318"/>
          </a:xfrm>
          <a:prstGeom prst="rect">
            <a:avLst/>
          </a:prstGeom>
          <a:noFill/>
        </p:spPr>
        <p:txBody>
          <a:bodyPr wrap="square" rtlCol="0">
            <a:spAutoFit/>
          </a:bodyPr>
          <a:lstStyle/>
          <a:p>
            <a:pPr algn="just"/>
            <a:r>
              <a:rPr lang="cs-CZ" sz="2800" dirty="0">
                <a:ea typeface="Calibri"/>
                <a:cs typeface="Times New Roman" panose="02020603050405020304" pitchFamily="18" charset="0"/>
              </a:rPr>
              <a:t>T</a:t>
            </a:r>
            <a:r>
              <a:rPr lang="en-GB" sz="2800" dirty="0">
                <a:ea typeface="Calibri"/>
                <a:cs typeface="Times New Roman" panose="02020603050405020304" pitchFamily="18" charset="0"/>
              </a:rPr>
              <a:t>he basic introduction into the European values and </a:t>
            </a:r>
            <a:r>
              <a:rPr lang="cs-CZ" sz="2800" dirty="0" err="1">
                <a:ea typeface="Calibri"/>
                <a:cs typeface="Times New Roman" panose="02020603050405020304" pitchFamily="18" charset="0"/>
              </a:rPr>
              <a:t>into</a:t>
            </a:r>
            <a:r>
              <a:rPr lang="cs-CZ" sz="2800" dirty="0">
                <a:ea typeface="Calibri"/>
                <a:cs typeface="Times New Roman" panose="02020603050405020304" pitchFamily="18" charset="0"/>
              </a:rPr>
              <a:t> </a:t>
            </a:r>
            <a:r>
              <a:rPr lang="en-GB" sz="2800" dirty="0">
                <a:ea typeface="Calibri"/>
                <a:cs typeface="Times New Roman" panose="02020603050405020304" pitchFamily="18" charset="0"/>
              </a:rPr>
              <a:t>roots of European culture</a:t>
            </a:r>
            <a:r>
              <a:rPr lang="cs-CZ" sz="2800" dirty="0">
                <a:ea typeface="Calibri"/>
                <a:cs typeface="Times New Roman" panose="02020603050405020304" pitchFamily="18" charset="0"/>
              </a:rPr>
              <a:t>.  </a:t>
            </a:r>
            <a:r>
              <a:rPr lang="cs-CZ" sz="2800" dirty="0" err="1">
                <a:ea typeface="Calibri"/>
                <a:cs typeface="Times New Roman" panose="02020603050405020304" pitchFamily="18" charset="0"/>
              </a:rPr>
              <a:t>The</a:t>
            </a:r>
            <a:r>
              <a:rPr lang="cs-CZ" sz="2800" dirty="0">
                <a:ea typeface="Calibri"/>
                <a:cs typeface="Times New Roman" panose="02020603050405020304" pitchFamily="18" charset="0"/>
              </a:rPr>
              <a:t> </a:t>
            </a:r>
            <a:r>
              <a:rPr lang="cs-CZ" sz="2800" dirty="0" err="1">
                <a:ea typeface="Calibri"/>
                <a:cs typeface="Times New Roman" panose="02020603050405020304" pitchFamily="18" charset="0"/>
              </a:rPr>
              <a:t>course</a:t>
            </a:r>
            <a:r>
              <a:rPr lang="cs-CZ" sz="2800" dirty="0">
                <a:ea typeface="Calibri"/>
                <a:cs typeface="Times New Roman" panose="02020603050405020304" pitchFamily="18" charset="0"/>
              </a:rPr>
              <a:t> </a:t>
            </a:r>
            <a:r>
              <a:rPr lang="cs-CZ" sz="2800" dirty="0" err="1">
                <a:ea typeface="Calibri"/>
                <a:cs typeface="Times New Roman" panose="02020603050405020304" pitchFamily="18" charset="0"/>
              </a:rPr>
              <a:t>is</a:t>
            </a:r>
            <a:r>
              <a:rPr lang="cs-CZ" sz="2800" dirty="0">
                <a:ea typeface="Calibri"/>
                <a:cs typeface="Times New Roman" panose="02020603050405020304" pitchFamily="18" charset="0"/>
              </a:rPr>
              <a:t> </a:t>
            </a:r>
            <a:r>
              <a:rPr lang="cs-CZ" sz="2800" dirty="0" err="1">
                <a:ea typeface="Calibri"/>
                <a:cs typeface="Times New Roman" panose="02020603050405020304" pitchFamily="18" charset="0"/>
              </a:rPr>
              <a:t>tailored</a:t>
            </a:r>
            <a:r>
              <a:rPr lang="cs-CZ" sz="2800" dirty="0">
                <a:ea typeface="Calibri"/>
                <a:cs typeface="Times New Roman" panose="02020603050405020304" pitchFamily="18" charset="0"/>
              </a:rPr>
              <a:t> </a:t>
            </a:r>
            <a:r>
              <a:rPr lang="en-GB" sz="2800" dirty="0">
                <a:ea typeface="Calibri"/>
                <a:cs typeface="Times New Roman" panose="02020603050405020304" pitchFamily="18" charset="0"/>
              </a:rPr>
              <a:t>especially </a:t>
            </a:r>
            <a:r>
              <a:rPr lang="cs-CZ" sz="2800" dirty="0">
                <a:ea typeface="Calibri"/>
                <a:cs typeface="Times New Roman" panose="02020603050405020304" pitchFamily="18" charset="0"/>
              </a:rPr>
              <a:t>to </a:t>
            </a:r>
            <a:r>
              <a:rPr lang="en-GB" sz="2800" dirty="0">
                <a:ea typeface="Calibri"/>
                <a:cs typeface="Times New Roman" panose="02020603050405020304" pitchFamily="18" charset="0"/>
              </a:rPr>
              <a:t>students from non-European cultural background. </a:t>
            </a:r>
            <a:r>
              <a:rPr lang="cs-CZ" sz="2800" dirty="0" err="1">
                <a:ea typeface="Calibri"/>
                <a:cs typeface="Times New Roman" panose="02020603050405020304" pitchFamily="18" charset="0"/>
              </a:rPr>
              <a:t>It</a:t>
            </a:r>
            <a:r>
              <a:rPr lang="cs-CZ" sz="2800" dirty="0">
                <a:ea typeface="Calibri"/>
                <a:cs typeface="Times New Roman" panose="02020603050405020304" pitchFamily="18" charset="0"/>
              </a:rPr>
              <a:t> </a:t>
            </a:r>
            <a:r>
              <a:rPr lang="cs-CZ" sz="2800" dirty="0" err="1">
                <a:ea typeface="Calibri"/>
                <a:cs typeface="Times New Roman" panose="02020603050405020304" pitchFamily="18" charset="0"/>
              </a:rPr>
              <a:t>presents</a:t>
            </a:r>
            <a:r>
              <a:rPr lang="cs-CZ" sz="2800" dirty="0">
                <a:ea typeface="Calibri"/>
                <a:cs typeface="Times New Roman" panose="02020603050405020304" pitchFamily="18" charset="0"/>
              </a:rPr>
              <a:t> a basic</a:t>
            </a:r>
            <a:r>
              <a:rPr lang="en-GB" sz="2800" dirty="0">
                <a:ea typeface="Calibri"/>
                <a:cs typeface="Times New Roman" panose="02020603050405020304" pitchFamily="18" charset="0"/>
              </a:rPr>
              <a:t> hermeneutical key to the modern European society.</a:t>
            </a:r>
            <a:endParaRPr lang="cs-CZ" sz="2800" dirty="0">
              <a:ea typeface="Calibri"/>
              <a:cs typeface="Times New Roman" panose="02020603050405020304" pitchFamily="18" charset="0"/>
            </a:endParaRPr>
          </a:p>
          <a:p>
            <a:pPr algn="just"/>
            <a:endParaRPr lang="cs-CZ" sz="2800" dirty="0">
              <a:ea typeface="Calibri"/>
              <a:cs typeface="Times New Roman" panose="02020603050405020304" pitchFamily="18" charset="0"/>
            </a:endParaRPr>
          </a:p>
          <a:p>
            <a:pPr algn="just"/>
            <a:r>
              <a:rPr lang="en-GB" sz="2800" dirty="0">
                <a:ea typeface="Calibri"/>
                <a:cs typeface="Times New Roman" panose="02020603050405020304" pitchFamily="18" charset="0"/>
              </a:rPr>
              <a:t>1. Paradigms of the European thought</a:t>
            </a:r>
            <a:r>
              <a:rPr lang="cs-CZ" sz="2800" dirty="0">
                <a:ea typeface="Calibri"/>
                <a:cs typeface="Times New Roman" panose="02020603050405020304" pitchFamily="18" charset="0"/>
              </a:rPr>
              <a:t> (</a:t>
            </a:r>
            <a:r>
              <a:rPr lang="en-GB" sz="2800" dirty="0">
                <a:ea typeface="Calibri"/>
                <a:cs typeface="Times New Roman" panose="02020603050405020304" pitchFamily="18" charset="0"/>
              </a:rPr>
              <a:t>Charlie Chaplin´s movie Modern times</a:t>
            </a:r>
            <a:r>
              <a:rPr lang="cs-CZ" sz="2800" dirty="0">
                <a:ea typeface="Calibri"/>
                <a:cs typeface="Times New Roman" panose="02020603050405020304" pitchFamily="18" charset="0"/>
              </a:rPr>
              <a:t>, 1936)</a:t>
            </a:r>
          </a:p>
          <a:p>
            <a:pPr algn="just"/>
            <a:r>
              <a:rPr lang="en-GB" sz="2800" dirty="0">
                <a:ea typeface="Calibri"/>
                <a:cs typeface="Times New Roman" panose="02020603050405020304" pitchFamily="18" charset="0"/>
              </a:rPr>
              <a:t>2</a:t>
            </a:r>
            <a:r>
              <a:rPr lang="cs-CZ" sz="2800" dirty="0">
                <a:ea typeface="Calibri"/>
                <a:cs typeface="Times New Roman" panose="02020603050405020304" pitchFamily="18" charset="0"/>
              </a:rPr>
              <a:t>.</a:t>
            </a:r>
            <a:r>
              <a:rPr lang="en-GB" sz="2800" dirty="0">
                <a:ea typeface="Calibri"/>
                <a:cs typeface="Times New Roman" panose="02020603050405020304" pitchFamily="18" charset="0"/>
              </a:rPr>
              <a:t> Freedom and totality in the history of Europe</a:t>
            </a:r>
            <a:r>
              <a:rPr lang="cs-CZ" sz="2800" dirty="0">
                <a:ea typeface="Calibri"/>
                <a:cs typeface="Times New Roman" panose="02020603050405020304" pitchFamily="18" charset="0"/>
              </a:rPr>
              <a:t> (</a:t>
            </a:r>
            <a:r>
              <a:rPr lang="en-GB" sz="2800" dirty="0" err="1">
                <a:ea typeface="Calibri"/>
                <a:cs typeface="Times New Roman" panose="02020603050405020304" pitchFamily="18" charset="0"/>
              </a:rPr>
              <a:t>Václav</a:t>
            </a:r>
            <a:r>
              <a:rPr lang="en-GB" sz="2800" dirty="0">
                <a:ea typeface="Calibri"/>
                <a:cs typeface="Times New Roman" panose="02020603050405020304" pitchFamily="18" charset="0"/>
              </a:rPr>
              <a:t> Havel</a:t>
            </a:r>
            <a:r>
              <a:rPr lang="cs-CZ" sz="2800" dirty="0">
                <a:ea typeface="Calibri"/>
                <a:cs typeface="Times New Roman" panose="02020603050405020304" pitchFamily="18" charset="0"/>
              </a:rPr>
              <a:t>,</a:t>
            </a:r>
            <a:r>
              <a:rPr lang="en-GB" sz="2800" dirty="0">
                <a:ea typeface="Calibri"/>
                <a:cs typeface="Times New Roman" panose="02020603050405020304" pitchFamily="18" charset="0"/>
              </a:rPr>
              <a:t> The Power of the Powerless</a:t>
            </a:r>
            <a:r>
              <a:rPr lang="cs-CZ" sz="2800" dirty="0">
                <a:ea typeface="Calibri"/>
                <a:cs typeface="Times New Roman" panose="02020603050405020304" pitchFamily="18" charset="0"/>
              </a:rPr>
              <a:t>)</a:t>
            </a:r>
          </a:p>
          <a:p>
            <a:pPr algn="just"/>
            <a:r>
              <a:rPr lang="en-GB" sz="2800" dirty="0">
                <a:ea typeface="Calibri"/>
                <a:cs typeface="Times New Roman" panose="02020603050405020304" pitchFamily="18" charset="0"/>
              </a:rPr>
              <a:t>3 Atheism, unbelief</a:t>
            </a:r>
            <a:r>
              <a:rPr lang="cs-CZ" sz="2800" dirty="0">
                <a:ea typeface="Calibri"/>
                <a:cs typeface="Times New Roman" panose="02020603050405020304" pitchFamily="18" charset="0"/>
              </a:rPr>
              <a:t> and</a:t>
            </a:r>
            <a:r>
              <a:rPr lang="en-GB" sz="2800" dirty="0">
                <a:ea typeface="Calibri"/>
                <a:cs typeface="Times New Roman" panose="02020603050405020304" pitchFamily="18" charset="0"/>
              </a:rPr>
              <a:t> indifference</a:t>
            </a:r>
            <a:r>
              <a:rPr lang="cs-CZ" sz="2800" dirty="0">
                <a:ea typeface="Calibri"/>
                <a:cs typeface="Times New Roman" panose="02020603050405020304" pitchFamily="18" charset="0"/>
              </a:rPr>
              <a:t> (</a:t>
            </a:r>
            <a:r>
              <a:rPr lang="en-GB" sz="2800" dirty="0">
                <a:ea typeface="Calibri"/>
                <a:cs typeface="Times New Roman" panose="02020603050405020304" pitchFamily="18" charset="0"/>
              </a:rPr>
              <a:t>M. P. Gallagher</a:t>
            </a:r>
            <a:r>
              <a:rPr lang="cs-CZ" sz="2800" dirty="0">
                <a:ea typeface="Calibri"/>
                <a:cs typeface="Times New Roman" panose="02020603050405020304" pitchFamily="18" charset="0"/>
              </a:rPr>
              <a:t>,</a:t>
            </a:r>
            <a:r>
              <a:rPr lang="en-GB" sz="2800" dirty="0">
                <a:ea typeface="Calibri"/>
                <a:cs typeface="Times New Roman" panose="02020603050405020304" pitchFamily="18" charset="0"/>
              </a:rPr>
              <a:t> What are they saying about unbelief?</a:t>
            </a:r>
            <a:r>
              <a:rPr lang="cs-CZ" sz="2800" dirty="0">
                <a:ea typeface="Calibri"/>
                <a:cs typeface="Times New Roman" panose="02020603050405020304" pitchFamily="18" charset="0"/>
              </a:rPr>
              <a:t>)</a:t>
            </a:r>
          </a:p>
          <a:p>
            <a:pPr algn="just"/>
            <a:r>
              <a:rPr lang="en-GB" sz="2800" dirty="0">
                <a:ea typeface="Calibri"/>
                <a:cs typeface="Times New Roman" panose="02020603050405020304" pitchFamily="18" charset="0"/>
              </a:rPr>
              <a:t>4. </a:t>
            </a:r>
            <a:r>
              <a:rPr lang="cs-CZ" sz="2800" dirty="0">
                <a:ea typeface="Calibri"/>
                <a:cs typeface="Times New Roman" panose="02020603050405020304" pitchFamily="18" charset="0"/>
              </a:rPr>
              <a:t>R</a:t>
            </a:r>
            <a:r>
              <a:rPr lang="en-GB" sz="2800" dirty="0" err="1">
                <a:ea typeface="Calibri"/>
                <a:cs typeface="Times New Roman" panose="02020603050405020304" pitchFamily="18" charset="0"/>
              </a:rPr>
              <a:t>eason</a:t>
            </a:r>
            <a:r>
              <a:rPr lang="en-GB" sz="2800" dirty="0">
                <a:ea typeface="Calibri"/>
                <a:cs typeface="Times New Roman" panose="02020603050405020304" pitchFamily="18" charset="0"/>
              </a:rPr>
              <a:t>, Faith, Spirituality, and Religion</a:t>
            </a:r>
            <a:r>
              <a:rPr lang="cs-CZ" sz="2800" dirty="0">
                <a:ea typeface="Calibri"/>
                <a:cs typeface="Times New Roman" panose="02020603050405020304" pitchFamily="18" charset="0"/>
              </a:rPr>
              <a:t> (</a:t>
            </a:r>
            <a:r>
              <a:rPr lang="en-GB" sz="2800" dirty="0" err="1">
                <a:ea typeface="Calibri"/>
                <a:cs typeface="Times New Roman" panose="02020603050405020304" pitchFamily="18" charset="0"/>
              </a:rPr>
              <a:t>Rolanda</a:t>
            </a:r>
            <a:r>
              <a:rPr lang="en-GB" sz="2800" dirty="0">
                <a:ea typeface="Calibri"/>
                <a:cs typeface="Times New Roman" panose="02020603050405020304" pitchFamily="18" charset="0"/>
              </a:rPr>
              <a:t> </a:t>
            </a:r>
            <a:r>
              <a:rPr lang="en-GB" sz="2800" dirty="0" err="1">
                <a:ea typeface="Calibri"/>
                <a:cs typeface="Times New Roman" panose="02020603050405020304" pitchFamily="18" charset="0"/>
              </a:rPr>
              <a:t>Joff</a:t>
            </a:r>
            <a:r>
              <a:rPr lang="cs-CZ" sz="2800" dirty="0">
                <a:ea typeface="Calibri"/>
                <a:cs typeface="Times New Roman" panose="02020603050405020304" pitchFamily="18" charset="0"/>
              </a:rPr>
              <a:t>e´</a:t>
            </a:r>
            <a:r>
              <a:rPr lang="en-GB" sz="2800" dirty="0">
                <a:ea typeface="Calibri"/>
                <a:cs typeface="Times New Roman" panose="02020603050405020304" pitchFamily="18" charset="0"/>
              </a:rPr>
              <a:t>s movie The Mission</a:t>
            </a:r>
            <a:r>
              <a:rPr lang="cs-CZ" sz="2800" dirty="0">
                <a:ea typeface="Calibri"/>
                <a:cs typeface="Times New Roman" panose="02020603050405020304" pitchFamily="18" charset="0"/>
              </a:rPr>
              <a:t>, </a:t>
            </a:r>
            <a:r>
              <a:rPr lang="en-GB" sz="2800" dirty="0">
                <a:ea typeface="Calibri"/>
                <a:cs typeface="Times New Roman" panose="02020603050405020304" pitchFamily="18" charset="0"/>
              </a:rPr>
              <a:t>1986</a:t>
            </a:r>
            <a:r>
              <a:rPr lang="cs-CZ" sz="2800" dirty="0">
                <a:ea typeface="Calibri"/>
                <a:cs typeface="Times New Roman" panose="02020603050405020304" pitchFamily="18" charset="0"/>
              </a:rPr>
              <a:t>)</a:t>
            </a:r>
          </a:p>
          <a:p>
            <a:pPr algn="just"/>
            <a:r>
              <a:rPr lang="en-GB" sz="2800" dirty="0">
                <a:ea typeface="Calibri"/>
                <a:cs typeface="Times New Roman" panose="02020603050405020304" pitchFamily="18" charset="0"/>
              </a:rPr>
              <a:t>5. Interreligious and intercultural dialogue; Judaism, Christianity, Islam</a:t>
            </a:r>
            <a:r>
              <a:rPr lang="cs-CZ" sz="2800" dirty="0">
                <a:ea typeface="Calibri"/>
                <a:cs typeface="Times New Roman" panose="02020603050405020304" pitchFamily="18" charset="0"/>
              </a:rPr>
              <a:t>.</a:t>
            </a:r>
          </a:p>
        </p:txBody>
      </p:sp>
      <p:pic>
        <p:nvPicPr>
          <p:cNvPr id="11" name="Picture 2" descr="Výsledek obrázku pro creation of ad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1936" y="815888"/>
            <a:ext cx="8438004" cy="400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882570"/>
      </p:ext>
    </p:extLst>
  </p:cSld>
  <p:clrMapOvr>
    <a:masterClrMapping/>
  </p:clrMapOvr>
  <mc:AlternateContent xmlns:mc="http://schemas.openxmlformats.org/markup-compatibility/2006" xmlns:p14="http://schemas.microsoft.com/office/powerpoint/2010/main">
    <mc:Choice Requires="p14">
      <p:transition spd="med" p14:dur="700" advClick="0" advTm="11568">
        <p:fade/>
      </p:transition>
    </mc:Choice>
    <mc:Fallback xmlns="">
      <p:transition spd="med" advClick="0" advTm="11568">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3"/>
          <a:srcRect t="11650" r="2325" b="13528"/>
          <a:stretch/>
        </p:blipFill>
        <p:spPr>
          <a:xfrm>
            <a:off x="9693336" y="73874"/>
            <a:ext cx="5779480" cy="4762690"/>
          </a:xfrm>
          <a:prstGeom prst="rect">
            <a:avLst/>
          </a:prstGeom>
        </p:spPr>
      </p:pic>
      <p:sp>
        <p:nvSpPr>
          <p:cNvPr id="2" name="Nadpis 1"/>
          <p:cNvSpPr>
            <a:spLocks noGrp="1"/>
          </p:cNvSpPr>
          <p:nvPr>
            <p:ph type="title"/>
          </p:nvPr>
        </p:nvSpPr>
        <p:spPr>
          <a:xfrm>
            <a:off x="1158240" y="345624"/>
            <a:ext cx="6120680" cy="1109472"/>
          </a:xfrm>
        </p:spPr>
        <p:txBody>
          <a:bodyPr>
            <a:noAutofit/>
          </a:bodyPr>
          <a:lstStyle/>
          <a:p>
            <a:pPr algn="l"/>
            <a:r>
              <a:rPr lang="cs-CZ" sz="4000" dirty="0">
                <a:effectLst>
                  <a:outerShdw blurRad="38100" dist="38100" dir="2700000" algn="tl">
                    <a:srgbClr val="000000">
                      <a:alpha val="43137"/>
                    </a:srgbClr>
                  </a:outerShdw>
                </a:effectLst>
              </a:rPr>
              <a:t>RELIGIOUS STUDIES</a:t>
            </a:r>
          </a:p>
        </p:txBody>
      </p:sp>
      <p:sp>
        <p:nvSpPr>
          <p:cNvPr id="3" name="Zástupný symbol pro obsah 2"/>
          <p:cNvSpPr>
            <a:spLocks noGrp="1"/>
          </p:cNvSpPr>
          <p:nvPr>
            <p:ph idx="1"/>
          </p:nvPr>
        </p:nvSpPr>
        <p:spPr>
          <a:xfrm>
            <a:off x="927200" y="1375625"/>
            <a:ext cx="8064896" cy="3196375"/>
          </a:xfrm>
        </p:spPr>
        <p:txBody>
          <a:bodyPr>
            <a:normAutofit fontScale="62500" lnSpcReduction="20000"/>
          </a:bodyPr>
          <a:lstStyle/>
          <a:p>
            <a:r>
              <a:rPr lang="cs-CZ" dirty="0"/>
              <a:t>Tue 14:00-15:30</a:t>
            </a:r>
          </a:p>
          <a:p>
            <a:r>
              <a:rPr lang="cs-CZ" dirty="0" err="1"/>
              <a:t>Code</a:t>
            </a:r>
            <a:r>
              <a:rPr lang="cs-CZ" dirty="0"/>
              <a:t>:  </a:t>
            </a:r>
            <a:r>
              <a:rPr lang="en-US" dirty="0"/>
              <a:t>KST/RS </a:t>
            </a:r>
          </a:p>
          <a:p>
            <a:r>
              <a:rPr lang="en-US" dirty="0"/>
              <a:t>2 Credits</a:t>
            </a:r>
            <a:endParaRPr lang="cs-CZ" dirty="0"/>
          </a:p>
          <a:p>
            <a:r>
              <a:rPr lang="en-US" dirty="0"/>
              <a:t>Exam based on student´s papers</a:t>
            </a:r>
            <a:endParaRPr lang="cs-CZ" dirty="0"/>
          </a:p>
          <a:p>
            <a:r>
              <a:rPr lang="en-US" dirty="0"/>
              <a:t>Building and room: UN-U11  (</a:t>
            </a:r>
            <a:r>
              <a:rPr lang="en-US" dirty="0" err="1"/>
              <a:t>Univerzitní</a:t>
            </a:r>
            <a:r>
              <a:rPr lang="en-US" dirty="0"/>
              <a:t>, 22)</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en-US" dirty="0"/>
          </a:p>
          <a:p>
            <a:pPr marL="0" indent="0">
              <a:buNone/>
            </a:pPr>
            <a:endParaRPr lang="cs-CZ" dirty="0"/>
          </a:p>
        </p:txBody>
      </p:sp>
      <p:sp>
        <p:nvSpPr>
          <p:cNvPr id="5" name="TextovéPole 4"/>
          <p:cNvSpPr txBox="1"/>
          <p:nvPr/>
        </p:nvSpPr>
        <p:spPr>
          <a:xfrm>
            <a:off x="927200" y="4782349"/>
            <a:ext cx="14545616" cy="2677656"/>
          </a:xfrm>
          <a:prstGeom prst="rect">
            <a:avLst/>
          </a:prstGeom>
          <a:noFill/>
        </p:spPr>
        <p:txBody>
          <a:bodyPr wrap="square" rtlCol="0">
            <a:spAutoFit/>
          </a:bodyPr>
          <a:lstStyle/>
          <a:p>
            <a:pPr algn="just">
              <a:tabLst>
                <a:tab pos="3043238" algn="l"/>
              </a:tabLst>
            </a:pPr>
            <a:r>
              <a:rPr lang="en-US" sz="2800" dirty="0"/>
              <a:t>Introduction to methods of the religious research, an overview of the history of religious studies, basic knowledge of main world religions and of new religious movements and spiritualties</a:t>
            </a:r>
            <a:r>
              <a:rPr lang="cs-CZ" sz="2800" dirty="0"/>
              <a:t>.</a:t>
            </a:r>
          </a:p>
          <a:p>
            <a:pPr marL="914400" lvl="1" indent="-457200" algn="just">
              <a:buFont typeface="Arial" panose="020B0604020202020204" pitchFamily="34" charset="0"/>
              <a:buChar char="•"/>
              <a:tabLst>
                <a:tab pos="3043238" algn="l"/>
              </a:tabLst>
            </a:pPr>
            <a:r>
              <a:rPr lang="en-US" sz="2800" dirty="0"/>
              <a:t>New spiritualties and religious freedom</a:t>
            </a:r>
          </a:p>
          <a:p>
            <a:pPr marL="914400" lvl="1" indent="-457200" algn="just">
              <a:buFont typeface="Arial" panose="020B0604020202020204" pitchFamily="34" charset="0"/>
              <a:buChar char="•"/>
              <a:tabLst>
                <a:tab pos="3043238" algn="l"/>
              </a:tabLst>
            </a:pPr>
            <a:r>
              <a:rPr lang="en-US" sz="2800" dirty="0"/>
              <a:t>New religious movements and violence</a:t>
            </a:r>
          </a:p>
          <a:p>
            <a:pPr marL="914400" lvl="1" indent="-457200" algn="just">
              <a:buFont typeface="Arial" panose="020B0604020202020204" pitchFamily="34" charset="0"/>
              <a:buChar char="•"/>
              <a:tabLst>
                <a:tab pos="3043238" algn="l"/>
              </a:tabLst>
            </a:pPr>
            <a:r>
              <a:rPr lang="en-US" sz="2800" dirty="0"/>
              <a:t>Religion versus spirituality</a:t>
            </a:r>
          </a:p>
          <a:p>
            <a:pPr algn="just">
              <a:tabLst>
                <a:tab pos="3043238" algn="l"/>
              </a:tabLst>
            </a:pPr>
            <a:endParaRPr lang="en-US" sz="2800" dirty="0"/>
          </a:p>
        </p:txBody>
      </p:sp>
      <p:pic>
        <p:nvPicPr>
          <p:cNvPr id="1026" name="Picture 2" descr="Výsledek obrázku pro buddh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42" y="7433219"/>
            <a:ext cx="3128963" cy="17573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taoi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5321" y="7400623"/>
            <a:ext cx="3124202" cy="17573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ýsledek obrázku pro christianity copt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9523" y="7433220"/>
            <a:ext cx="3124200" cy="17573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ýsledek obrázku pro islam suf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53723" y="7400623"/>
            <a:ext cx="3168931" cy="17825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ýsledek obrázku pro hinduism pilgr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89729" y="7384768"/>
            <a:ext cx="2684268" cy="17825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uvisející obráze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391981" y="7408060"/>
            <a:ext cx="1317244" cy="173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174462"/>
      </p:ext>
    </p:extLst>
  </p:cSld>
  <p:clrMapOvr>
    <a:masterClrMapping/>
  </p:clrMapOvr>
  <mc:AlternateContent xmlns:mc="http://schemas.openxmlformats.org/markup-compatibility/2006" xmlns:p14="http://schemas.microsoft.com/office/powerpoint/2010/main">
    <mc:Choice Requires="p14">
      <p:transition spd="med" p14:dur="700" advClick="0" advTm="10519">
        <p:fade/>
      </p:transition>
    </mc:Choice>
    <mc:Fallback xmlns="">
      <p:transition spd="med" advClick="0" advTm="10519">
        <p:fade/>
      </p:transition>
    </mc:Fallback>
  </mc:AlternateContent>
</p:sld>
</file>

<file path=ppt/theme/theme1.xml><?xml version="1.0" encoding="utf-8"?>
<a:theme xmlns:a="http://schemas.openxmlformats.org/drawingml/2006/main" name="1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844</TotalTime>
  <Words>1371</Words>
  <Application>Microsoft Macintosh PowerPoint</Application>
  <PresentationFormat>Custom</PresentationFormat>
  <Paragraphs>160</Paragraphs>
  <Slides>12</Slides>
  <Notes>3</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Black</vt:lpstr>
      <vt:lpstr>Calibri</vt:lpstr>
      <vt:lpstr>Rockwell</vt:lpstr>
      <vt:lpstr>Times New Roman</vt:lpstr>
      <vt:lpstr>Wingdings</vt:lpstr>
      <vt:lpstr>1_Motiv systému Office</vt:lpstr>
      <vt:lpstr>Office Theme</vt:lpstr>
      <vt:lpstr>Interdisciplinary COURSE OFFER</vt:lpstr>
      <vt:lpstr>Social and cultural anthropology Summer Semester 2019 Couse code: KKS/KSAM  Instructor: Selma Porobić, Ph.D.; Mgr. Ivana Ljuština </vt:lpstr>
      <vt:lpstr> Peace and Conflict  Lecturer: Agnieszka Zogata Kusz, Ph.D. When: 8.30 to 12.40 on Thursdays: 28.03., 4.04., 11.04., 25.04. Where: Building Na Hradě 5, 4th floor, room H2  (with the exception of 28.03, then in 4.11a) </vt:lpstr>
      <vt:lpstr>The Rise and Fall of the British Empire  2019 Summer Semester,  Course Code: KHI/RFB Tuesday: 11:30–13:00 Instructor: Dr. Lukas Perutka</vt:lpstr>
      <vt:lpstr>Community Based Apporach and Intervention Methodology    Summer Semester 2019 Joined course codes: KKS/CBADP and KKS/IMBRC Instructors: Selma Porobić, Ph.D.; Mgr. Ivana Ljuština  </vt:lpstr>
      <vt:lpstr>        DIALOGUE  BETWEEN  NATURAL  SCIENCES  AND  RELIGION</vt:lpstr>
      <vt:lpstr>History of the Modern Middle East  2019 Summer Semester,  Course Code: KHI/HMME | Monday: 11:30-13:00 Instructor: Dr. Yasir Yılmaz</vt:lpstr>
      <vt:lpstr>Europe: User's Guide </vt:lpstr>
      <vt:lpstr>RELIGIOUS STUDIES</vt:lpstr>
      <vt:lpstr>Islam and the West   2019 summer semester/course code: KHI/IW  Monday: 15:00–16:30 | Instructor: Dr. Yasir Yılmaz  The course is taught in English. </vt:lpstr>
      <vt:lpstr>History and Fiction: Narrative Literature from Late Antiquity to the Renaissance</vt:lpstr>
      <vt:lpstr>Roman Culture and Civilization</vt:lpstr>
    </vt:vector>
  </TitlesOfParts>
  <Company>Univerzita Palackého v Olomouci</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dc:title>
  <dc:creator>Petra Potměšilová</dc:creator>
  <cp:lastModifiedBy>Microsoft Office User</cp:lastModifiedBy>
  <cp:revision>84</cp:revision>
  <dcterms:created xsi:type="dcterms:W3CDTF">2017-11-16T18:15:43Z</dcterms:created>
  <dcterms:modified xsi:type="dcterms:W3CDTF">2019-02-06T14:27:30Z</dcterms:modified>
</cp:coreProperties>
</file>