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70" r:id="rId4"/>
    <p:sldId id="271" r:id="rId5"/>
    <p:sldId id="273" r:id="rId6"/>
    <p:sldId id="272" r:id="rId7"/>
    <p:sldId id="274" r:id="rId8"/>
    <p:sldId id="275" r:id="rId9"/>
    <p:sldId id="276" r:id="rId10"/>
    <p:sldId id="280" r:id="rId11"/>
    <p:sldId id="277" r:id="rId12"/>
    <p:sldId id="281" r:id="rId13"/>
    <p:sldId id="279" r:id="rId14"/>
    <p:sldId id="282" r:id="rId15"/>
    <p:sldId id="283" r:id="rId16"/>
    <p:sldId id="284" r:id="rId17"/>
    <p:sldId id="261" r:id="rId18"/>
    <p:sldId id="286" r:id="rId19"/>
    <p:sldId id="285" r:id="rId20"/>
    <p:sldId id="288" r:id="rId21"/>
    <p:sldId id="287" r:id="rId22"/>
    <p:sldId id="256" r:id="rId23"/>
    <p:sldId id="28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DBDA2-D354-4DCC-96E3-CE5919ED2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4DE771-A300-45D3-8877-503246FA2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B8AC02-B687-4B3C-8AFB-FEF24248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701E65-0E01-485D-A317-29EE47FC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857435-EFA0-4BB2-A360-10F1973B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94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C4961-3553-4026-AC73-D033714D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7C75BD-0C2D-4295-8D1B-34CFF39BF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06DA67-DB39-46BE-988B-DB21752C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71A625-E0FD-4B9B-ADF4-81B26FEA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61494B-4415-41E0-96B3-84FE8D95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25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EB75611-C365-44CD-96BE-4AC4F2FB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EC3FC4-D014-4532-BDC0-8CCE95374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CB2D05-3349-42F9-A0C5-7AAD760D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11E667-DC41-4837-A331-E8FE25DF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85DBE6-CD59-4425-8148-54A2EEF4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15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CF475-0DE8-4C63-AFC3-113CE9C0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BA3646-FDA9-4072-804A-1DCF7E579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787E3B-F7EA-4C6F-8EBA-004E1791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7AFF39-C0E6-486F-9039-AF59392B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CE305D-3571-4856-9C23-6E085606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6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EC758-2D97-4302-9FBC-8C9C72D5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6AF7AA-B9A0-4C9E-99EC-6B59A378C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5ED6D-159A-4F1F-97B1-6489323B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23F339-AD78-4EE6-A795-2E44C8E9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8DF982-1114-43F3-A971-1228E62D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88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613EA-5B01-4C2E-A757-D742687C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1365C-08A5-4231-A5C6-60F17555F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46A2E2-C807-446C-9832-8734CEC3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904677-D99E-41B4-B201-095BD173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F11414-F368-4FF5-A3FB-3751B2A8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B1A2B8-71A9-44DB-BF27-BEAF6B63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9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79CBA-EFA2-45A6-9D86-58DC8FAB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AD3D1F-DF2E-4C23-8762-521D87E1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203327-DD8C-42AF-A0D6-B71B946A6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400906-BC7E-4D6A-BBDC-C341D7C43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2B5E4A-83E7-4CF3-B121-45D69F704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85EB58-E3CD-423F-8452-DA96DBE8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FC20EE-1436-4D43-AFCF-D06B90EA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05BDE2-7A5C-4539-8341-AF337B11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3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00E7-56C6-48E8-9E74-3B992034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96A99F-05C2-45F8-8C61-916674AD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38AF5E-1DAD-475F-BFE1-E6CC85B5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D2409B-6F14-4330-BFAF-597E4680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81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20847F-440B-42EF-98D1-39BB9A1A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BDD7A8-E487-4B56-98C7-5068D252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8969F3-AC7F-4E93-9AE9-0F945A8C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6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20425-99F5-474B-827E-38B94B29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F6224-DD2D-4A85-8E79-B14069355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82CD10-A958-4E2D-8F69-C8CC30A52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6589E0-B613-4BD1-8EFD-6A98379B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21B0D9-A29B-41BF-9327-4834B595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32397C-2001-40E7-81B2-40B954AE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8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E4733-B7F0-43E6-8841-41240998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D804964-2A1A-4065-8AE7-3528B5BC1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2D4664-D603-42F0-8974-1AFF7A91A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F1C918-84C6-4191-95CE-846142C9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D09408-E313-499A-A09E-5CD1C0F4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4E55FA-507F-4EA8-950B-00869B6E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85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0A0B60-F8C4-4CCD-8256-F32D1B25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F55CC2-12C0-49A1-AA83-7CDF359C2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4FB078-1938-4921-B995-5E752F342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A3EA-8454-4499-972F-7D4143786E6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9FF00F-DA8A-4B64-BACC-7E73DD224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21CF1C-2D36-4B64-9102-832D9CADC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760A-FCF7-4DEC-BF05-881C1A316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37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TSjlhfOlI" TargetMode="External"/><Relationship Id="rId2" Type="http://schemas.openxmlformats.org/officeDocument/2006/relationships/hyperlink" Target="https://youtu.be/nPxkHXykisk?feature=shar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52B1731-A621-4EAC-824B-66022A2E7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6101" y="-108834"/>
            <a:ext cx="13442387" cy="602699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9004E55-FBB8-4810-9EEC-64A1D9257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48" y="1489922"/>
            <a:ext cx="4523493" cy="39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5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obloha, silnice, exteriér&#10;&#10;Popis byl vytvořen automaticky">
            <a:extLst>
              <a:ext uri="{FF2B5EF4-FFF2-40B4-BE49-F238E27FC236}">
                <a16:creationId xmlns:a16="http://schemas.microsoft.com/office/drawing/2014/main" id="{09A75443-F616-4873-B307-3FA2D85B8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6" name="Obrázek 5" descr="Obsah obrázku text, tráva, exteriér, obloha&#10;&#10;Popis byl vytvořen automaticky">
            <a:extLst>
              <a:ext uri="{FF2B5EF4-FFF2-40B4-BE49-F238E27FC236}">
                <a16:creationId xmlns:a16="http://schemas.microsoft.com/office/drawing/2014/main" id="{8C6E7862-6539-4D74-82B7-A5E757EC91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9" name="Obrázek 8" descr="Obsah obrázku tráva, exteriér, obloha, budova&#10;&#10;Popis byl vytvořen automaticky">
            <a:extLst>
              <a:ext uri="{FF2B5EF4-FFF2-40B4-BE49-F238E27FC236}">
                <a16:creationId xmlns:a16="http://schemas.microsoft.com/office/drawing/2014/main" id="{46AAEB15-1024-4FD6-A37A-F50295400A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1BDFB50-3130-4F74-BE99-E2C5344C46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8960" y="498726"/>
            <a:ext cx="13142674" cy="58605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007B574-5545-4645-9064-356F167A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STUDIUM V ZAHRANIČÍ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7896924-623A-41E3-815F-732505814459}"/>
              </a:ext>
            </a:extLst>
          </p:cNvPr>
          <p:cNvSpPr/>
          <p:nvPr/>
        </p:nvSpPr>
        <p:spPr>
          <a:xfrm>
            <a:off x="-184826" y="1322962"/>
            <a:ext cx="7840494" cy="5535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94AA8-6B86-4BAA-93C9-33EC34F4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3" y="1712068"/>
            <a:ext cx="7034645" cy="371142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Olomouc multikulturní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cca </a:t>
            </a:r>
            <a:r>
              <a:rPr lang="cs-CZ" sz="1800" b="1" dirty="0">
                <a:solidFill>
                  <a:srgbClr val="0070C0"/>
                </a:solidFill>
              </a:rPr>
              <a:t>3 000 zahraničních studentů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každoročně přijmeme ke studiu 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naopak cca </a:t>
            </a:r>
            <a:r>
              <a:rPr lang="cs-CZ" sz="1800" b="1" dirty="0">
                <a:solidFill>
                  <a:srgbClr val="0070C0"/>
                </a:solidFill>
              </a:rPr>
              <a:t>2 000 našich do zahraničí vyšleme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vyjet můžete v rámci Erasmus+, rozvojových projektů ministerstva školství, programu CEEPUS nebo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Merillova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programu 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máme studenty ze </a:t>
            </a:r>
            <a:r>
              <a:rPr lang="cs-CZ" sz="1800" b="1" dirty="0">
                <a:solidFill>
                  <a:srgbClr val="0070C0"/>
                </a:solidFill>
              </a:rPr>
              <a:t>91 zemí světa (1 700 Slováků)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Zahraniční stáže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pracovní stáž v zahraničí vám zprostředkují naše </a:t>
            </a:r>
            <a:r>
              <a:rPr lang="cs-CZ" sz="1800" b="1" dirty="0">
                <a:solidFill>
                  <a:srgbClr val="0070C0"/>
                </a:solidFill>
              </a:rPr>
              <a:t>studentské organizace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Šance na výjezd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100% šance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nabídka studijních pobytů převyšuje poptávku</a:t>
            </a:r>
            <a:endParaRPr lang="cs-CZ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7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rázek 9" descr="Obsah obrázku budova, kolonáda&#10;&#10;Popis byl vytvořen automaticky">
            <a:extLst>
              <a:ext uri="{FF2B5EF4-FFF2-40B4-BE49-F238E27FC236}">
                <a16:creationId xmlns:a16="http://schemas.microsoft.com/office/drawing/2014/main" id="{4E29FCED-99D1-44A1-9436-BE739A44F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7" name="Obrázek 6" descr="Obsah obrázku interiér, strop, osoba, lidé&#10;&#10;Popis byl vytvořen automaticky">
            <a:extLst>
              <a:ext uri="{FF2B5EF4-FFF2-40B4-BE49-F238E27FC236}">
                <a16:creationId xmlns:a16="http://schemas.microsoft.com/office/drawing/2014/main" id="{756E51B0-7C31-4BCD-B72C-62857106A5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4" name="Obrázek 3" descr="Obsah obrázku text, obloha, silnice, exteriér&#10;&#10;Popis byl vytvořen automaticky">
            <a:extLst>
              <a:ext uri="{FF2B5EF4-FFF2-40B4-BE49-F238E27FC236}">
                <a16:creationId xmlns:a16="http://schemas.microsoft.com/office/drawing/2014/main" id="{0CDD217F-9718-4DD7-A16C-9DE7EDFC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7B574-5545-4645-9064-356F167A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pPr algn="l"/>
            <a:br>
              <a:rPr lang="cs-CZ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4400" b="1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UPLIKACE</a:t>
            </a:r>
            <a:endParaRPr lang="cs-CZ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94AA8-6B86-4BAA-93C9-33EC34F4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3" y="1712068"/>
            <a:ext cx="7034645" cy="371142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200" b="0" i="0" u="none" strike="noStrike" baseline="0" dirty="0"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mobilní </a:t>
            </a:r>
            <a:r>
              <a:rPr lang="cs-CZ" sz="1800" b="0" i="0" u="none" strike="noStrike" baseline="0" dirty="0" err="1">
                <a:solidFill>
                  <a:srgbClr val="585858"/>
                </a:solidFill>
                <a:latin typeface="Calibri" panose="020F0502020204030204" pitchFamily="34" charset="0"/>
              </a:rPr>
              <a:t>appkaUP</a:t>
            </a:r>
            <a:r>
              <a:rPr lang="cs-CZ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 </a:t>
            </a:r>
            <a:r>
              <a:rPr lang="cs-CZ" sz="1800" b="1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pro zájemce o studium</a:t>
            </a:r>
            <a:r>
              <a:rPr lang="cs-CZ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, studenty/</a:t>
            </a:r>
            <a:r>
              <a:rPr lang="cs-CZ" sz="1800" b="0" i="0" u="none" strike="noStrike" baseline="0" dirty="0" err="1">
                <a:solidFill>
                  <a:srgbClr val="585858"/>
                </a:solidFill>
                <a:latin typeface="Calibri" panose="020F0502020204030204" pitchFamily="34" charset="0"/>
              </a:rPr>
              <a:t>kyi</a:t>
            </a:r>
            <a:r>
              <a:rPr lang="cs-CZ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 zaměstnance</a:t>
            </a:r>
          </a:p>
          <a:p>
            <a:r>
              <a:rPr lang="cs-CZ" sz="1800" b="1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informace o možnostech studia, přehled oborů </a:t>
            </a:r>
            <a:r>
              <a:rPr lang="cs-CZ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atd.</a:t>
            </a:r>
          </a:p>
          <a:p>
            <a:r>
              <a:rPr lang="cs-CZ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notifikace, zábavní funkce, objednávání jídla, knihovna i krizové funkce </a:t>
            </a:r>
          </a:p>
          <a:p>
            <a:r>
              <a:rPr lang="cs-CZ" sz="1800" b="1" i="0" u="none" strike="noStrike" baseline="0" dirty="0">
                <a:solidFill>
                  <a:srgbClr val="006FC0"/>
                </a:solidFill>
                <a:latin typeface="Calibri" panose="020F0502020204030204" pitchFamily="34" charset="0"/>
              </a:rPr>
              <a:t>první aplikace </a:t>
            </a:r>
            <a:r>
              <a:rPr lang="cs-CZ" sz="18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svého druhu v Česku</a:t>
            </a:r>
          </a:p>
          <a:p>
            <a:endParaRPr lang="cs-CZ" sz="18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cs-CZ" sz="1800" b="1" cap="al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ázek 4" descr="Obsah obrázku strom, rostlina, tmavé&#10;&#10;Popis byl vytvořen automaticky">
            <a:extLst>
              <a:ext uri="{FF2B5EF4-FFF2-40B4-BE49-F238E27FC236}">
                <a16:creationId xmlns:a16="http://schemas.microsoft.com/office/drawing/2014/main" id="{C48878C9-C9BE-47D6-B742-02632AB05D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321" y="1356138"/>
            <a:ext cx="4932304" cy="49323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C6763A-09A0-8194-C134-B366D692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26" y="3656003"/>
            <a:ext cx="24387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4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7B574-5545-4645-9064-356F167A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KOLEJE A MENZY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94AA8-6B86-4BAA-93C9-33EC34F4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3" y="1712068"/>
            <a:ext cx="7034645" cy="371142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MÍT KDE JÍST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máme moderní menzy i vlastní síť bufetů </a:t>
            </a:r>
            <a:r>
              <a:rPr lang="cs-CZ" sz="1800" b="1" dirty="0" err="1">
                <a:solidFill>
                  <a:srgbClr val="0070C0"/>
                </a:solidFill>
              </a:rPr>
              <a:t>FreshUP</a:t>
            </a:r>
            <a:endParaRPr lang="cs-CZ" sz="1800" b="1" dirty="0">
              <a:solidFill>
                <a:srgbClr val="0070C0"/>
              </a:solidFill>
            </a:endParaRP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hlavní jídlo od </a:t>
            </a:r>
            <a:r>
              <a:rPr lang="cs-CZ" sz="1800" b="1" dirty="0">
                <a:solidFill>
                  <a:srgbClr val="0070C0"/>
                </a:solidFill>
              </a:rPr>
              <a:t>80 Kč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(vč. bezlepkových nebo vegetariánských)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přes </a:t>
            </a:r>
            <a:r>
              <a:rPr lang="cs-CZ" sz="1800" b="1" dirty="0">
                <a:solidFill>
                  <a:srgbClr val="0070C0"/>
                </a:solidFill>
              </a:rPr>
              <a:t>600 000 vydaných jídel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ročně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Mít kde spát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nabízíme </a:t>
            </a:r>
            <a:r>
              <a:rPr lang="cs-CZ" sz="1800" b="1" dirty="0">
                <a:solidFill>
                  <a:srgbClr val="0070C0"/>
                </a:solidFill>
              </a:rPr>
              <a:t>4 800 lůžek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moderních kolejích od </a:t>
            </a:r>
            <a:r>
              <a:rPr lang="cs-CZ" sz="1800" b="1" dirty="0">
                <a:solidFill>
                  <a:srgbClr val="0070C0"/>
                </a:solidFill>
              </a:rPr>
              <a:t>2 400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</a:t>
            </a:r>
            <a:r>
              <a:rPr lang="cs-CZ" sz="1800" b="1" dirty="0">
                <a:solidFill>
                  <a:srgbClr val="0070C0"/>
                </a:solidFill>
              </a:rPr>
              <a:t> 5000 Kč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kolejích najdete studovny, zubaře, komunitní zahradu, 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kadeřnice, kluby nebo zkušebny a tělocvičny či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FreeShop</a:t>
            </a:r>
            <a:endParaRPr lang="cs-CZ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ázek 5" descr="Obsah obrázku doprava&#10;&#10;Popis byl vytvořen automaticky">
            <a:extLst>
              <a:ext uri="{FF2B5EF4-FFF2-40B4-BE49-F238E27FC236}">
                <a16:creationId xmlns:a16="http://schemas.microsoft.com/office/drawing/2014/main" id="{374B2866-6762-4AEC-8FBD-2A146D1069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42" y="875949"/>
            <a:ext cx="5106101" cy="51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5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866331D-788F-4420-883A-37A288BE0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ABF5501-0F52-4621-B028-01FB71473E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1439B25-AE34-4224-9ED7-6C144B8054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9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strop, interiér&#10;&#10;Popis byl vytvořen automaticky">
            <a:extLst>
              <a:ext uri="{FF2B5EF4-FFF2-40B4-BE49-F238E27FC236}">
                <a16:creationId xmlns:a16="http://schemas.microsoft.com/office/drawing/2014/main" id="{B9905951-3CF6-444F-B2C7-0F65A03701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0" name="Obrázek 9" descr="Obsah obrázku interiér, patro, zeď, místnost&#10;&#10;Popis byl vytvořen automaticky">
            <a:extLst>
              <a:ext uri="{FF2B5EF4-FFF2-40B4-BE49-F238E27FC236}">
                <a16:creationId xmlns:a16="http://schemas.microsoft.com/office/drawing/2014/main" id="{9B475B70-1196-450B-9607-5CF4C368F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6578C828-9A88-48C5-B75F-CF82C10A6F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B7E081DE-85D3-44C1-8985-7513B419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SPORT NA UNIVERZITĚ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9A4E1330-A845-4EB1-8E41-D7056E52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3" y="1712068"/>
            <a:ext cx="7034645" cy="371142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VLASTNÍ SPORTOVIŠTĚ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patří nám </a:t>
            </a:r>
            <a:r>
              <a:rPr lang="cs-CZ" sz="1800" b="1" dirty="0">
                <a:solidFill>
                  <a:srgbClr val="0070C0"/>
                </a:solidFill>
              </a:rPr>
              <a:t>největší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b="1" dirty="0">
                <a:solidFill>
                  <a:srgbClr val="0070C0"/>
                </a:solidFill>
              </a:rPr>
              <a:t>sportovní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b="1" dirty="0">
                <a:solidFill>
                  <a:srgbClr val="0070C0"/>
                </a:solidFill>
              </a:rPr>
              <a:t>hala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Olomouci a </a:t>
            </a:r>
            <a:r>
              <a:rPr lang="cs-CZ" sz="1800" b="1" dirty="0">
                <a:solidFill>
                  <a:srgbClr val="0070C0"/>
                </a:solidFill>
              </a:rPr>
              <a:t>loděnice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máme </a:t>
            </a:r>
            <a:r>
              <a:rPr lang="cs-CZ" sz="1800" b="1" dirty="0">
                <a:solidFill>
                  <a:srgbClr val="0070C0"/>
                </a:solidFill>
              </a:rPr>
              <a:t>síť tělocvičen a posiloven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venkovní 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hřiště nebo </a:t>
            </a:r>
            <a:r>
              <a:rPr lang="cs-CZ" sz="1800" b="1" dirty="0">
                <a:solidFill>
                  <a:srgbClr val="0070C0"/>
                </a:solidFill>
              </a:rPr>
              <a:t>plavecký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b="1" dirty="0">
                <a:solidFill>
                  <a:srgbClr val="0070C0"/>
                </a:solidFill>
              </a:rPr>
              <a:t>bazén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Sportovní kurzy a programy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Akademik sport centrum nabízí 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800" b="1" dirty="0">
                <a:solidFill>
                  <a:srgbClr val="0070C0"/>
                </a:solidFill>
              </a:rPr>
              <a:t>40+ sportovních kurzů a programů 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hokejový tým </a:t>
            </a:r>
            <a:r>
              <a:rPr lang="cs-CZ" sz="1800" b="1" dirty="0">
                <a:solidFill>
                  <a:srgbClr val="0070C0"/>
                </a:solidFill>
              </a:rPr>
              <a:t>HC Univerzita Palackého </a:t>
            </a:r>
            <a:br>
              <a:rPr lang="cs-CZ" sz="1800" b="1" dirty="0">
                <a:solidFill>
                  <a:srgbClr val="0070C0"/>
                </a:solidFill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vyhrál akademický titul 2021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můžete reprezentovat UP v extraligových klubech 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reprezentovat ČR</a:t>
            </a:r>
            <a:endParaRPr lang="cs-CZ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3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7747E83-C6F5-4909-8C85-AA4FE5CD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KULTURA NA KAŽDÉM ROHU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042379E2-DCA2-414C-9462-B446A4F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3" y="1712068"/>
            <a:ext cx="7034645" cy="371142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FESTIVALY evropské úrovně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59 let pořádáme </a:t>
            </a:r>
            <a:r>
              <a:rPr lang="cs-CZ" sz="1800" b="1" dirty="0">
                <a:solidFill>
                  <a:srgbClr val="0070C0"/>
                </a:solidFill>
              </a:rPr>
              <a:t>Academia Film Olomouc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největší festival populárně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-vědeckého filmu a dokumentu ve střední Evropě</a:t>
            </a:r>
            <a:endParaRPr lang="cs-CZ" sz="1800" b="1" dirty="0">
              <a:solidFill>
                <a:srgbClr val="0070C0"/>
              </a:solidFill>
            </a:endParaRP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pořádáme </a:t>
            </a:r>
            <a:r>
              <a:rPr lang="cs-CZ" sz="1800" b="1" dirty="0">
                <a:solidFill>
                  <a:srgbClr val="0070C0"/>
                </a:solidFill>
              </a:rPr>
              <a:t>Přehlídku filmové animace a současného umění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b="1" dirty="0">
                <a:solidFill>
                  <a:srgbClr val="0070C0"/>
                </a:solidFill>
              </a:rPr>
              <a:t>Olomoucký majáles UP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festival </a:t>
            </a:r>
            <a:r>
              <a:rPr lang="cs-CZ" sz="1800" b="1" dirty="0">
                <a:solidFill>
                  <a:srgbClr val="0070C0"/>
                </a:solidFill>
              </a:rPr>
              <a:t>Baroko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festival </a:t>
            </a:r>
            <a:r>
              <a:rPr lang="cs-CZ" sz="1800" b="1" dirty="0">
                <a:solidFill>
                  <a:srgbClr val="0070C0"/>
                </a:solidFill>
              </a:rPr>
              <a:t>LITR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divadelní festivaly i plesy  </a:t>
            </a:r>
          </a:p>
          <a:p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Studentské aktivity a </a:t>
            </a:r>
            <a:r>
              <a:rPr lang="cs-CZ" sz="1800" b="1" cap="all" dirty="0" err="1">
                <a:solidFill>
                  <a:srgbClr val="0070C0"/>
                </a:solidFill>
              </a:rPr>
              <a:t>orgAnizace</a:t>
            </a:r>
            <a:endParaRPr lang="cs-CZ" sz="1800" b="1" cap="all" dirty="0">
              <a:solidFill>
                <a:srgbClr val="0070C0"/>
              </a:solidFill>
            </a:endParaRP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univerzitě najdeš skoro </a:t>
            </a:r>
            <a:r>
              <a:rPr lang="cs-CZ" sz="1800" b="1" dirty="0">
                <a:solidFill>
                  <a:srgbClr val="0070C0"/>
                </a:solidFill>
              </a:rPr>
              <a:t>40 studentských organizací a spolků 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 dispozici je ti </a:t>
            </a:r>
            <a:r>
              <a:rPr lang="cs-CZ" sz="1800" b="1" dirty="0">
                <a:solidFill>
                  <a:srgbClr val="0070C0"/>
                </a:solidFill>
              </a:rPr>
              <a:t>Studentský klub UP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systémová podpora tvých nápadů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máme vlastní časopis,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podcasty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filmový a divadelní klub i vývojáře aplikací nebo tým Famfrpálu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6BDEC60-3964-4BF3-8B51-50ADB92681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68323" y="1856660"/>
            <a:ext cx="5158677" cy="36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9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A38532-CBB6-4FC2-86A3-F0893773F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4B5A079-8F58-4408-B273-7B4CC1C1B5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E5CA86-AEB0-49E4-959D-643D2C551C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46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B7E081DE-85D3-44C1-8985-7513B419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OTEVŘENÁ UNIVERZITA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9A4E1330-A845-4EB1-8E41-D7056E52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3" y="1712068"/>
            <a:ext cx="7034645" cy="371142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ZAPARKUJ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kulturní akce ve veřejném prostoru přes léto</a:t>
            </a:r>
          </a:p>
          <a:p>
            <a:pPr marL="0" indent="0">
              <a:buNone/>
            </a:pPr>
            <a:r>
              <a:rPr lang="cs-CZ" sz="1800" b="1" cap="all" dirty="0" err="1">
                <a:solidFill>
                  <a:srgbClr val="0070C0"/>
                </a:solidFill>
              </a:rPr>
              <a:t>upOINT</a:t>
            </a:r>
            <a:r>
              <a:rPr lang="cs-CZ" sz="1800" b="1" cap="all" dirty="0">
                <a:solidFill>
                  <a:srgbClr val="0070C0"/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unikátní obchod a informační centrum v centru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Nadační fond UP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první svého druhu v republice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Udržitelná univerzita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Green Office a koncepce udržitelnosti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Kariérní centrum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pomoc s uplatněním i přednášky s profíky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Daruj krev s UP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podpora bezplatného dárcovství krve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Pevnost poznání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vlastní interaktivní muzeum vědy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Kreativní </a:t>
            </a:r>
            <a:r>
              <a:rPr lang="cs-CZ" sz="1800" b="1" cap="all" dirty="0" err="1">
                <a:solidFill>
                  <a:srgbClr val="0070C0"/>
                </a:solidFill>
              </a:rPr>
              <a:t>olomouc</a:t>
            </a:r>
            <a:r>
              <a:rPr lang="cs-CZ" sz="1800" b="1" cap="all" dirty="0">
                <a:solidFill>
                  <a:srgbClr val="0070C0"/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podporujeme kreativní a kulturní průmysly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Olomoucký majáles UP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dvoudenní festival aneb Studenti studentům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Noc vědců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největší akce popularizující vědu po setmění (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video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cs-CZ" sz="1800" b="1" cap="all" dirty="0" err="1">
                <a:solidFill>
                  <a:srgbClr val="0070C0"/>
                </a:solidFill>
              </a:rPr>
              <a:t>Meet</a:t>
            </a:r>
            <a:r>
              <a:rPr lang="cs-CZ" sz="1800" b="1" cap="all" dirty="0">
                <a:solidFill>
                  <a:srgbClr val="0070C0"/>
                </a:solidFill>
              </a:rPr>
              <a:t> up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uvítací akce (nejen) pro prváky na začátku semestru (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video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STREET ART FESTIVAL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největší street artový festival u nás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DA85F3-FB4C-4004-93FD-7EB82CDEF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032" y="539015"/>
            <a:ext cx="12083890" cy="54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07B574-5545-4645-9064-356F167A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406862"/>
            <a:ext cx="685255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OLOMOUC – </a:t>
            </a:r>
            <a:br>
              <a:rPr lang="cs-CZ" b="1" dirty="0">
                <a:solidFill>
                  <a:srgbClr val="0070C0"/>
                </a:solidFill>
                <a:latin typeface="+mn-lt"/>
              </a:rPr>
            </a:br>
            <a:r>
              <a:rPr lang="cs-CZ" b="1" dirty="0">
                <a:solidFill>
                  <a:srgbClr val="0070C0"/>
                </a:solidFill>
                <a:latin typeface="+mn-lt"/>
              </a:rPr>
              <a:t>UNIVERZITNÍ MĚSTO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94AA8-6B86-4BAA-93C9-33EC34F4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396" y="2198632"/>
            <a:ext cx="5776532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JSME „NEJSTUDENTŠTĚJŠÍ</a:t>
            </a:r>
            <a:r>
              <a:rPr lang="cs-CZ" sz="1800" b="1" cap="all">
                <a:solidFill>
                  <a:srgbClr val="0070C0"/>
                </a:solidFill>
              </a:rPr>
              <a:t>“ město</a:t>
            </a:r>
            <a:endParaRPr lang="cs-CZ" sz="1800" b="1" cap="all" dirty="0">
              <a:solidFill>
                <a:srgbClr val="0070C0"/>
              </a:solidFill>
            </a:endParaRPr>
          </a:p>
          <a:p>
            <a:r>
              <a:rPr lang="cs-CZ" sz="1800" b="1" dirty="0">
                <a:solidFill>
                  <a:srgbClr val="0070C0"/>
                </a:solidFill>
              </a:rPr>
              <a:t>100 000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obyvatel | </a:t>
            </a:r>
            <a:r>
              <a:rPr lang="cs-CZ" sz="1800" b="1" dirty="0">
                <a:solidFill>
                  <a:srgbClr val="0070C0"/>
                </a:solidFill>
              </a:rPr>
              <a:t>23 000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studentů | </a:t>
            </a:r>
            <a:r>
              <a:rPr lang="cs-CZ" sz="1800" b="1" dirty="0">
                <a:solidFill>
                  <a:srgbClr val="0070C0"/>
                </a:solidFill>
              </a:rPr>
              <a:t>4 000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zaměstnanců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PATŘÍME MEZI TOP 3 </a:t>
            </a:r>
            <a:r>
              <a:rPr lang="cs-CZ" sz="1800" b="1" cap="all" dirty="0" err="1">
                <a:solidFill>
                  <a:srgbClr val="0070C0"/>
                </a:solidFill>
              </a:rPr>
              <a:t>univerzitY</a:t>
            </a:r>
            <a:r>
              <a:rPr lang="cs-CZ" sz="1800" b="1" cap="all" dirty="0">
                <a:solidFill>
                  <a:srgbClr val="0070C0"/>
                </a:solidFill>
              </a:rPr>
              <a:t> v Česku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nejstarší univerzita na Moravě a největší zaměstnavatel 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Součást světového dědictví UNESCO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2. největší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památková oblast v Česku a centrum kultury</a:t>
            </a:r>
          </a:p>
          <a:p>
            <a:pPr marL="0" indent="0">
              <a:buNone/>
            </a:pPr>
            <a:endParaRPr lang="cs-CZ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JSME JEDNA Z TOP 10 destinací v Evropě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doporučuje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Lonely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Planet a New York Times 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0641FE-19BA-4870-8D40-5741EC88F0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20" y="504139"/>
            <a:ext cx="6120396" cy="61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37747E83-C6F5-4909-8C85-AA4FE5CD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KDE SE DOZVĚDĚT VÍC?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89599E-EBAD-4FF8-82EE-1C34399703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54" y="2920481"/>
            <a:ext cx="3718277" cy="2530329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47A6297C-ED22-4AF0-A00A-36501C7107D3}"/>
              </a:ext>
            </a:extLst>
          </p:cNvPr>
          <p:cNvSpPr txBox="1">
            <a:spLocks/>
          </p:cNvSpPr>
          <p:nvPr/>
        </p:nvSpPr>
        <p:spPr>
          <a:xfrm>
            <a:off x="463142" y="1729116"/>
            <a:ext cx="3472045" cy="428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0070C0"/>
                </a:solidFill>
                <a:latin typeface="+mn-lt"/>
              </a:rPr>
              <a:t>www.univerzitnimesto.cz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32A5EE5-B0F8-49AD-9251-B177869A96E3}"/>
              </a:ext>
            </a:extLst>
          </p:cNvPr>
          <p:cNvSpPr txBox="1"/>
          <p:nvPr/>
        </p:nvSpPr>
        <p:spPr>
          <a:xfrm>
            <a:off x="5074128" y="1696286"/>
            <a:ext cx="609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UPlikace</a:t>
            </a:r>
            <a:endParaRPr lang="cs-CZ" sz="2400" dirty="0"/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2013CA2D-F81C-E566-D3AD-554FBEFF45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165" y="2416478"/>
            <a:ext cx="2334436" cy="4327887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3CED9537-BC46-02A8-7FCE-A8C6165370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964" y="2449386"/>
            <a:ext cx="2146545" cy="40073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DAD4212-CEA8-3624-CC17-61B4575676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128" y="2416478"/>
            <a:ext cx="2334435" cy="43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44FAE42E-BC59-463B-B16C-3E211BF249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03" y="2000707"/>
            <a:ext cx="4697099" cy="4697099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C3A28648-D339-42E7-95B9-8B776E69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42" y="1729116"/>
            <a:ext cx="4582050" cy="428835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+mn-lt"/>
              </a:rPr>
              <a:t>IG (#univerzita.palackeho)			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CE51A8A4-46C5-41CF-B011-C3F68DB0B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6066" y="2157951"/>
            <a:ext cx="5390147" cy="3842051"/>
          </a:xfrm>
          <a:prstGeom prst="rect">
            <a:avLst/>
          </a:prstGeom>
        </p:spPr>
      </p:pic>
      <p:sp>
        <p:nvSpPr>
          <p:cNvPr id="23" name="Nadpis 1">
            <a:extLst>
              <a:ext uri="{FF2B5EF4-FFF2-40B4-BE49-F238E27FC236}">
                <a16:creationId xmlns:a16="http://schemas.microsoft.com/office/drawing/2014/main" id="{2E014FA6-09B6-4BCC-B17E-9E87820475D1}"/>
              </a:ext>
            </a:extLst>
          </p:cNvPr>
          <p:cNvSpPr txBox="1">
            <a:spLocks/>
          </p:cNvSpPr>
          <p:nvPr/>
        </p:nvSpPr>
        <p:spPr>
          <a:xfrm>
            <a:off x="431095" y="175323"/>
            <a:ext cx="989672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70C0"/>
                </a:solidFill>
                <a:latin typeface="+mn-lt"/>
              </a:rPr>
              <a:t>KDE SE DOZVĚDĚT VÍC?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2418AB8-544C-4A86-9334-8DFB76FE0C4C}"/>
              </a:ext>
            </a:extLst>
          </p:cNvPr>
          <p:cNvSpPr txBox="1"/>
          <p:nvPr/>
        </p:nvSpPr>
        <p:spPr>
          <a:xfrm>
            <a:off x="5866066" y="1498283"/>
            <a:ext cx="609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Facebook (</a:t>
            </a:r>
            <a:r>
              <a:rPr lang="cs-CZ" sz="2400" b="1" dirty="0" err="1">
                <a:solidFill>
                  <a:srgbClr val="0070C0"/>
                </a:solidFill>
              </a:rPr>
              <a:t>univerzita.palackeho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25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8D2DB98-7911-4615-BE86-174B2A8D5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545" y="0"/>
            <a:ext cx="9594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22BF31E-4B85-4AAB-AFD7-37677374C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6101" y="-108834"/>
            <a:ext cx="13442387" cy="6026996"/>
          </a:xfrm>
          <a:prstGeom prst="rect">
            <a:avLst/>
          </a:prstGeom>
        </p:spPr>
      </p:pic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9A4E1330-A845-4EB1-8E41-D7056E52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281" y="1692818"/>
            <a:ext cx="4427622" cy="371142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rgbClr val="0070C0"/>
                </a:solidFill>
              </a:rPr>
              <a:t>Den otevřených dveří 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rgbClr val="0070C0"/>
                </a:solidFill>
              </a:rPr>
              <a:t>28. 11. 2025 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rgbClr val="0070C0"/>
                </a:solidFill>
              </a:rPr>
              <a:t>24. 1. 2026</a:t>
            </a:r>
          </a:p>
          <a:p>
            <a:pPr marL="0" indent="0" algn="ctr"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0070C0"/>
                </a:solidFill>
              </a:rPr>
              <a:t>www.univerzitnimesto.cz</a:t>
            </a:r>
          </a:p>
        </p:txBody>
      </p:sp>
    </p:spTree>
    <p:extLst>
      <p:ext uri="{BB962C8B-B14F-4D97-AF65-F5344CB8AC3E}">
        <p14:creationId xmlns:p14="http://schemas.microsoft.com/office/powerpoint/2010/main" val="28016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C2522F6-F92C-4A1F-8665-E0A95F1DB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15" name="Obrázek 14" descr="Obsah obrázku exteriér, obloha, město, budova&#10;&#10;Popis byl vytvořen automaticky">
            <a:extLst>
              <a:ext uri="{FF2B5EF4-FFF2-40B4-BE49-F238E27FC236}">
                <a16:creationId xmlns:a16="http://schemas.microsoft.com/office/drawing/2014/main" id="{3C2887FD-1A18-459D-8E2B-9AC0F01D5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17" name="Obrázek 16" descr="Obsah obrázku strom, exteriér, obloha, město&#10;&#10;Popis byl vytvořen automaticky">
            <a:extLst>
              <a:ext uri="{FF2B5EF4-FFF2-40B4-BE49-F238E27FC236}">
                <a16:creationId xmlns:a16="http://schemas.microsoft.com/office/drawing/2014/main" id="{09779326-6D01-4457-9570-670D5CD4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7B574-5545-4645-9064-356F167A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UNIVERZITA PALACKÉHO V OLOMOUCI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94AA8-6B86-4BAA-93C9-33EC34F4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6" y="1774382"/>
            <a:ext cx="6160238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Nesledujeme trendy, udáváme je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máme jeden z nejrychleji rostoucích vědeckých výkonů v ČR</a:t>
            </a:r>
            <a:r>
              <a:rPr lang="cs-CZ" sz="1800" b="1" dirty="0">
                <a:solidFill>
                  <a:srgbClr val="0070C0"/>
                </a:solidFill>
              </a:rPr>
              <a:t> 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Patříme k nejvýběrovějším školám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letos se k nám hlásilo </a:t>
            </a:r>
            <a:r>
              <a:rPr lang="cs-CZ" sz="1800" b="1" cap="all" dirty="0">
                <a:solidFill>
                  <a:srgbClr val="0070C0"/>
                </a:solidFill>
              </a:rPr>
              <a:t>25 000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studentů a zapsalo se cca </a:t>
            </a:r>
            <a:r>
              <a:rPr lang="cs-CZ" sz="1800" b="1" cap="all" dirty="0">
                <a:solidFill>
                  <a:srgbClr val="0070C0"/>
                </a:solidFill>
              </a:rPr>
              <a:t>8 000</a:t>
            </a:r>
            <a:endParaRPr lang="cs-CZ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Jsme tzv. „</a:t>
            </a:r>
            <a:r>
              <a:rPr lang="cs-CZ" sz="1800" b="1" cap="all" dirty="0" err="1">
                <a:solidFill>
                  <a:srgbClr val="0070C0"/>
                </a:solidFill>
              </a:rPr>
              <a:t>Research</a:t>
            </a:r>
            <a:r>
              <a:rPr lang="cs-CZ" sz="1800" b="1" cap="all" dirty="0">
                <a:solidFill>
                  <a:srgbClr val="0070C0"/>
                </a:solidFill>
              </a:rPr>
              <a:t> university“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prioritou je pro nás věda, výzkum a jejich aplikace</a:t>
            </a:r>
          </a:p>
          <a:p>
            <a:pPr marL="0" indent="0">
              <a:buNone/>
            </a:pPr>
            <a:endParaRPr lang="cs-CZ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Nabízíme kombinací 1 000 studijních oborů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najdeš u nás humanitní studia, společenské vědy, právo, medicínu, přírodní vědy i uměnovědná studia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725A89-6E29-4DC0-843C-AE036D4FC1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586" y="1877962"/>
            <a:ext cx="4661117" cy="46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0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obloha, exteriér&#10;&#10;Popis byl vytvořen automaticky">
            <a:extLst>
              <a:ext uri="{FF2B5EF4-FFF2-40B4-BE49-F238E27FC236}">
                <a16:creationId xmlns:a16="http://schemas.microsoft.com/office/drawing/2014/main" id="{03C250CB-B6F5-4AD7-855F-DEC139307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5" name="Obrázek 4" descr="Obsah obrázku exteriér, tráva, budova, chodník&#10;&#10;Popis byl vytvořen automaticky">
            <a:extLst>
              <a:ext uri="{FF2B5EF4-FFF2-40B4-BE49-F238E27FC236}">
                <a16:creationId xmlns:a16="http://schemas.microsoft.com/office/drawing/2014/main" id="{B426BFA8-AD29-46B8-801E-3E0846AD77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3" name="Obrázek 2" descr="Obsah obrázku interiér, osoba, strop, červená&#10;&#10;Popis byl vytvořen automaticky">
            <a:extLst>
              <a:ext uri="{FF2B5EF4-FFF2-40B4-BE49-F238E27FC236}">
                <a16:creationId xmlns:a16="http://schemas.microsoft.com/office/drawing/2014/main" id="{573DB424-5129-4A76-B8FA-C79DE1FEE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7B574-5545-4645-9064-356F167A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STUDIUM U NÁS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94AA8-6B86-4BAA-93C9-33EC34F4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5" y="1774382"/>
            <a:ext cx="6538533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Vše řešíme online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si můžeš vybrat svůj obor na </a:t>
            </a:r>
            <a:r>
              <a:rPr lang="cs-CZ" sz="1800" b="1" dirty="0">
                <a:solidFill>
                  <a:srgbClr val="0070C0"/>
                </a:solidFill>
              </a:rPr>
              <a:t>univerzitnimesto.cz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si podáš přihlášku a své studium si řešíš v mobilu 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naší </a:t>
            </a:r>
            <a:r>
              <a:rPr lang="cs-CZ" sz="1800" b="1" dirty="0" err="1">
                <a:solidFill>
                  <a:srgbClr val="0070C0"/>
                </a:solidFill>
              </a:rPr>
              <a:t>UPlikací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kde najdeš i Průvodce studenta</a:t>
            </a:r>
            <a:endParaRPr lang="cs-CZ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Rozvrh podle tebe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rozvrh si přizpůsobíš svým potřebám 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1800" b="1" dirty="0">
                <a:solidFill>
                  <a:srgbClr val="0070C0"/>
                </a:solidFill>
              </a:rPr>
              <a:t>prezenčně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cs-CZ" sz="1800" b="1" dirty="0">
                <a:solidFill>
                  <a:srgbClr val="0070C0"/>
                </a:solidFill>
              </a:rPr>
              <a:t> kombinovaně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cs-CZ" sz="1800" b="1" dirty="0">
                <a:solidFill>
                  <a:srgbClr val="0070C0"/>
                </a:solidFill>
              </a:rPr>
              <a:t> online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studovat můžeš i dva obory (</a:t>
            </a:r>
            <a:r>
              <a:rPr lang="cs-CZ" sz="1800" b="1" dirty="0">
                <a:solidFill>
                  <a:srgbClr val="0070C0"/>
                </a:solidFill>
              </a:rPr>
              <a:t>maior x minor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Praxe a studium v zahraničí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klademe důraz na praktickou výuku a studijní stáže v zahraničí</a:t>
            </a:r>
          </a:p>
        </p:txBody>
      </p:sp>
      <p:pic>
        <p:nvPicPr>
          <p:cNvPr id="5" name="Obrázek 4" descr="Obsah obrázku strom, rostlina, tmavé&#10;&#10;Popis byl vytvořen automaticky">
            <a:extLst>
              <a:ext uri="{FF2B5EF4-FFF2-40B4-BE49-F238E27FC236}">
                <a16:creationId xmlns:a16="http://schemas.microsoft.com/office/drawing/2014/main" id="{19EA28FA-8655-4F38-87EB-39442DB97E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328" y="1582993"/>
            <a:ext cx="4635910" cy="46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1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7B574-5545-4645-9064-356F167A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STUDIUM U NÁS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94AA8-6B86-4BAA-93C9-33EC34F4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4" y="1774382"/>
            <a:ext cx="6926076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ŠIROKÁ NABÍDKA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studovat můžeš na jedné z </a:t>
            </a:r>
            <a:r>
              <a:rPr lang="cs-CZ" sz="1800" b="1" dirty="0">
                <a:solidFill>
                  <a:srgbClr val="0070C0"/>
                </a:solidFill>
              </a:rPr>
              <a:t>8 fakult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nabízíme </a:t>
            </a:r>
            <a:r>
              <a:rPr lang="cs-CZ" sz="1800" b="1" dirty="0">
                <a:solidFill>
                  <a:srgbClr val="0070C0"/>
                </a:solidFill>
              </a:rPr>
              <a:t>1 000+ studijních programů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češtině a </a:t>
            </a:r>
            <a:r>
              <a:rPr lang="cs-CZ" sz="1800" b="1" dirty="0">
                <a:solidFill>
                  <a:srgbClr val="0070C0"/>
                </a:solidFill>
              </a:rPr>
              <a:t>206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cizím jazyce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studovat můžete Bc. (3 roky),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nMgr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(2 roky) nebo Mgr. (5–6 let) programy, u velké části oborů můžete dosáhnout i na Ph.D. titul</a:t>
            </a:r>
            <a:endParaRPr lang="cs-CZ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TOP obory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nejvíce přihlášek na programy Právo a právní věda, Všeobecné lékařství, Psychologie, Fyzioterapie, Učitelství pro 1. stupeň ZŠ, …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STIPENDIA &amp; podpora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75 % studujících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získá každoročně některé ze stipendií</a:t>
            </a:r>
          </a:p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máme </a:t>
            </a:r>
            <a:r>
              <a:rPr lang="cs-CZ" sz="1800" b="1" dirty="0">
                <a:solidFill>
                  <a:srgbClr val="0070C0"/>
                </a:solidFill>
              </a:rPr>
              <a:t>Kariérní centrum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b="1" dirty="0">
                <a:solidFill>
                  <a:srgbClr val="0070C0"/>
                </a:solidFill>
              </a:rPr>
              <a:t>Nadační fond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nebo </a:t>
            </a:r>
            <a:r>
              <a:rPr lang="cs-CZ" sz="1800" b="1" dirty="0">
                <a:solidFill>
                  <a:srgbClr val="0070C0"/>
                </a:solidFill>
              </a:rPr>
              <a:t>Podnikatelský inkubátor</a:t>
            </a:r>
          </a:p>
        </p:txBody>
      </p:sp>
      <p:pic>
        <p:nvPicPr>
          <p:cNvPr id="6" name="Obrázek 5" descr="Obsah obrázku text, strom, podepsat, exteriér&#10;&#10;Popis byl vytvořen automaticky">
            <a:extLst>
              <a:ext uri="{FF2B5EF4-FFF2-40B4-BE49-F238E27FC236}">
                <a16:creationId xmlns:a16="http://schemas.microsoft.com/office/drawing/2014/main" id="{C62ED13F-B868-4954-ABDE-58ABEEA862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993" y="4840863"/>
            <a:ext cx="1261357" cy="1261357"/>
          </a:xfrm>
          <a:prstGeom prst="rect">
            <a:avLst/>
          </a:prstGeom>
        </p:spPr>
      </p:pic>
      <p:pic>
        <p:nvPicPr>
          <p:cNvPr id="8" name="Obrázek 7" descr="Obsah obrázku text, strom, podepsat, exteriér&#10;&#10;Popis byl vytvořen automaticky">
            <a:extLst>
              <a:ext uri="{FF2B5EF4-FFF2-40B4-BE49-F238E27FC236}">
                <a16:creationId xmlns:a16="http://schemas.microsoft.com/office/drawing/2014/main" id="{84B50758-7D58-40CA-AE08-53B754DAAA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416" y="4840864"/>
            <a:ext cx="1261357" cy="1261357"/>
          </a:xfrm>
          <a:prstGeom prst="rect">
            <a:avLst/>
          </a:prstGeom>
        </p:spPr>
      </p:pic>
      <p:pic>
        <p:nvPicPr>
          <p:cNvPr id="10" name="Obrázek 9" descr="Obsah obrázku text, strom, podepsat, exteriér&#10;&#10;Popis byl vytvořen automaticky">
            <a:extLst>
              <a:ext uri="{FF2B5EF4-FFF2-40B4-BE49-F238E27FC236}">
                <a16:creationId xmlns:a16="http://schemas.microsoft.com/office/drawing/2014/main" id="{641AF633-10B9-48ED-854E-A5020D8A03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325" y="1527638"/>
            <a:ext cx="1261357" cy="1261357"/>
          </a:xfrm>
          <a:prstGeom prst="rect">
            <a:avLst/>
          </a:prstGeom>
        </p:spPr>
      </p:pic>
      <p:pic>
        <p:nvPicPr>
          <p:cNvPr id="12" name="Obrázek 11" descr="Obsah obrázku text, podepsat, tmavé&#10;&#10;Popis byl vytvořen automaticky">
            <a:extLst>
              <a:ext uri="{FF2B5EF4-FFF2-40B4-BE49-F238E27FC236}">
                <a16:creationId xmlns:a16="http://schemas.microsoft.com/office/drawing/2014/main" id="{26F90428-8D38-4755-B903-D4F22A1F33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992" y="1570038"/>
            <a:ext cx="1261357" cy="1261357"/>
          </a:xfrm>
          <a:prstGeom prst="rect">
            <a:avLst/>
          </a:prstGeom>
        </p:spPr>
      </p:pic>
      <p:pic>
        <p:nvPicPr>
          <p:cNvPr id="14" name="Obrázek 13" descr="Obsah obrázku text, strom, exteriér, podepsat&#10;&#10;Popis byl vytvořen automaticky">
            <a:extLst>
              <a:ext uri="{FF2B5EF4-FFF2-40B4-BE49-F238E27FC236}">
                <a16:creationId xmlns:a16="http://schemas.microsoft.com/office/drawing/2014/main" id="{2181B992-E08C-48BC-BF24-615CB48661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109" y="3192968"/>
            <a:ext cx="1261357" cy="1261357"/>
          </a:xfrm>
          <a:prstGeom prst="rect">
            <a:avLst/>
          </a:prstGeom>
        </p:spPr>
      </p:pic>
      <p:pic>
        <p:nvPicPr>
          <p:cNvPr id="16" name="Obrázek 15" descr="Obsah obrázku text, strom, podepsat, tmavé&#10;&#10;Popis byl vytvořen automaticky">
            <a:extLst>
              <a:ext uri="{FF2B5EF4-FFF2-40B4-BE49-F238E27FC236}">
                <a16:creationId xmlns:a16="http://schemas.microsoft.com/office/drawing/2014/main" id="{6200D1D2-544B-48BE-B62D-A647EE7D98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97" y="3192967"/>
            <a:ext cx="1261357" cy="1261357"/>
          </a:xfrm>
          <a:prstGeom prst="rect">
            <a:avLst/>
          </a:prstGeom>
        </p:spPr>
      </p:pic>
      <p:pic>
        <p:nvPicPr>
          <p:cNvPr id="18" name="Obrázek 17" descr="Obsah obrázku text, tmavé&#10;&#10;Popis byl vytvořen automaticky">
            <a:extLst>
              <a:ext uri="{FF2B5EF4-FFF2-40B4-BE49-F238E27FC236}">
                <a16:creationId xmlns:a16="http://schemas.microsoft.com/office/drawing/2014/main" id="{262908BA-1467-4FE9-A65D-01ADE0E26AA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674" y="1570038"/>
            <a:ext cx="1261357" cy="1261357"/>
          </a:xfrm>
          <a:prstGeom prst="rect">
            <a:avLst/>
          </a:prstGeom>
        </p:spPr>
      </p:pic>
      <p:pic>
        <p:nvPicPr>
          <p:cNvPr id="20" name="Obrázek 19" descr="Obsah obrázku text, podepsat, exteriér, tmavé&#10;&#10;Popis byl vytvořen automaticky">
            <a:extLst>
              <a:ext uri="{FF2B5EF4-FFF2-40B4-BE49-F238E27FC236}">
                <a16:creationId xmlns:a16="http://schemas.microsoft.com/office/drawing/2014/main" id="{A1835CE1-FC66-4D32-8245-6B4C915EC8E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97" y="4840863"/>
            <a:ext cx="1261357" cy="126135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A9D2C15-57EA-4438-924F-2C7591434D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659" y="3362752"/>
            <a:ext cx="890239" cy="8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Obsah obrázku snězeno&#10;&#10;Popis byl vytvořen automaticky">
            <a:extLst>
              <a:ext uri="{FF2B5EF4-FFF2-40B4-BE49-F238E27FC236}">
                <a16:creationId xmlns:a16="http://schemas.microsoft.com/office/drawing/2014/main" id="{49CA5C14-BD94-42EF-9277-CB1CA146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8" name="Obrázek 7" descr="Obsah obrázku exteriér, budova&#10;&#10;Popis byl vytvořen automaticky">
            <a:extLst>
              <a:ext uri="{FF2B5EF4-FFF2-40B4-BE49-F238E27FC236}">
                <a16:creationId xmlns:a16="http://schemas.microsoft.com/office/drawing/2014/main" id="{31AD25AE-352B-48F5-96BF-BD8CB7B4A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10" name="Obrázek 9" descr="Obsah obrázku tráva, obloha, exteriér, budova&#10;&#10;Popis byl vytvořen automaticky">
            <a:extLst>
              <a:ext uri="{FF2B5EF4-FFF2-40B4-BE49-F238E27FC236}">
                <a16:creationId xmlns:a16="http://schemas.microsoft.com/office/drawing/2014/main" id="{83850A18-1F0D-4E3E-8243-4BDC0A6A04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0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7B574-5545-4645-9064-356F167A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95" y="175323"/>
            <a:ext cx="9896726" cy="18073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FAKULTY UNIVERZITY PALACKÉHO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94AA8-6B86-4BAA-93C9-33EC34F4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4" y="1579828"/>
            <a:ext cx="6926076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Cyrilometodějská teologická fakulta </a:t>
            </a:r>
            <a: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  <a:t>(1 500)</a:t>
            </a:r>
            <a:b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př. teologie, humanitární, charitativní a sociální práce, …</a:t>
            </a:r>
            <a:endParaRPr lang="cs-CZ" sz="1600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Lékařská fakulta </a:t>
            </a:r>
            <a: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  <a:t>(2 400)</a:t>
            </a:r>
            <a:b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všeobecné a zubní lékařství</a:t>
            </a:r>
            <a:endParaRPr lang="cs-CZ" sz="1600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Filozofická fakulta </a:t>
            </a:r>
            <a: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  <a:t>(5 300)</a:t>
            </a:r>
            <a:b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jazyky, ekonomická studia, umělecké obory, žurnalistika, psychologie, …</a:t>
            </a:r>
            <a:endParaRPr lang="cs-CZ" sz="1600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Přírodovědecká fakulta </a:t>
            </a:r>
            <a: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  <a:t>(3 800)</a:t>
            </a:r>
            <a:b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vědy o Zemi, chemie, fyzika, informatika, optika, matematika, biologie, …</a:t>
            </a:r>
            <a:endParaRPr lang="cs-CZ" sz="1600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Pedagogická fakulta </a:t>
            </a:r>
            <a: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  <a:t>(4 900)</a:t>
            </a:r>
            <a:b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učitelství MŠ, ZŠ a SŠ, speciální pedagogika, logopedie, vychovatelství, …</a:t>
            </a:r>
            <a:endParaRPr lang="cs-CZ" sz="1600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Fakulta tělesné kultury </a:t>
            </a:r>
            <a: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  <a:t>(1 800)</a:t>
            </a:r>
            <a:b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tělesná výchova a sport, aplikované pohybové aktivity, rekreologie, …</a:t>
            </a:r>
            <a:endParaRPr lang="cs-CZ" sz="1600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Právnická fakulta </a:t>
            </a:r>
            <a: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  <a:t>(1 700)</a:t>
            </a:r>
            <a:b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právo a právní věda, právo ve veřejné správě</a:t>
            </a:r>
            <a:endParaRPr lang="cs-CZ" sz="1600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cap="all" dirty="0">
                <a:solidFill>
                  <a:srgbClr val="0070C0"/>
                </a:solidFill>
              </a:rPr>
              <a:t>Fakulta zdravotnických věd </a:t>
            </a:r>
            <a: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  <a:t>(1 100)</a:t>
            </a:r>
            <a:br>
              <a:rPr lang="cs-CZ" sz="1800" cap="al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fyzioterapie, zdravotnický záchranář nebo sestra, radiologický asistent, …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Obrázek 5" descr="Obsah obrázku text, strom, podepsat, exteriér&#10;&#10;Popis byl vytvořen automaticky">
            <a:extLst>
              <a:ext uri="{FF2B5EF4-FFF2-40B4-BE49-F238E27FC236}">
                <a16:creationId xmlns:a16="http://schemas.microsoft.com/office/drawing/2014/main" id="{C62ED13F-B868-4954-ABDE-58ABEEA862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270" y="4918685"/>
            <a:ext cx="1261357" cy="1261357"/>
          </a:xfrm>
          <a:prstGeom prst="rect">
            <a:avLst/>
          </a:prstGeom>
        </p:spPr>
      </p:pic>
      <p:pic>
        <p:nvPicPr>
          <p:cNvPr id="8" name="Obrázek 7" descr="Obsah obrázku text, strom, podepsat, exteriér&#10;&#10;Popis byl vytvořen automaticky">
            <a:extLst>
              <a:ext uri="{FF2B5EF4-FFF2-40B4-BE49-F238E27FC236}">
                <a16:creationId xmlns:a16="http://schemas.microsoft.com/office/drawing/2014/main" id="{84B50758-7D58-40CA-AE08-53B754DAAA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93" y="4918686"/>
            <a:ext cx="1261357" cy="1261357"/>
          </a:xfrm>
          <a:prstGeom prst="rect">
            <a:avLst/>
          </a:prstGeom>
        </p:spPr>
      </p:pic>
      <p:pic>
        <p:nvPicPr>
          <p:cNvPr id="10" name="Obrázek 9" descr="Obsah obrázku text, strom, podepsat, exteriér&#10;&#10;Popis byl vytvořen automaticky">
            <a:extLst>
              <a:ext uri="{FF2B5EF4-FFF2-40B4-BE49-F238E27FC236}">
                <a16:creationId xmlns:a16="http://schemas.microsoft.com/office/drawing/2014/main" id="{641AF633-10B9-48ED-854E-A5020D8A03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7602" y="1605460"/>
            <a:ext cx="1261357" cy="1261357"/>
          </a:xfrm>
          <a:prstGeom prst="rect">
            <a:avLst/>
          </a:prstGeom>
        </p:spPr>
      </p:pic>
      <p:pic>
        <p:nvPicPr>
          <p:cNvPr id="12" name="Obrázek 11" descr="Obsah obrázku text, podepsat, tmavé&#10;&#10;Popis byl vytvořen automaticky">
            <a:extLst>
              <a:ext uri="{FF2B5EF4-FFF2-40B4-BE49-F238E27FC236}">
                <a16:creationId xmlns:a16="http://schemas.microsoft.com/office/drawing/2014/main" id="{26F90428-8D38-4755-B903-D4F22A1F33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269" y="1647860"/>
            <a:ext cx="1261357" cy="1261357"/>
          </a:xfrm>
          <a:prstGeom prst="rect">
            <a:avLst/>
          </a:prstGeom>
        </p:spPr>
      </p:pic>
      <p:pic>
        <p:nvPicPr>
          <p:cNvPr id="14" name="Obrázek 13" descr="Obsah obrázku text, strom, exteriér, podepsat&#10;&#10;Popis byl vytvořen automaticky">
            <a:extLst>
              <a:ext uri="{FF2B5EF4-FFF2-40B4-BE49-F238E27FC236}">
                <a16:creationId xmlns:a16="http://schemas.microsoft.com/office/drawing/2014/main" id="{2181B992-E08C-48BC-BF24-615CB48661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386" y="3270790"/>
            <a:ext cx="1261357" cy="1261357"/>
          </a:xfrm>
          <a:prstGeom prst="rect">
            <a:avLst/>
          </a:prstGeom>
        </p:spPr>
      </p:pic>
      <p:pic>
        <p:nvPicPr>
          <p:cNvPr id="16" name="Obrázek 15" descr="Obsah obrázku text, strom, podepsat, tmavé&#10;&#10;Popis byl vytvořen automaticky">
            <a:extLst>
              <a:ext uri="{FF2B5EF4-FFF2-40B4-BE49-F238E27FC236}">
                <a16:creationId xmlns:a16="http://schemas.microsoft.com/office/drawing/2014/main" id="{6200D1D2-544B-48BE-B62D-A647EE7D98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4" y="3270789"/>
            <a:ext cx="1261357" cy="1261357"/>
          </a:xfrm>
          <a:prstGeom prst="rect">
            <a:avLst/>
          </a:prstGeom>
        </p:spPr>
      </p:pic>
      <p:pic>
        <p:nvPicPr>
          <p:cNvPr id="18" name="Obrázek 17" descr="Obsah obrázku text, tmavé&#10;&#10;Popis byl vytvořen automaticky">
            <a:extLst>
              <a:ext uri="{FF2B5EF4-FFF2-40B4-BE49-F238E27FC236}">
                <a16:creationId xmlns:a16="http://schemas.microsoft.com/office/drawing/2014/main" id="{262908BA-1467-4FE9-A65D-01ADE0E26AA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951" y="1647860"/>
            <a:ext cx="1261357" cy="1261357"/>
          </a:xfrm>
          <a:prstGeom prst="rect">
            <a:avLst/>
          </a:prstGeom>
        </p:spPr>
      </p:pic>
      <p:pic>
        <p:nvPicPr>
          <p:cNvPr id="20" name="Obrázek 19" descr="Obsah obrázku text, podepsat, exteriér, tmavé&#10;&#10;Popis byl vytvořen automaticky">
            <a:extLst>
              <a:ext uri="{FF2B5EF4-FFF2-40B4-BE49-F238E27FC236}">
                <a16:creationId xmlns:a16="http://schemas.microsoft.com/office/drawing/2014/main" id="{A1835CE1-FC66-4D32-8245-6B4C915EC8E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4" y="4918685"/>
            <a:ext cx="1261357" cy="126135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A9D2C15-57EA-4438-924F-2C7591434D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936" y="3440574"/>
            <a:ext cx="890239" cy="8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40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982</Words>
  <Application>Microsoft Macintosh PowerPoint</Application>
  <PresentationFormat>Širokoúhlá obrazovka</PresentationFormat>
  <Paragraphs>127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OLOMOUC –  UNIVERZITNÍ MĚSTO</vt:lpstr>
      <vt:lpstr>Prezentace aplikace PowerPoint</vt:lpstr>
      <vt:lpstr>UNIVERZITA PALACKÉHO V OLOMOUCI</vt:lpstr>
      <vt:lpstr>Prezentace aplikace PowerPoint</vt:lpstr>
      <vt:lpstr>STUDIUM U NÁS</vt:lpstr>
      <vt:lpstr>STUDIUM U NÁS</vt:lpstr>
      <vt:lpstr>Prezentace aplikace PowerPoint</vt:lpstr>
      <vt:lpstr>FAKULTY UNIVERZITY PALACKÉHO</vt:lpstr>
      <vt:lpstr>Prezentace aplikace PowerPoint</vt:lpstr>
      <vt:lpstr>STUDIUM V ZAHRANIČÍ</vt:lpstr>
      <vt:lpstr>Prezentace aplikace PowerPoint</vt:lpstr>
      <vt:lpstr> UPLIKACE</vt:lpstr>
      <vt:lpstr>KOLEJE A MENZY</vt:lpstr>
      <vt:lpstr>Prezentace aplikace PowerPoint</vt:lpstr>
      <vt:lpstr>SPORT NA UNIVERZITĚ</vt:lpstr>
      <vt:lpstr>KULTURA NA KAŽDÉM ROHU</vt:lpstr>
      <vt:lpstr>Prezentace aplikace PowerPoint</vt:lpstr>
      <vt:lpstr>OTEVŘENÁ UNIVERZITA</vt:lpstr>
      <vt:lpstr>KDE SE DOZVĚDĚT VÍC?</vt:lpstr>
      <vt:lpstr>IG (#univerzita.palackeho) 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Martinek Ondrej</dc:creator>
  <cp:lastModifiedBy>Agnew Daniel</cp:lastModifiedBy>
  <cp:revision>47</cp:revision>
  <dcterms:created xsi:type="dcterms:W3CDTF">2021-09-06T09:50:53Z</dcterms:created>
  <dcterms:modified xsi:type="dcterms:W3CDTF">2025-09-19T09:36:56Z</dcterms:modified>
</cp:coreProperties>
</file>