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6" r:id="rId3"/>
  </p:sldMasterIdLst>
  <p:notesMasterIdLst>
    <p:notesMasterId r:id="rId54"/>
  </p:notesMasterIdLst>
  <p:sldIdLst>
    <p:sldId id="258" r:id="rId4"/>
    <p:sldId id="259" r:id="rId5"/>
    <p:sldId id="325" r:id="rId6"/>
    <p:sldId id="356" r:id="rId7"/>
    <p:sldId id="256" r:id="rId8"/>
    <p:sldId id="260" r:id="rId9"/>
    <p:sldId id="288" r:id="rId10"/>
    <p:sldId id="292" r:id="rId11"/>
    <p:sldId id="293" r:id="rId12"/>
    <p:sldId id="271" r:id="rId13"/>
    <p:sldId id="294" r:id="rId14"/>
    <p:sldId id="265" r:id="rId15"/>
    <p:sldId id="344" r:id="rId16"/>
    <p:sldId id="289" r:id="rId17"/>
    <p:sldId id="287" r:id="rId18"/>
    <p:sldId id="278" r:id="rId19"/>
    <p:sldId id="306" r:id="rId20"/>
    <p:sldId id="307" r:id="rId21"/>
    <p:sldId id="314" r:id="rId22"/>
    <p:sldId id="329" r:id="rId23"/>
    <p:sldId id="315" r:id="rId24"/>
    <p:sldId id="261" r:id="rId25"/>
    <p:sldId id="321" r:id="rId26"/>
    <p:sldId id="323" r:id="rId27"/>
    <p:sldId id="322" r:id="rId28"/>
    <p:sldId id="335" r:id="rId29"/>
    <p:sldId id="264" r:id="rId30"/>
    <p:sldId id="281" r:id="rId31"/>
    <p:sldId id="276" r:id="rId32"/>
    <p:sldId id="291" r:id="rId33"/>
    <p:sldId id="272" r:id="rId34"/>
    <p:sldId id="273" r:id="rId35"/>
    <p:sldId id="274" r:id="rId36"/>
    <p:sldId id="275" r:id="rId37"/>
    <p:sldId id="320" r:id="rId38"/>
    <p:sldId id="354" r:id="rId39"/>
    <p:sldId id="345" r:id="rId40"/>
    <p:sldId id="346" r:id="rId41"/>
    <p:sldId id="347" r:id="rId42"/>
    <p:sldId id="348" r:id="rId43"/>
    <p:sldId id="349" r:id="rId44"/>
    <p:sldId id="342" r:id="rId45"/>
    <p:sldId id="338" r:id="rId46"/>
    <p:sldId id="350" r:id="rId47"/>
    <p:sldId id="351" r:id="rId48"/>
    <p:sldId id="302" r:id="rId49"/>
    <p:sldId id="313" r:id="rId50"/>
    <p:sldId id="280" r:id="rId51"/>
    <p:sldId id="312" r:id="rId52"/>
    <p:sldId id="316" r:id="rId53"/>
  </p:sldIdLst>
  <p:sldSz cx="8999538" cy="6840538"/>
  <p:notesSz cx="6735763" cy="9799638"/>
  <p:defaultTextStyle>
    <a:defPPr>
      <a:defRPr lang="cs-CZ"/>
    </a:defPPr>
    <a:lvl1pPr marL="0" algn="l" defTabSz="905073" rtl="0" eaLnBrk="1" latinLnBrk="0" hangingPunct="1">
      <a:defRPr sz="1782" kern="1200">
        <a:solidFill>
          <a:schemeClr val="tx1"/>
        </a:solidFill>
        <a:latin typeface="+mn-lt"/>
        <a:ea typeface="+mn-ea"/>
        <a:cs typeface="+mn-cs"/>
      </a:defRPr>
    </a:lvl1pPr>
    <a:lvl2pPr marL="452537" algn="l" defTabSz="905073" rtl="0" eaLnBrk="1" latinLnBrk="0" hangingPunct="1">
      <a:defRPr sz="1782" kern="1200">
        <a:solidFill>
          <a:schemeClr val="tx1"/>
        </a:solidFill>
        <a:latin typeface="+mn-lt"/>
        <a:ea typeface="+mn-ea"/>
        <a:cs typeface="+mn-cs"/>
      </a:defRPr>
    </a:lvl2pPr>
    <a:lvl3pPr marL="905073" algn="l" defTabSz="905073" rtl="0" eaLnBrk="1" latinLnBrk="0" hangingPunct="1">
      <a:defRPr sz="1782" kern="1200">
        <a:solidFill>
          <a:schemeClr val="tx1"/>
        </a:solidFill>
        <a:latin typeface="+mn-lt"/>
        <a:ea typeface="+mn-ea"/>
        <a:cs typeface="+mn-cs"/>
      </a:defRPr>
    </a:lvl3pPr>
    <a:lvl4pPr marL="1357610" algn="l" defTabSz="905073" rtl="0" eaLnBrk="1" latinLnBrk="0" hangingPunct="1">
      <a:defRPr sz="1782" kern="1200">
        <a:solidFill>
          <a:schemeClr val="tx1"/>
        </a:solidFill>
        <a:latin typeface="+mn-lt"/>
        <a:ea typeface="+mn-ea"/>
        <a:cs typeface="+mn-cs"/>
      </a:defRPr>
    </a:lvl4pPr>
    <a:lvl5pPr marL="1810146" algn="l" defTabSz="905073" rtl="0" eaLnBrk="1" latinLnBrk="0" hangingPunct="1">
      <a:defRPr sz="1782" kern="1200">
        <a:solidFill>
          <a:schemeClr val="tx1"/>
        </a:solidFill>
        <a:latin typeface="+mn-lt"/>
        <a:ea typeface="+mn-ea"/>
        <a:cs typeface="+mn-cs"/>
      </a:defRPr>
    </a:lvl5pPr>
    <a:lvl6pPr marL="2262683" algn="l" defTabSz="905073" rtl="0" eaLnBrk="1" latinLnBrk="0" hangingPunct="1">
      <a:defRPr sz="1782" kern="1200">
        <a:solidFill>
          <a:schemeClr val="tx1"/>
        </a:solidFill>
        <a:latin typeface="+mn-lt"/>
        <a:ea typeface="+mn-ea"/>
        <a:cs typeface="+mn-cs"/>
      </a:defRPr>
    </a:lvl6pPr>
    <a:lvl7pPr marL="2715219" algn="l" defTabSz="905073" rtl="0" eaLnBrk="1" latinLnBrk="0" hangingPunct="1">
      <a:defRPr sz="1782" kern="1200">
        <a:solidFill>
          <a:schemeClr val="tx1"/>
        </a:solidFill>
        <a:latin typeface="+mn-lt"/>
        <a:ea typeface="+mn-ea"/>
        <a:cs typeface="+mn-cs"/>
      </a:defRPr>
    </a:lvl7pPr>
    <a:lvl8pPr marL="3167756" algn="l" defTabSz="905073" rtl="0" eaLnBrk="1" latinLnBrk="0" hangingPunct="1">
      <a:defRPr sz="1782" kern="1200">
        <a:solidFill>
          <a:schemeClr val="tx1"/>
        </a:solidFill>
        <a:latin typeface="+mn-lt"/>
        <a:ea typeface="+mn-ea"/>
        <a:cs typeface="+mn-cs"/>
      </a:defRPr>
    </a:lvl8pPr>
    <a:lvl9pPr marL="3620292" algn="l" defTabSz="905073" rtl="0" eaLnBrk="1" latinLnBrk="0" hangingPunct="1">
      <a:defRPr sz="178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p15:clr>
            <a:srgbClr val="A4A3A4"/>
          </p15:clr>
        </p15:guide>
        <p15:guide id="2" pos="28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95E"/>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1500" y="96"/>
      </p:cViewPr>
      <p:guideLst>
        <p:guide orient="horz" pos="2154"/>
        <p:guide pos="2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8831" cy="49168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3" y="0"/>
            <a:ext cx="2918831" cy="491684"/>
          </a:xfrm>
          <a:prstGeom prst="rect">
            <a:avLst/>
          </a:prstGeom>
        </p:spPr>
        <p:txBody>
          <a:bodyPr vert="horz" lIns="91440" tIns="45720" rIns="91440" bIns="45720" rtlCol="0"/>
          <a:lstStyle>
            <a:lvl1pPr algn="r">
              <a:defRPr sz="1200"/>
            </a:lvl1pPr>
          </a:lstStyle>
          <a:p>
            <a:fld id="{17DC1901-92BB-4FDD-BA03-8B5D36861ACA}" type="datetimeFigureOut">
              <a:rPr lang="cs-CZ" smtClean="0"/>
              <a:t>17.02.2020</a:t>
            </a:fld>
            <a:endParaRPr lang="cs-CZ"/>
          </a:p>
        </p:txBody>
      </p:sp>
      <p:sp>
        <p:nvSpPr>
          <p:cNvPr id="4" name="Zástupný symbol pro obrázek snímku 3"/>
          <p:cNvSpPr>
            <a:spLocks noGrp="1" noRot="1" noChangeAspect="1"/>
          </p:cNvSpPr>
          <p:nvPr>
            <p:ph type="sldImg" idx="2"/>
          </p:nvPr>
        </p:nvSpPr>
        <p:spPr>
          <a:xfrm>
            <a:off x="1193800" y="1225550"/>
            <a:ext cx="4348163" cy="3306763"/>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716076"/>
            <a:ext cx="5388610" cy="3858607"/>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307956"/>
            <a:ext cx="2918831" cy="491683"/>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3" y="9307956"/>
            <a:ext cx="2918831" cy="491683"/>
          </a:xfrm>
          <a:prstGeom prst="rect">
            <a:avLst/>
          </a:prstGeom>
        </p:spPr>
        <p:txBody>
          <a:bodyPr vert="horz" lIns="91440" tIns="45720" rIns="91440" bIns="45720" rtlCol="0" anchor="b"/>
          <a:lstStyle>
            <a:lvl1pPr algn="r">
              <a:defRPr sz="1200"/>
            </a:lvl1pPr>
          </a:lstStyle>
          <a:p>
            <a:fld id="{228EE4EC-FC1D-4A5C-A5BA-DA124659C1D1}" type="slidenum">
              <a:rPr lang="cs-CZ" smtClean="0"/>
              <a:t>‹#›</a:t>
            </a:fld>
            <a:endParaRPr lang="cs-CZ"/>
          </a:p>
        </p:txBody>
      </p:sp>
    </p:spTree>
    <p:extLst>
      <p:ext uri="{BB962C8B-B14F-4D97-AF65-F5344CB8AC3E}">
        <p14:creationId xmlns:p14="http://schemas.microsoft.com/office/powerpoint/2010/main" val="426403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228EE4EC-FC1D-4A5C-A5BA-DA124659C1D1}" type="slidenum">
              <a:rPr lang="cs-CZ" smtClean="0"/>
              <a:t>1</a:t>
            </a:fld>
            <a:endParaRPr lang="cs-CZ"/>
          </a:p>
        </p:txBody>
      </p:sp>
    </p:spTree>
    <p:extLst>
      <p:ext uri="{BB962C8B-B14F-4D97-AF65-F5344CB8AC3E}">
        <p14:creationId xmlns:p14="http://schemas.microsoft.com/office/powerpoint/2010/main" val="118723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228EE4EC-FC1D-4A5C-A5BA-DA124659C1D1}" type="slidenum">
              <a:rPr lang="cs-CZ" smtClean="0"/>
              <a:t>2</a:t>
            </a:fld>
            <a:endParaRPr lang="cs-CZ"/>
          </a:p>
        </p:txBody>
      </p:sp>
    </p:spTree>
    <p:extLst>
      <p:ext uri="{BB962C8B-B14F-4D97-AF65-F5344CB8AC3E}">
        <p14:creationId xmlns:p14="http://schemas.microsoft.com/office/powerpoint/2010/main" val="996313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Úvodní sníme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0000" y="6450675"/>
            <a:ext cx="6840000" cy="216000"/>
          </a:xfrm>
        </p:spPr>
        <p:txBody>
          <a:bodyPr/>
          <a:lstStyle/>
          <a:p>
            <a:pPr algn="ctr"/>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t>‹#›</a:t>
            </a:fld>
            <a:endParaRPr lang="cs-CZ"/>
          </a:p>
        </p:txBody>
      </p:sp>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4717" y="2907061"/>
            <a:ext cx="3070104" cy="1026416"/>
          </a:xfrm>
          <a:prstGeom prst="rect">
            <a:avLst/>
          </a:prstGeom>
        </p:spPr>
      </p:pic>
    </p:spTree>
    <p:extLst>
      <p:ext uri="{BB962C8B-B14F-4D97-AF65-F5344CB8AC3E}">
        <p14:creationId xmlns:p14="http://schemas.microsoft.com/office/powerpoint/2010/main" val="106057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Úvodní sníme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0000" y="6450675"/>
            <a:ext cx="6840000" cy="216000"/>
          </a:xfrm>
        </p:spPr>
        <p:txBody>
          <a:bodyPr/>
          <a:lstStyle>
            <a:lvl1pPr>
              <a:defRPr/>
            </a:lvl1pPr>
          </a:lstStyle>
          <a:p>
            <a:pPr algn="ctr"/>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4717" y="2907061"/>
            <a:ext cx="3070104" cy="1026416"/>
          </a:xfrm>
          <a:prstGeom prst="rect">
            <a:avLst/>
          </a:prstGeom>
        </p:spPr>
      </p:pic>
    </p:spTree>
    <p:extLst>
      <p:ext uri="{BB962C8B-B14F-4D97-AF65-F5344CB8AC3E}">
        <p14:creationId xmlns:p14="http://schemas.microsoft.com/office/powerpoint/2010/main" val="299757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980001"/>
            <a:ext cx="7560000" cy="1612866"/>
          </a:xfrm>
        </p:spPr>
        <p:txBody>
          <a:bodyPr anchor="t">
            <a:normAutofit/>
          </a:bodyPr>
          <a:lstStyle>
            <a:lvl1pPr algn="l">
              <a:defRPr sz="2600"/>
            </a:lvl1pPr>
          </a:lstStyle>
          <a:p>
            <a:r>
              <a:rPr lang="cs-CZ" dirty="0" smtClean="0"/>
              <a:t>Kliknutím lze upravit styl.</a:t>
            </a:r>
            <a:endParaRPr lang="en-US" dirty="0"/>
          </a:p>
        </p:txBody>
      </p:sp>
      <p:sp>
        <p:nvSpPr>
          <p:cNvPr id="3" name="Subtitle 2"/>
          <p:cNvSpPr>
            <a:spLocks noGrp="1"/>
          </p:cNvSpPr>
          <p:nvPr>
            <p:ph type="subTitle" idx="1"/>
          </p:nvPr>
        </p:nvSpPr>
        <p:spPr>
          <a:xfrm>
            <a:off x="720000" y="3592866"/>
            <a:ext cx="7560000" cy="1552712"/>
          </a:xfrm>
        </p:spPr>
        <p:txBody>
          <a:bodyPr/>
          <a:lstStyle>
            <a:lvl1pPr marL="0" indent="0" algn="l">
              <a:buNone/>
              <a:defRPr sz="2362">
                <a:solidFill>
                  <a:schemeClr val="accent2"/>
                </a:solidFill>
              </a:defRPr>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cs-CZ" dirty="0" smtClean="0"/>
              <a:t>Kliknutím lze upravit styl předlohy.</a:t>
            </a:r>
            <a:endParaRPr lang="en-US" dirty="0"/>
          </a:p>
        </p:txBody>
      </p:sp>
      <p:sp>
        <p:nvSpPr>
          <p:cNvPr id="5" name="Footer Placeholder 4"/>
          <p:cNvSpPr>
            <a:spLocks noGrp="1"/>
          </p:cNvSpPr>
          <p:nvPr>
            <p:ph type="ftr" sz="quarter" idx="11"/>
          </p:nvPr>
        </p:nvSpPr>
        <p:spPr/>
        <p:txBody>
          <a:bodyPr/>
          <a:lstStyle>
            <a:lvl1pPr>
              <a:defRPr/>
            </a:lvl1pPr>
          </a:lstStyle>
          <a:p>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spTree>
    <p:extLst>
      <p:ext uri="{BB962C8B-B14F-4D97-AF65-F5344CB8AC3E}">
        <p14:creationId xmlns:p14="http://schemas.microsoft.com/office/powerpoint/2010/main" val="3873379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20000" y="4380949"/>
            <a:ext cx="7560000" cy="982528"/>
          </a:xfrm>
        </p:spPr>
        <p:txBody>
          <a:bodyPr anchor="t">
            <a:normAutofit/>
          </a:bodyPr>
          <a:lstStyle>
            <a:lvl1pPr algn="ctr">
              <a:defRPr sz="2600"/>
            </a:lvl1pPr>
          </a:lstStyle>
          <a:p>
            <a:r>
              <a:rPr lang="cs-CZ" dirty="0" smtClean="0"/>
              <a:t>Kliknutím lze upravit styl.</a:t>
            </a:r>
            <a:endParaRPr lang="en-US" dirty="0"/>
          </a:p>
        </p:txBody>
      </p:sp>
      <p:sp>
        <p:nvSpPr>
          <p:cNvPr id="3" name="Subtitle 2"/>
          <p:cNvSpPr>
            <a:spLocks noGrp="1"/>
          </p:cNvSpPr>
          <p:nvPr>
            <p:ph type="subTitle" idx="1"/>
          </p:nvPr>
        </p:nvSpPr>
        <p:spPr>
          <a:xfrm>
            <a:off x="720000" y="5363477"/>
            <a:ext cx="7560000" cy="945883"/>
          </a:xfrm>
        </p:spPr>
        <p:txBody>
          <a:bodyPr/>
          <a:lstStyle>
            <a:lvl1pPr marL="0" indent="0" algn="ctr">
              <a:buNone/>
              <a:defRPr sz="2362">
                <a:solidFill>
                  <a:schemeClr val="accent2"/>
                </a:solidFill>
              </a:defRPr>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cs-CZ" dirty="0" smtClean="0"/>
              <a:t>Kliknutím lze upravit styl předlohy.</a:t>
            </a:r>
            <a:endParaRPr lang="en-US" dirty="0"/>
          </a:p>
        </p:txBody>
      </p:sp>
      <p:sp>
        <p:nvSpPr>
          <p:cNvPr id="5" name="Footer Placeholder 4"/>
          <p:cNvSpPr>
            <a:spLocks noGrp="1"/>
          </p:cNvSpPr>
          <p:nvPr>
            <p:ph type="ftr" sz="quarter" idx="11"/>
          </p:nvPr>
        </p:nvSpPr>
        <p:spPr>
          <a:xfrm>
            <a:off x="1080000" y="6450675"/>
            <a:ext cx="6840000" cy="216000"/>
          </a:xfrm>
        </p:spPr>
        <p:txBody>
          <a:bodyPr/>
          <a:lstStyle>
            <a:lvl1pPr>
              <a:defRPr/>
            </a:lvl1pPr>
          </a:lstStyle>
          <a:p>
            <a:pPr algn="ctr"/>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0503" y="1260000"/>
            <a:ext cx="1938532" cy="1844806"/>
          </a:xfrm>
          <a:prstGeom prst="rect">
            <a:avLst/>
          </a:prstGeom>
        </p:spPr>
      </p:pic>
    </p:spTree>
    <p:extLst>
      <p:ext uri="{BB962C8B-B14F-4D97-AF65-F5344CB8AC3E}">
        <p14:creationId xmlns:p14="http://schemas.microsoft.com/office/powerpoint/2010/main" val="3435475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dirty="0" smtClean="0"/>
              <a:t>Kliknutím lze upravit styl.</a:t>
            </a:r>
            <a:endParaRPr lang="en-US" dirty="0"/>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5" name="Footer Placeholder 4"/>
          <p:cNvSpPr>
            <a:spLocks noGrp="1"/>
          </p:cNvSpPr>
          <p:nvPr>
            <p:ph type="ftr" sz="quarter" idx="11"/>
          </p:nvPr>
        </p:nvSpPr>
        <p:spPr/>
        <p:txBody>
          <a:bodyPr/>
          <a:lstStyle>
            <a:lvl1pPr>
              <a:defRPr/>
            </a:lvl1pPr>
          </a:lstStyle>
          <a:p>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spTree>
    <p:extLst>
      <p:ext uri="{BB962C8B-B14F-4D97-AF65-F5344CB8AC3E}">
        <p14:creationId xmlns:p14="http://schemas.microsoft.com/office/powerpoint/2010/main" val="648861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dirty="0" smtClean="0"/>
              <a:t>Kliknutím lze upravit styl.</a:t>
            </a:r>
            <a:endParaRPr lang="en-US" dirty="0"/>
          </a:p>
        </p:txBody>
      </p:sp>
      <p:sp>
        <p:nvSpPr>
          <p:cNvPr id="3" name="Content Placeholder 2"/>
          <p:cNvSpPr>
            <a:spLocks noGrp="1"/>
          </p:cNvSpPr>
          <p:nvPr>
            <p:ph sz="half" idx="1"/>
          </p:nvPr>
        </p:nvSpPr>
        <p:spPr>
          <a:xfrm>
            <a:off x="720000" y="2462400"/>
            <a:ext cx="3622702" cy="3898800"/>
          </a:xfrm>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4" name="Content Placeholder 3"/>
          <p:cNvSpPr>
            <a:spLocks noGrp="1"/>
          </p:cNvSpPr>
          <p:nvPr>
            <p:ph sz="half" idx="2"/>
          </p:nvPr>
        </p:nvSpPr>
        <p:spPr>
          <a:xfrm>
            <a:off x="4657298" y="2462400"/>
            <a:ext cx="3622702" cy="3898800"/>
          </a:xfrm>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6" name="Footer Placeholder 5"/>
          <p:cNvSpPr>
            <a:spLocks noGrp="1"/>
          </p:cNvSpPr>
          <p:nvPr>
            <p:ph type="ftr" sz="quarter" idx="11"/>
          </p:nvPr>
        </p:nvSpPr>
        <p:spPr/>
        <p:txBody>
          <a:bodyPr/>
          <a:lstStyle>
            <a:lvl1pPr>
              <a:defRPr/>
            </a:lvl1pPr>
          </a:lstStyle>
          <a:p>
            <a:r>
              <a:rPr lang="cs-CZ" dirty="0" smtClean="0"/>
              <a:t>autor prezentace, datum prezentace, univerzitní oddělení, fakulta, adresa</a:t>
            </a:r>
            <a:endParaRPr lang="cs-CZ" dirty="0"/>
          </a:p>
        </p:txBody>
      </p:sp>
      <p:sp>
        <p:nvSpPr>
          <p:cNvPr id="7" name="Slide Number Placeholder 6"/>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spTree>
    <p:extLst>
      <p:ext uri="{BB962C8B-B14F-4D97-AF65-F5344CB8AC3E}">
        <p14:creationId xmlns:p14="http://schemas.microsoft.com/office/powerpoint/2010/main" val="2970429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720000" y="1620000"/>
            <a:ext cx="7560000" cy="748800"/>
          </a:xfrm>
        </p:spPr>
        <p:txBody>
          <a:bodyPr/>
          <a:lstStyle>
            <a:lvl1pPr>
              <a:defRPr/>
            </a:lvl1pPr>
          </a:lstStyle>
          <a:p>
            <a:r>
              <a:rPr lang="cs-CZ" dirty="0" smtClean="0"/>
              <a:t>Kliknutím lze upravit styl.</a:t>
            </a:r>
            <a:endParaRPr lang="en-US" dirty="0"/>
          </a:p>
        </p:txBody>
      </p:sp>
      <p:sp>
        <p:nvSpPr>
          <p:cNvPr id="3" name="Text Placeholder 2"/>
          <p:cNvSpPr>
            <a:spLocks noGrp="1"/>
          </p:cNvSpPr>
          <p:nvPr>
            <p:ph type="body" idx="1"/>
          </p:nvPr>
        </p:nvSpPr>
        <p:spPr>
          <a:xfrm>
            <a:off x="720000" y="2368800"/>
            <a:ext cx="3621600" cy="693376"/>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cs-CZ" dirty="0" smtClean="0"/>
              <a:t>Kliknutím lze upravit styly předlohy textu.</a:t>
            </a:r>
          </a:p>
        </p:txBody>
      </p:sp>
      <p:sp>
        <p:nvSpPr>
          <p:cNvPr id="4" name="Content Placeholder 3"/>
          <p:cNvSpPr>
            <a:spLocks noGrp="1"/>
          </p:cNvSpPr>
          <p:nvPr>
            <p:ph sz="half" idx="2"/>
          </p:nvPr>
        </p:nvSpPr>
        <p:spPr>
          <a:xfrm>
            <a:off x="720000" y="3151650"/>
            <a:ext cx="3621600" cy="3209550"/>
          </a:xfrm>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5" name="Text Placeholder 4"/>
          <p:cNvSpPr>
            <a:spLocks noGrp="1"/>
          </p:cNvSpPr>
          <p:nvPr>
            <p:ph type="body" sz="quarter" idx="3"/>
          </p:nvPr>
        </p:nvSpPr>
        <p:spPr>
          <a:xfrm>
            <a:off x="4658400" y="2368800"/>
            <a:ext cx="3621600" cy="693376"/>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cs-CZ" dirty="0" smtClean="0"/>
              <a:t>Kliknutím lze upravit styly předlohy textu.</a:t>
            </a:r>
          </a:p>
        </p:txBody>
      </p:sp>
      <p:sp>
        <p:nvSpPr>
          <p:cNvPr id="6" name="Content Placeholder 5"/>
          <p:cNvSpPr>
            <a:spLocks noGrp="1"/>
          </p:cNvSpPr>
          <p:nvPr>
            <p:ph sz="quarter" idx="4"/>
          </p:nvPr>
        </p:nvSpPr>
        <p:spPr>
          <a:xfrm>
            <a:off x="4658400" y="3151650"/>
            <a:ext cx="3621600" cy="3209550"/>
          </a:xfrm>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8" name="Footer Placeholder 7"/>
          <p:cNvSpPr>
            <a:spLocks noGrp="1"/>
          </p:cNvSpPr>
          <p:nvPr>
            <p:ph type="ftr" sz="quarter" idx="11"/>
          </p:nvPr>
        </p:nvSpPr>
        <p:spPr/>
        <p:txBody>
          <a:bodyPr/>
          <a:lstStyle>
            <a:lvl1pPr>
              <a:defRPr/>
            </a:lvl1pPr>
          </a:lstStyle>
          <a:p>
            <a:r>
              <a:rPr lang="cs-CZ" dirty="0" smtClean="0"/>
              <a:t>autor prezentace, datum prezentace, univerzitní oddělení, fakulta, adresa</a:t>
            </a:r>
            <a:endParaRPr lang="cs-CZ" dirty="0"/>
          </a:p>
        </p:txBody>
      </p:sp>
      <p:sp>
        <p:nvSpPr>
          <p:cNvPr id="9" name="Slide Number Placeholder 8"/>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spTree>
    <p:extLst>
      <p:ext uri="{BB962C8B-B14F-4D97-AF65-F5344CB8AC3E}">
        <p14:creationId xmlns:p14="http://schemas.microsoft.com/office/powerpoint/2010/main" val="2970890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dirty="0" smtClean="0"/>
              <a:t>Kliknutím lze upravit styl.</a:t>
            </a:r>
            <a:endParaRPr lang="en-US" dirty="0"/>
          </a:p>
        </p:txBody>
      </p:sp>
      <p:sp>
        <p:nvSpPr>
          <p:cNvPr id="4" name="Footer Placeholder 3"/>
          <p:cNvSpPr>
            <a:spLocks noGrp="1"/>
          </p:cNvSpPr>
          <p:nvPr>
            <p:ph type="ftr" sz="quarter" idx="11"/>
          </p:nvPr>
        </p:nvSpPr>
        <p:spPr/>
        <p:txBody>
          <a:bodyPr/>
          <a:lstStyle>
            <a:lvl1pPr>
              <a:defRPr/>
            </a:lvl1pPr>
          </a:lstStyle>
          <a:p>
            <a:r>
              <a:rPr lang="cs-CZ" dirty="0" smtClean="0"/>
              <a:t>autor prezentace, datum prezentace, univerzitní oddělení, fakulta, adresa</a:t>
            </a:r>
            <a:endParaRPr lang="cs-CZ" dirty="0"/>
          </a:p>
        </p:txBody>
      </p:sp>
      <p:sp>
        <p:nvSpPr>
          <p:cNvPr id="5" name="Slide Number Placeholder 4"/>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spTree>
    <p:extLst>
      <p:ext uri="{BB962C8B-B14F-4D97-AF65-F5344CB8AC3E}">
        <p14:creationId xmlns:p14="http://schemas.microsoft.com/office/powerpoint/2010/main" val="3760476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cs-CZ" dirty="0" smtClean="0"/>
              <a:t>autor prezentace, datum prezentace, univerzitní oddělení, fakulta, adresa</a:t>
            </a:r>
            <a:endParaRPr lang="cs-CZ" dirty="0"/>
          </a:p>
        </p:txBody>
      </p:sp>
      <p:sp>
        <p:nvSpPr>
          <p:cNvPr id="4" name="Slide Number Placeholder 3"/>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spTree>
    <p:extLst>
      <p:ext uri="{BB962C8B-B14F-4D97-AF65-F5344CB8AC3E}">
        <p14:creationId xmlns:p14="http://schemas.microsoft.com/office/powerpoint/2010/main" val="2674772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720000" y="1620000"/>
            <a:ext cx="3004102" cy="748800"/>
          </a:xfrm>
        </p:spPr>
        <p:txBody>
          <a:bodyPr anchor="b">
            <a:normAutofit/>
          </a:bodyPr>
          <a:lstStyle>
            <a:lvl1pPr>
              <a:defRPr sz="2600"/>
            </a:lvl1pPr>
          </a:lstStyle>
          <a:p>
            <a:r>
              <a:rPr lang="cs-CZ" dirty="0" smtClean="0"/>
              <a:t>Kliknutím lze upravit styl.</a:t>
            </a:r>
            <a:endParaRPr lang="en-US" dirty="0"/>
          </a:p>
        </p:txBody>
      </p:sp>
      <p:sp>
        <p:nvSpPr>
          <p:cNvPr id="3" name="Content Placeholder 2"/>
          <p:cNvSpPr>
            <a:spLocks noGrp="1"/>
          </p:cNvSpPr>
          <p:nvPr>
            <p:ph idx="1"/>
          </p:nvPr>
        </p:nvSpPr>
        <p:spPr>
          <a:xfrm>
            <a:off x="3825976" y="1620000"/>
            <a:ext cx="4454024" cy="4733283"/>
          </a:xfrm>
        </p:spPr>
        <p:txBody>
          <a:bodyPr>
            <a:normAutofit/>
          </a:bodyPr>
          <a:lstStyle>
            <a:lvl1pPr>
              <a:defRPr sz="2400"/>
            </a:lvl1pPr>
            <a:lvl2pPr>
              <a:defRPr sz="2000"/>
            </a:lvl2pPr>
            <a:lvl3pPr>
              <a:defRPr sz="1800"/>
            </a:lvl3pPr>
            <a:lvl4pPr>
              <a:defRPr sz="1600"/>
            </a:lvl4pPr>
            <a:lvl5pPr>
              <a:defRPr sz="1600"/>
            </a:lvl5pPr>
            <a:lvl6pPr>
              <a:defRPr sz="1968"/>
            </a:lvl6pPr>
            <a:lvl7pPr>
              <a:defRPr sz="1968"/>
            </a:lvl7pPr>
            <a:lvl8pPr>
              <a:defRPr sz="1968"/>
            </a:lvl8pPr>
            <a:lvl9pPr>
              <a:defRPr sz="1968"/>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4" name="Text Placeholder 3"/>
          <p:cNvSpPr>
            <a:spLocks noGrp="1"/>
          </p:cNvSpPr>
          <p:nvPr>
            <p:ph type="body" sz="half" idx="2"/>
          </p:nvPr>
        </p:nvSpPr>
        <p:spPr>
          <a:xfrm>
            <a:off x="720000" y="2458274"/>
            <a:ext cx="3004102" cy="3902926"/>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cs-CZ" dirty="0" smtClean="0"/>
              <a:t>Kliknutím lze upravit styly předlohy textu.</a:t>
            </a:r>
          </a:p>
        </p:txBody>
      </p:sp>
      <p:sp>
        <p:nvSpPr>
          <p:cNvPr id="6" name="Footer Placeholder 5"/>
          <p:cNvSpPr>
            <a:spLocks noGrp="1"/>
          </p:cNvSpPr>
          <p:nvPr>
            <p:ph type="ftr" sz="quarter" idx="11"/>
          </p:nvPr>
        </p:nvSpPr>
        <p:spPr/>
        <p:txBody>
          <a:bodyPr/>
          <a:lstStyle>
            <a:lvl1pPr>
              <a:defRPr/>
            </a:lvl1pPr>
          </a:lstStyle>
          <a:p>
            <a:r>
              <a:rPr lang="cs-CZ" dirty="0" smtClean="0"/>
              <a:t>autor prezentace, datum prezentace, univerzitní oddělení, fakulta, adresa</a:t>
            </a:r>
            <a:endParaRPr lang="cs-CZ" dirty="0"/>
          </a:p>
        </p:txBody>
      </p:sp>
      <p:sp>
        <p:nvSpPr>
          <p:cNvPr id="7" name="Slide Number Placeholder 6"/>
          <p:cNvSpPr>
            <a:spLocks noGrp="1"/>
          </p:cNvSpPr>
          <p:nvPr>
            <p:ph type="sldNum" sz="quarter" idx="12"/>
          </p:nvPr>
        </p:nvSpPr>
        <p:spPr/>
        <p:txBody>
          <a:bodyPr/>
          <a:lstStyle>
            <a:lvl1pPr>
              <a:defRPr/>
            </a:lvl1pPr>
          </a:lstStyle>
          <a:p>
            <a:fld id="{103B6205-E093-439F-9685-8F7A4FC3F425}" type="slidenum">
              <a:rPr lang="cs-CZ" smtClean="0"/>
              <a:pPr/>
              <a:t>‹#›</a:t>
            </a:fld>
            <a:endParaRPr lang="cs-CZ" dirty="0"/>
          </a:p>
        </p:txBody>
      </p:sp>
    </p:spTree>
    <p:extLst>
      <p:ext uri="{BB962C8B-B14F-4D97-AF65-F5344CB8AC3E}">
        <p14:creationId xmlns:p14="http://schemas.microsoft.com/office/powerpoint/2010/main" val="2208193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Úvodní sníme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0000" y="6450675"/>
            <a:ext cx="6840000" cy="216000"/>
          </a:xfrm>
        </p:spPr>
        <p:txBody>
          <a:bodyPr/>
          <a:lstStyle>
            <a:lvl1pPr>
              <a:defRPr/>
            </a:lvl1pPr>
          </a:lstStyle>
          <a:p>
            <a:pPr algn="ctr"/>
            <a:r>
              <a:rPr lang="cs-CZ" dirty="0" smtClean="0">
                <a:solidFill>
                  <a:srgbClr val="006BAB"/>
                </a:solidFill>
              </a:rPr>
              <a:t>autor prezentace, datum prezentace, univerzitní oddělení, fakulta, adresa</a:t>
            </a:r>
            <a:endParaRPr lang="cs-CZ" dirty="0">
              <a:solidFill>
                <a:srgbClr val="006BAB"/>
              </a:solidFill>
            </a:endParaRPr>
          </a:p>
        </p:txBody>
      </p:sp>
      <p:sp>
        <p:nvSpPr>
          <p:cNvPr id="6" name="Slide Number Placeholder 5"/>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4717" y="2907061"/>
            <a:ext cx="3070104" cy="1026416"/>
          </a:xfrm>
          <a:prstGeom prst="rect">
            <a:avLst/>
          </a:prstGeom>
        </p:spPr>
      </p:pic>
    </p:spTree>
    <p:extLst>
      <p:ext uri="{BB962C8B-B14F-4D97-AF65-F5344CB8AC3E}">
        <p14:creationId xmlns:p14="http://schemas.microsoft.com/office/powerpoint/2010/main" val="148064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980001"/>
            <a:ext cx="7560000" cy="1612866"/>
          </a:xfrm>
        </p:spPr>
        <p:txBody>
          <a:bodyPr anchor="t">
            <a:normAutofit/>
          </a:bodyPr>
          <a:lstStyle>
            <a:lvl1pPr algn="l">
              <a:defRPr sz="2600"/>
            </a:lvl1pPr>
          </a:lstStyle>
          <a:p>
            <a:r>
              <a:rPr lang="cs-CZ" smtClean="0"/>
              <a:t>Kliknutím lze upravit styl.</a:t>
            </a:r>
            <a:endParaRPr lang="en-US" dirty="0"/>
          </a:p>
        </p:txBody>
      </p:sp>
      <p:sp>
        <p:nvSpPr>
          <p:cNvPr id="3" name="Subtitle 2"/>
          <p:cNvSpPr>
            <a:spLocks noGrp="1"/>
          </p:cNvSpPr>
          <p:nvPr>
            <p:ph type="subTitle" idx="1"/>
          </p:nvPr>
        </p:nvSpPr>
        <p:spPr>
          <a:xfrm>
            <a:off x="720000" y="3592866"/>
            <a:ext cx="7560000" cy="1552712"/>
          </a:xfrm>
        </p:spPr>
        <p:txBody>
          <a:bodyPr/>
          <a:lstStyle>
            <a:lvl1pPr marL="0" indent="0" algn="l">
              <a:buNone/>
              <a:defRPr sz="2362">
                <a:solidFill>
                  <a:schemeClr val="accent2"/>
                </a:solidFill>
              </a:defRPr>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cs-CZ" smtClean="0"/>
              <a:t>Kliknutím lze upravit styl předlohy.</a:t>
            </a:r>
            <a:endParaRPr lang="en-US" dirty="0"/>
          </a:p>
        </p:txBody>
      </p:sp>
      <p:sp>
        <p:nvSpPr>
          <p:cNvPr id="5" name="Footer Placeholder 4"/>
          <p:cNvSpPr>
            <a:spLocks noGrp="1"/>
          </p:cNvSpPr>
          <p:nvPr>
            <p:ph type="ftr" sz="quarter" idx="11"/>
          </p:nvPr>
        </p:nvSpPr>
        <p:spPr/>
        <p:txBody>
          <a:bodyPr/>
          <a:lstStyle/>
          <a:p>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2451721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980001"/>
            <a:ext cx="7560000" cy="1612866"/>
          </a:xfrm>
        </p:spPr>
        <p:txBody>
          <a:bodyPr anchor="t">
            <a:normAutofit/>
          </a:bodyPr>
          <a:lstStyle>
            <a:lvl1pPr algn="l">
              <a:defRPr sz="2600"/>
            </a:lvl1pPr>
          </a:lstStyle>
          <a:p>
            <a:r>
              <a:rPr lang="cs-CZ" dirty="0" smtClean="0"/>
              <a:t>Kliknutím lze upravit styl.</a:t>
            </a:r>
            <a:endParaRPr lang="en-US" dirty="0"/>
          </a:p>
        </p:txBody>
      </p:sp>
      <p:sp>
        <p:nvSpPr>
          <p:cNvPr id="3" name="Subtitle 2"/>
          <p:cNvSpPr>
            <a:spLocks noGrp="1"/>
          </p:cNvSpPr>
          <p:nvPr>
            <p:ph type="subTitle" idx="1"/>
          </p:nvPr>
        </p:nvSpPr>
        <p:spPr>
          <a:xfrm>
            <a:off x="720000" y="3592866"/>
            <a:ext cx="7560000" cy="1552712"/>
          </a:xfrm>
        </p:spPr>
        <p:txBody>
          <a:bodyPr/>
          <a:lstStyle>
            <a:lvl1pPr marL="0" indent="0" algn="l">
              <a:buNone/>
              <a:defRPr sz="2362">
                <a:solidFill>
                  <a:schemeClr val="accent2"/>
                </a:solidFill>
              </a:defRPr>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cs-CZ" dirty="0" smtClean="0"/>
              <a:t>Kliknutím lze upravit styl předlohy.</a:t>
            </a:r>
            <a:endParaRPr lang="en-US" dirty="0"/>
          </a:p>
        </p:txBody>
      </p:sp>
      <p:sp>
        <p:nvSpPr>
          <p:cNvPr id="5" name="Footer Placeholder 4"/>
          <p:cNvSpPr>
            <a:spLocks noGrp="1"/>
          </p:cNvSpPr>
          <p:nvPr>
            <p:ph type="ftr" sz="quarter" idx="11"/>
          </p:nvPr>
        </p:nvSpPr>
        <p:spPr/>
        <p:txBody>
          <a:bodyPr/>
          <a:lstStyle>
            <a:lvl1pPr>
              <a:defRPr/>
            </a:lvl1pPr>
          </a:lstStyle>
          <a:p>
            <a:r>
              <a:rPr lang="cs-CZ" dirty="0" smtClean="0">
                <a:solidFill>
                  <a:srgbClr val="006BAB"/>
                </a:solidFill>
              </a:rPr>
              <a:t>autor prezentace, datum prezentace, univerzitní oddělení, fakulta, adresa</a:t>
            </a:r>
            <a:endParaRPr lang="cs-CZ" dirty="0">
              <a:solidFill>
                <a:srgbClr val="006BAB"/>
              </a:solidFill>
            </a:endParaRPr>
          </a:p>
        </p:txBody>
      </p:sp>
      <p:sp>
        <p:nvSpPr>
          <p:cNvPr id="6" name="Slide Number Placeholder 5"/>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spTree>
    <p:extLst>
      <p:ext uri="{BB962C8B-B14F-4D97-AF65-F5344CB8AC3E}">
        <p14:creationId xmlns:p14="http://schemas.microsoft.com/office/powerpoint/2010/main" val="2294284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2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20000" y="4380949"/>
            <a:ext cx="7560000" cy="982528"/>
          </a:xfrm>
        </p:spPr>
        <p:txBody>
          <a:bodyPr anchor="t">
            <a:normAutofit/>
          </a:bodyPr>
          <a:lstStyle>
            <a:lvl1pPr algn="ctr">
              <a:defRPr sz="2600"/>
            </a:lvl1pPr>
          </a:lstStyle>
          <a:p>
            <a:r>
              <a:rPr lang="cs-CZ" dirty="0" smtClean="0"/>
              <a:t>Kliknutím lze upravit styl.</a:t>
            </a:r>
            <a:endParaRPr lang="en-US" dirty="0"/>
          </a:p>
        </p:txBody>
      </p:sp>
      <p:sp>
        <p:nvSpPr>
          <p:cNvPr id="3" name="Subtitle 2"/>
          <p:cNvSpPr>
            <a:spLocks noGrp="1"/>
          </p:cNvSpPr>
          <p:nvPr>
            <p:ph type="subTitle" idx="1"/>
          </p:nvPr>
        </p:nvSpPr>
        <p:spPr>
          <a:xfrm>
            <a:off x="720000" y="5363477"/>
            <a:ext cx="7560000" cy="945883"/>
          </a:xfrm>
        </p:spPr>
        <p:txBody>
          <a:bodyPr/>
          <a:lstStyle>
            <a:lvl1pPr marL="0" indent="0" algn="ctr">
              <a:buNone/>
              <a:defRPr sz="2362">
                <a:solidFill>
                  <a:schemeClr val="accent2"/>
                </a:solidFill>
              </a:defRPr>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cs-CZ" dirty="0" smtClean="0"/>
              <a:t>Kliknutím lze upravit styl předlohy.</a:t>
            </a:r>
            <a:endParaRPr lang="en-US" dirty="0"/>
          </a:p>
        </p:txBody>
      </p:sp>
      <p:sp>
        <p:nvSpPr>
          <p:cNvPr id="5" name="Footer Placeholder 4"/>
          <p:cNvSpPr>
            <a:spLocks noGrp="1"/>
          </p:cNvSpPr>
          <p:nvPr>
            <p:ph type="ftr" sz="quarter" idx="11"/>
          </p:nvPr>
        </p:nvSpPr>
        <p:spPr>
          <a:xfrm>
            <a:off x="1080000" y="6450675"/>
            <a:ext cx="6840000" cy="216000"/>
          </a:xfrm>
        </p:spPr>
        <p:txBody>
          <a:bodyPr/>
          <a:lstStyle>
            <a:lvl1pPr>
              <a:defRPr/>
            </a:lvl1pPr>
          </a:lstStyle>
          <a:p>
            <a:pPr algn="ctr"/>
            <a:r>
              <a:rPr lang="cs-CZ" dirty="0" smtClean="0">
                <a:solidFill>
                  <a:srgbClr val="006BAB"/>
                </a:solidFill>
              </a:rPr>
              <a:t>autor prezentace, datum prezentace, univerzitní oddělení, fakulta, adresa</a:t>
            </a:r>
            <a:endParaRPr lang="cs-CZ" dirty="0">
              <a:solidFill>
                <a:srgbClr val="006BAB"/>
              </a:solidFill>
            </a:endParaRPr>
          </a:p>
        </p:txBody>
      </p:sp>
      <p:sp>
        <p:nvSpPr>
          <p:cNvPr id="6" name="Slide Number Placeholder 5"/>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0503" y="1260000"/>
            <a:ext cx="1938532" cy="1844806"/>
          </a:xfrm>
          <a:prstGeom prst="rect">
            <a:avLst/>
          </a:prstGeom>
        </p:spPr>
      </p:pic>
    </p:spTree>
    <p:extLst>
      <p:ext uri="{BB962C8B-B14F-4D97-AF65-F5344CB8AC3E}">
        <p14:creationId xmlns:p14="http://schemas.microsoft.com/office/powerpoint/2010/main" val="276965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dirty="0" smtClean="0"/>
              <a:t>Kliknutím lze upravit styl.</a:t>
            </a:r>
            <a:endParaRPr lang="en-US" dirty="0"/>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5" name="Footer Placeholder 4"/>
          <p:cNvSpPr>
            <a:spLocks noGrp="1"/>
          </p:cNvSpPr>
          <p:nvPr>
            <p:ph type="ftr" sz="quarter" idx="11"/>
          </p:nvPr>
        </p:nvSpPr>
        <p:spPr/>
        <p:txBody>
          <a:bodyPr/>
          <a:lstStyle>
            <a:lvl1pPr>
              <a:defRPr/>
            </a:lvl1pPr>
          </a:lstStyle>
          <a:p>
            <a:r>
              <a:rPr lang="cs-CZ" dirty="0" smtClean="0">
                <a:solidFill>
                  <a:srgbClr val="006BAB"/>
                </a:solidFill>
              </a:rPr>
              <a:t>autor prezentace, datum prezentace, univerzitní oddělení, fakulta, adresa</a:t>
            </a:r>
            <a:endParaRPr lang="cs-CZ" dirty="0">
              <a:solidFill>
                <a:srgbClr val="006BAB"/>
              </a:solidFill>
            </a:endParaRPr>
          </a:p>
        </p:txBody>
      </p:sp>
      <p:sp>
        <p:nvSpPr>
          <p:cNvPr id="6" name="Slide Number Placeholder 5"/>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spTree>
    <p:extLst>
      <p:ext uri="{BB962C8B-B14F-4D97-AF65-F5344CB8AC3E}">
        <p14:creationId xmlns:p14="http://schemas.microsoft.com/office/powerpoint/2010/main" val="11882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dirty="0" smtClean="0"/>
              <a:t>Kliknutím lze upravit styl.</a:t>
            </a:r>
            <a:endParaRPr lang="en-US" dirty="0"/>
          </a:p>
        </p:txBody>
      </p:sp>
      <p:sp>
        <p:nvSpPr>
          <p:cNvPr id="3" name="Content Placeholder 2"/>
          <p:cNvSpPr>
            <a:spLocks noGrp="1"/>
          </p:cNvSpPr>
          <p:nvPr>
            <p:ph sz="half" idx="1"/>
          </p:nvPr>
        </p:nvSpPr>
        <p:spPr>
          <a:xfrm>
            <a:off x="720000" y="2462400"/>
            <a:ext cx="3622702" cy="3898800"/>
          </a:xfrm>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4" name="Content Placeholder 3"/>
          <p:cNvSpPr>
            <a:spLocks noGrp="1"/>
          </p:cNvSpPr>
          <p:nvPr>
            <p:ph sz="half" idx="2"/>
          </p:nvPr>
        </p:nvSpPr>
        <p:spPr>
          <a:xfrm>
            <a:off x="4657298" y="2462400"/>
            <a:ext cx="3622702" cy="3898800"/>
          </a:xfrm>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6" name="Footer Placeholder 5"/>
          <p:cNvSpPr>
            <a:spLocks noGrp="1"/>
          </p:cNvSpPr>
          <p:nvPr>
            <p:ph type="ftr" sz="quarter" idx="11"/>
          </p:nvPr>
        </p:nvSpPr>
        <p:spPr/>
        <p:txBody>
          <a:bodyPr/>
          <a:lstStyle>
            <a:lvl1pPr>
              <a:defRPr/>
            </a:lvl1pPr>
          </a:lstStyle>
          <a:p>
            <a:r>
              <a:rPr lang="cs-CZ" dirty="0" smtClean="0">
                <a:solidFill>
                  <a:srgbClr val="006BAB"/>
                </a:solidFill>
              </a:rPr>
              <a:t>autor prezentace, datum prezentace, univerzitní oddělení, fakulta, adresa</a:t>
            </a:r>
            <a:endParaRPr lang="cs-CZ" dirty="0">
              <a:solidFill>
                <a:srgbClr val="006BAB"/>
              </a:solidFill>
            </a:endParaRPr>
          </a:p>
        </p:txBody>
      </p:sp>
      <p:sp>
        <p:nvSpPr>
          <p:cNvPr id="7" name="Slide Number Placeholder 6"/>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spTree>
    <p:extLst>
      <p:ext uri="{BB962C8B-B14F-4D97-AF65-F5344CB8AC3E}">
        <p14:creationId xmlns:p14="http://schemas.microsoft.com/office/powerpoint/2010/main" val="241561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720000" y="1620000"/>
            <a:ext cx="7560000" cy="748800"/>
          </a:xfrm>
        </p:spPr>
        <p:txBody>
          <a:bodyPr/>
          <a:lstStyle>
            <a:lvl1pPr>
              <a:defRPr/>
            </a:lvl1pPr>
          </a:lstStyle>
          <a:p>
            <a:r>
              <a:rPr lang="cs-CZ" dirty="0" smtClean="0"/>
              <a:t>Kliknutím lze upravit styl.</a:t>
            </a:r>
            <a:endParaRPr lang="en-US" dirty="0"/>
          </a:p>
        </p:txBody>
      </p:sp>
      <p:sp>
        <p:nvSpPr>
          <p:cNvPr id="3" name="Text Placeholder 2"/>
          <p:cNvSpPr>
            <a:spLocks noGrp="1"/>
          </p:cNvSpPr>
          <p:nvPr>
            <p:ph type="body" idx="1"/>
          </p:nvPr>
        </p:nvSpPr>
        <p:spPr>
          <a:xfrm>
            <a:off x="720000" y="2368800"/>
            <a:ext cx="3621600" cy="693376"/>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cs-CZ" dirty="0" smtClean="0"/>
              <a:t>Kliknutím lze upravit styly předlohy textu.</a:t>
            </a:r>
          </a:p>
        </p:txBody>
      </p:sp>
      <p:sp>
        <p:nvSpPr>
          <p:cNvPr id="4" name="Content Placeholder 3"/>
          <p:cNvSpPr>
            <a:spLocks noGrp="1"/>
          </p:cNvSpPr>
          <p:nvPr>
            <p:ph sz="half" idx="2"/>
          </p:nvPr>
        </p:nvSpPr>
        <p:spPr>
          <a:xfrm>
            <a:off x="720000" y="3151650"/>
            <a:ext cx="3621600" cy="3209550"/>
          </a:xfrm>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5" name="Text Placeholder 4"/>
          <p:cNvSpPr>
            <a:spLocks noGrp="1"/>
          </p:cNvSpPr>
          <p:nvPr>
            <p:ph type="body" sz="quarter" idx="3"/>
          </p:nvPr>
        </p:nvSpPr>
        <p:spPr>
          <a:xfrm>
            <a:off x="4658400" y="2368800"/>
            <a:ext cx="3621600" cy="693376"/>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cs-CZ" dirty="0" smtClean="0"/>
              <a:t>Kliknutím lze upravit styly předlohy textu.</a:t>
            </a:r>
          </a:p>
        </p:txBody>
      </p:sp>
      <p:sp>
        <p:nvSpPr>
          <p:cNvPr id="6" name="Content Placeholder 5"/>
          <p:cNvSpPr>
            <a:spLocks noGrp="1"/>
          </p:cNvSpPr>
          <p:nvPr>
            <p:ph sz="quarter" idx="4"/>
          </p:nvPr>
        </p:nvSpPr>
        <p:spPr>
          <a:xfrm>
            <a:off x="4658400" y="3151650"/>
            <a:ext cx="3621600" cy="3209550"/>
          </a:xfrm>
        </p:spPr>
        <p:txBody>
          <a:bodyPr/>
          <a:lstStyle>
            <a:lvl1pPr>
              <a:defRPr/>
            </a:lvl1pPr>
            <a:lvl2pPr>
              <a:defRPr/>
            </a:lvl2pPr>
            <a:lvl3pPr>
              <a:defRPr/>
            </a:lvl3pPr>
            <a:lvl4pPr>
              <a:defRPr/>
            </a:lvl4pPr>
            <a:lvl5pP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8" name="Footer Placeholder 7"/>
          <p:cNvSpPr>
            <a:spLocks noGrp="1"/>
          </p:cNvSpPr>
          <p:nvPr>
            <p:ph type="ftr" sz="quarter" idx="11"/>
          </p:nvPr>
        </p:nvSpPr>
        <p:spPr/>
        <p:txBody>
          <a:bodyPr/>
          <a:lstStyle>
            <a:lvl1pPr>
              <a:defRPr/>
            </a:lvl1pPr>
          </a:lstStyle>
          <a:p>
            <a:r>
              <a:rPr lang="cs-CZ" dirty="0" smtClean="0">
                <a:solidFill>
                  <a:srgbClr val="006BAB"/>
                </a:solidFill>
              </a:rPr>
              <a:t>autor prezentace, datum prezentace, univerzitní oddělení, fakulta, adresa</a:t>
            </a:r>
            <a:endParaRPr lang="cs-CZ" dirty="0">
              <a:solidFill>
                <a:srgbClr val="006BAB"/>
              </a:solidFill>
            </a:endParaRPr>
          </a:p>
        </p:txBody>
      </p:sp>
      <p:sp>
        <p:nvSpPr>
          <p:cNvPr id="9" name="Slide Number Placeholder 8"/>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spTree>
    <p:extLst>
      <p:ext uri="{BB962C8B-B14F-4D97-AF65-F5344CB8AC3E}">
        <p14:creationId xmlns:p14="http://schemas.microsoft.com/office/powerpoint/2010/main" val="3016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dirty="0" smtClean="0"/>
              <a:t>Kliknutím lze upravit styl.</a:t>
            </a:r>
            <a:endParaRPr lang="en-US" dirty="0"/>
          </a:p>
        </p:txBody>
      </p:sp>
      <p:sp>
        <p:nvSpPr>
          <p:cNvPr id="4" name="Footer Placeholder 3"/>
          <p:cNvSpPr>
            <a:spLocks noGrp="1"/>
          </p:cNvSpPr>
          <p:nvPr>
            <p:ph type="ftr" sz="quarter" idx="11"/>
          </p:nvPr>
        </p:nvSpPr>
        <p:spPr/>
        <p:txBody>
          <a:bodyPr/>
          <a:lstStyle>
            <a:lvl1pPr>
              <a:defRPr/>
            </a:lvl1pPr>
          </a:lstStyle>
          <a:p>
            <a:r>
              <a:rPr lang="cs-CZ" dirty="0" smtClean="0">
                <a:solidFill>
                  <a:srgbClr val="006BAB"/>
                </a:solidFill>
              </a:rPr>
              <a:t>autor prezentace, datum prezentace, univerzitní oddělení, fakulta, adresa</a:t>
            </a:r>
            <a:endParaRPr lang="cs-CZ" dirty="0">
              <a:solidFill>
                <a:srgbClr val="006BAB"/>
              </a:solidFill>
            </a:endParaRPr>
          </a:p>
        </p:txBody>
      </p:sp>
      <p:sp>
        <p:nvSpPr>
          <p:cNvPr id="5" name="Slide Number Placeholder 4"/>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spTree>
    <p:extLst>
      <p:ext uri="{BB962C8B-B14F-4D97-AF65-F5344CB8AC3E}">
        <p14:creationId xmlns:p14="http://schemas.microsoft.com/office/powerpoint/2010/main" val="320930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cs-CZ" dirty="0" smtClean="0">
                <a:solidFill>
                  <a:srgbClr val="006BAB"/>
                </a:solidFill>
              </a:rPr>
              <a:t>autor prezentace, datum prezentace, univerzitní oddělení, fakulta, adresa</a:t>
            </a:r>
            <a:endParaRPr lang="cs-CZ" dirty="0">
              <a:solidFill>
                <a:srgbClr val="006BAB"/>
              </a:solidFill>
            </a:endParaRPr>
          </a:p>
        </p:txBody>
      </p:sp>
      <p:sp>
        <p:nvSpPr>
          <p:cNvPr id="4" name="Slide Number Placeholder 3"/>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spTree>
    <p:extLst>
      <p:ext uri="{BB962C8B-B14F-4D97-AF65-F5344CB8AC3E}">
        <p14:creationId xmlns:p14="http://schemas.microsoft.com/office/powerpoint/2010/main" val="3534363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720000" y="1620000"/>
            <a:ext cx="3004102" cy="748800"/>
          </a:xfrm>
        </p:spPr>
        <p:txBody>
          <a:bodyPr anchor="b">
            <a:normAutofit/>
          </a:bodyPr>
          <a:lstStyle>
            <a:lvl1pPr>
              <a:defRPr sz="2600"/>
            </a:lvl1pPr>
          </a:lstStyle>
          <a:p>
            <a:r>
              <a:rPr lang="cs-CZ" dirty="0" smtClean="0"/>
              <a:t>Kliknutím lze upravit styl.</a:t>
            </a:r>
            <a:endParaRPr lang="en-US" dirty="0"/>
          </a:p>
        </p:txBody>
      </p:sp>
      <p:sp>
        <p:nvSpPr>
          <p:cNvPr id="3" name="Content Placeholder 2"/>
          <p:cNvSpPr>
            <a:spLocks noGrp="1"/>
          </p:cNvSpPr>
          <p:nvPr>
            <p:ph idx="1"/>
          </p:nvPr>
        </p:nvSpPr>
        <p:spPr>
          <a:xfrm>
            <a:off x="3825976" y="1620000"/>
            <a:ext cx="4454024" cy="4733283"/>
          </a:xfrm>
        </p:spPr>
        <p:txBody>
          <a:bodyPr>
            <a:normAutofit/>
          </a:bodyPr>
          <a:lstStyle>
            <a:lvl1pPr>
              <a:defRPr sz="2400"/>
            </a:lvl1pPr>
            <a:lvl2pPr>
              <a:defRPr sz="2000"/>
            </a:lvl2pPr>
            <a:lvl3pPr>
              <a:defRPr sz="1800"/>
            </a:lvl3pPr>
            <a:lvl4pPr>
              <a:defRPr sz="1600"/>
            </a:lvl4pPr>
            <a:lvl5pPr>
              <a:defRPr sz="1600"/>
            </a:lvl5pPr>
            <a:lvl6pPr>
              <a:defRPr sz="1968"/>
            </a:lvl6pPr>
            <a:lvl7pPr>
              <a:defRPr sz="1968"/>
            </a:lvl7pPr>
            <a:lvl8pPr>
              <a:defRPr sz="1968"/>
            </a:lvl8pPr>
            <a:lvl9pPr>
              <a:defRPr sz="1968"/>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4" name="Text Placeholder 3"/>
          <p:cNvSpPr>
            <a:spLocks noGrp="1"/>
          </p:cNvSpPr>
          <p:nvPr>
            <p:ph type="body" sz="half" idx="2"/>
          </p:nvPr>
        </p:nvSpPr>
        <p:spPr>
          <a:xfrm>
            <a:off x="720000" y="2458274"/>
            <a:ext cx="3004102" cy="3902926"/>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cs-CZ" dirty="0" smtClean="0"/>
              <a:t>Kliknutím lze upravit styly předlohy textu.</a:t>
            </a:r>
          </a:p>
        </p:txBody>
      </p:sp>
      <p:sp>
        <p:nvSpPr>
          <p:cNvPr id="6" name="Footer Placeholder 5"/>
          <p:cNvSpPr>
            <a:spLocks noGrp="1"/>
          </p:cNvSpPr>
          <p:nvPr>
            <p:ph type="ftr" sz="quarter" idx="11"/>
          </p:nvPr>
        </p:nvSpPr>
        <p:spPr/>
        <p:txBody>
          <a:bodyPr/>
          <a:lstStyle>
            <a:lvl1pPr>
              <a:defRPr/>
            </a:lvl1pPr>
          </a:lstStyle>
          <a:p>
            <a:r>
              <a:rPr lang="cs-CZ" dirty="0" smtClean="0">
                <a:solidFill>
                  <a:srgbClr val="006BAB"/>
                </a:solidFill>
              </a:rPr>
              <a:t>autor prezentace, datum prezentace, univerzitní oddělení, fakulta, adresa</a:t>
            </a:r>
            <a:endParaRPr lang="cs-CZ" dirty="0">
              <a:solidFill>
                <a:srgbClr val="006BAB"/>
              </a:solidFill>
            </a:endParaRPr>
          </a:p>
        </p:txBody>
      </p:sp>
      <p:sp>
        <p:nvSpPr>
          <p:cNvPr id="7" name="Slide Number Placeholder 6"/>
          <p:cNvSpPr>
            <a:spLocks noGrp="1"/>
          </p:cNvSpPr>
          <p:nvPr>
            <p:ph type="sldNum" sz="quarter" idx="12"/>
          </p:nvPr>
        </p:nvSpPr>
        <p:spPr/>
        <p:txBody>
          <a:bodyPr/>
          <a:lstStyle>
            <a:lvl1pPr>
              <a:defRPr/>
            </a:lvl1pPr>
          </a:lstStyle>
          <a:p>
            <a:fld id="{103B6205-E093-439F-9685-8F7A4FC3F425}" type="slidenum">
              <a:rPr lang="cs-CZ" smtClean="0">
                <a:solidFill>
                  <a:srgbClr val="006BAB"/>
                </a:solidFill>
              </a:rPr>
              <a:pPr/>
              <a:t>‹#›</a:t>
            </a:fld>
            <a:endParaRPr lang="cs-CZ" dirty="0">
              <a:solidFill>
                <a:srgbClr val="006BAB"/>
              </a:solidFill>
            </a:endParaRPr>
          </a:p>
        </p:txBody>
      </p:sp>
    </p:spTree>
    <p:extLst>
      <p:ext uri="{BB962C8B-B14F-4D97-AF65-F5344CB8AC3E}">
        <p14:creationId xmlns:p14="http://schemas.microsoft.com/office/powerpoint/2010/main" val="12900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20000" y="4380949"/>
            <a:ext cx="7560000" cy="982528"/>
          </a:xfrm>
        </p:spPr>
        <p:txBody>
          <a:bodyPr anchor="t">
            <a:normAutofit/>
          </a:bodyPr>
          <a:lstStyle>
            <a:lvl1pPr algn="ctr">
              <a:defRPr sz="2600"/>
            </a:lvl1pPr>
          </a:lstStyle>
          <a:p>
            <a:r>
              <a:rPr lang="cs-CZ" smtClean="0"/>
              <a:t>Kliknutím lze upravit styl.</a:t>
            </a:r>
            <a:endParaRPr lang="en-US" dirty="0"/>
          </a:p>
        </p:txBody>
      </p:sp>
      <p:sp>
        <p:nvSpPr>
          <p:cNvPr id="3" name="Subtitle 2"/>
          <p:cNvSpPr>
            <a:spLocks noGrp="1"/>
          </p:cNvSpPr>
          <p:nvPr>
            <p:ph type="subTitle" idx="1"/>
          </p:nvPr>
        </p:nvSpPr>
        <p:spPr>
          <a:xfrm>
            <a:off x="720000" y="5363477"/>
            <a:ext cx="7560000" cy="945883"/>
          </a:xfrm>
        </p:spPr>
        <p:txBody>
          <a:bodyPr/>
          <a:lstStyle>
            <a:lvl1pPr marL="0" indent="0" algn="ctr">
              <a:buNone/>
              <a:defRPr sz="2362">
                <a:solidFill>
                  <a:schemeClr val="accent2"/>
                </a:solidFill>
              </a:defRPr>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cs-CZ" smtClean="0"/>
              <a:t>Kliknutím lze upravit styl předlohy.</a:t>
            </a:r>
            <a:endParaRPr lang="en-US" dirty="0"/>
          </a:p>
        </p:txBody>
      </p:sp>
      <p:sp>
        <p:nvSpPr>
          <p:cNvPr id="5" name="Footer Placeholder 4"/>
          <p:cNvSpPr>
            <a:spLocks noGrp="1"/>
          </p:cNvSpPr>
          <p:nvPr>
            <p:ph type="ftr" sz="quarter" idx="11"/>
          </p:nvPr>
        </p:nvSpPr>
        <p:spPr>
          <a:xfrm>
            <a:off x="1080000" y="6450675"/>
            <a:ext cx="6840000" cy="216000"/>
          </a:xfrm>
        </p:spPr>
        <p:txBody>
          <a:bodyPr/>
          <a:lstStyle/>
          <a:p>
            <a:pPr algn="ctr"/>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0503" y="1260000"/>
            <a:ext cx="1938532" cy="1844806"/>
          </a:xfrm>
          <a:prstGeom prst="rect">
            <a:avLst/>
          </a:prstGeom>
        </p:spPr>
      </p:pic>
    </p:spTree>
    <p:extLst>
      <p:ext uri="{BB962C8B-B14F-4D97-AF65-F5344CB8AC3E}">
        <p14:creationId xmlns:p14="http://schemas.microsoft.com/office/powerpoint/2010/main" val="400524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Footer Placeholder 4"/>
          <p:cNvSpPr>
            <a:spLocks noGrp="1"/>
          </p:cNvSpPr>
          <p:nvPr>
            <p:ph type="ftr" sz="quarter" idx="11"/>
          </p:nvPr>
        </p:nvSpPr>
        <p:spPr/>
        <p:txBody>
          <a:bodyPr/>
          <a:lstStyle/>
          <a:p>
            <a:r>
              <a:rPr lang="cs-CZ"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47534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720000" y="2462400"/>
            <a:ext cx="3622702" cy="389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57298" y="2462400"/>
            <a:ext cx="3622702" cy="389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6" name="Footer Placeholder 5"/>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7" name="Slide Number Placeholder 6"/>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307238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720000" y="1620000"/>
            <a:ext cx="7560000" cy="748800"/>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720000" y="2368800"/>
            <a:ext cx="3621600" cy="693376"/>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cs-CZ" smtClean="0"/>
              <a:t>Kliknutím lze upravit styly předlohy textu.</a:t>
            </a:r>
          </a:p>
        </p:txBody>
      </p:sp>
      <p:sp>
        <p:nvSpPr>
          <p:cNvPr id="4" name="Content Placeholder 3"/>
          <p:cNvSpPr>
            <a:spLocks noGrp="1"/>
          </p:cNvSpPr>
          <p:nvPr>
            <p:ph sz="half" idx="2"/>
          </p:nvPr>
        </p:nvSpPr>
        <p:spPr>
          <a:xfrm>
            <a:off x="720000" y="3151650"/>
            <a:ext cx="3621600" cy="320955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58400" y="2368800"/>
            <a:ext cx="3621600" cy="693376"/>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cs-CZ" smtClean="0"/>
              <a:t>Kliknutím lze upravit styly předlohy textu.</a:t>
            </a:r>
          </a:p>
        </p:txBody>
      </p:sp>
      <p:sp>
        <p:nvSpPr>
          <p:cNvPr id="6" name="Content Placeholder 5"/>
          <p:cNvSpPr>
            <a:spLocks noGrp="1"/>
          </p:cNvSpPr>
          <p:nvPr>
            <p:ph sz="quarter" idx="4"/>
          </p:nvPr>
        </p:nvSpPr>
        <p:spPr>
          <a:xfrm>
            <a:off x="4658400" y="3151650"/>
            <a:ext cx="3621600" cy="320955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8" name="Footer Placeholder 7"/>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9" name="Slide Number Placeholder 8"/>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361127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4" name="Footer Placeholder 3"/>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5" name="Slide Number Placeholder 4"/>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417247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4" name="Slide Number Placeholder 3"/>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29281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720000" y="1620000"/>
            <a:ext cx="3004102" cy="748800"/>
          </a:xfrm>
        </p:spPr>
        <p:txBody>
          <a:bodyPr anchor="b">
            <a:normAutofit/>
          </a:bodyPr>
          <a:lstStyle>
            <a:lvl1pPr>
              <a:defRPr sz="2600"/>
            </a:lvl1pPr>
          </a:lstStyle>
          <a:p>
            <a:r>
              <a:rPr lang="cs-CZ" smtClean="0"/>
              <a:t>Kliknutím lze upravit styl.</a:t>
            </a:r>
            <a:endParaRPr lang="en-US" dirty="0"/>
          </a:p>
        </p:txBody>
      </p:sp>
      <p:sp>
        <p:nvSpPr>
          <p:cNvPr id="3" name="Content Placeholder 2"/>
          <p:cNvSpPr>
            <a:spLocks noGrp="1"/>
          </p:cNvSpPr>
          <p:nvPr>
            <p:ph idx="1"/>
          </p:nvPr>
        </p:nvSpPr>
        <p:spPr>
          <a:xfrm>
            <a:off x="3825976" y="1620000"/>
            <a:ext cx="4454024" cy="4733283"/>
          </a:xfrm>
        </p:spPr>
        <p:txBody>
          <a:bodyPr>
            <a:normAutofit/>
          </a:bodyPr>
          <a:lstStyle>
            <a:lvl1pPr>
              <a:defRPr sz="2400"/>
            </a:lvl1pPr>
            <a:lvl2pPr>
              <a:defRPr sz="2000"/>
            </a:lvl2pPr>
            <a:lvl3pPr>
              <a:defRPr sz="1800"/>
            </a:lvl3pPr>
            <a:lvl4pPr>
              <a:defRPr sz="1600"/>
            </a:lvl4pPr>
            <a:lvl5pPr>
              <a:defRPr sz="1600"/>
            </a:lvl5pPr>
            <a:lvl6pPr>
              <a:defRPr sz="1968"/>
            </a:lvl6pPr>
            <a:lvl7pPr>
              <a:defRPr sz="1968"/>
            </a:lvl7pPr>
            <a:lvl8pPr>
              <a:defRPr sz="1968"/>
            </a:lvl8pPr>
            <a:lvl9pPr>
              <a:defRPr sz="1968"/>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720000" y="2458274"/>
            <a:ext cx="3004102" cy="3902926"/>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cs-CZ" smtClean="0"/>
              <a:t>Kliknutím lze upravit styly předlohy textu.</a:t>
            </a:r>
          </a:p>
        </p:txBody>
      </p:sp>
      <p:sp>
        <p:nvSpPr>
          <p:cNvPr id="6" name="Footer Placeholder 5"/>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7" name="Slide Number Placeholder 6"/>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3028856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1620000"/>
            <a:ext cx="7560000" cy="748080"/>
          </a:xfrm>
          <a:prstGeom prst="rect">
            <a:avLst/>
          </a:prstGeom>
        </p:spPr>
        <p:txBody>
          <a:bodyPr vert="horz" lIns="0" tIns="0" rIns="0" bIns="0" rtlCol="0" anchor="t">
            <a:normAutofit/>
          </a:bodyPr>
          <a:lstStyle/>
          <a:p>
            <a:r>
              <a:rPr lang="cs-CZ" dirty="0" smtClean="0"/>
              <a:t>Kliknutím lze upravit styl.</a:t>
            </a:r>
            <a:endParaRPr lang="en-US" dirty="0"/>
          </a:p>
        </p:txBody>
      </p:sp>
      <p:sp>
        <p:nvSpPr>
          <p:cNvPr id="3" name="Text Placeholder 2"/>
          <p:cNvSpPr>
            <a:spLocks noGrp="1"/>
          </p:cNvSpPr>
          <p:nvPr>
            <p:ph type="body" idx="1"/>
          </p:nvPr>
        </p:nvSpPr>
        <p:spPr>
          <a:xfrm>
            <a:off x="720000" y="2460567"/>
            <a:ext cx="7560000" cy="3898669"/>
          </a:xfrm>
          <a:prstGeom prst="rect">
            <a:avLst/>
          </a:prstGeom>
        </p:spPr>
        <p:txBody>
          <a:bodyPr vert="horz" lIns="0" tIns="0" rIns="0" bIns="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5" name="Footer Placeholder 4"/>
          <p:cNvSpPr>
            <a:spLocks noGrp="1"/>
          </p:cNvSpPr>
          <p:nvPr>
            <p:ph type="ftr" sz="quarter" idx="3"/>
          </p:nvPr>
        </p:nvSpPr>
        <p:spPr>
          <a:xfrm>
            <a:off x="720000" y="6450675"/>
            <a:ext cx="7118902" cy="216000"/>
          </a:xfrm>
          <a:prstGeom prst="rect">
            <a:avLst/>
          </a:prstGeom>
        </p:spPr>
        <p:txBody>
          <a:bodyPr vert="horz" lIns="0" tIns="0" rIns="0" bIns="0" rtlCol="0" anchor="b"/>
          <a:lstStyle>
            <a:lvl1pPr algn="l">
              <a:defRPr sz="1000">
                <a:solidFill>
                  <a:schemeClr val="accent1"/>
                </a:solidFill>
                <a:latin typeface="Arial" panose="020B0604020202020204" pitchFamily="34" charset="0"/>
                <a:cs typeface="Arial" panose="020B0604020202020204" pitchFamily="34" charset="0"/>
              </a:defRPr>
            </a:lvl1pPr>
          </a:lstStyle>
          <a:p>
            <a:r>
              <a:rPr lang="cs-CZ" smtClean="0"/>
              <a:t>autor prezentace, datum prezentace, univerzitní oddělení, fakulta, adresa</a:t>
            </a:r>
            <a:endParaRPr lang="cs-CZ" dirty="0"/>
          </a:p>
        </p:txBody>
      </p:sp>
      <p:sp>
        <p:nvSpPr>
          <p:cNvPr id="6" name="Slide Number Placeholder 5"/>
          <p:cNvSpPr>
            <a:spLocks noGrp="1"/>
          </p:cNvSpPr>
          <p:nvPr>
            <p:ph type="sldNum" sz="quarter" idx="4"/>
          </p:nvPr>
        </p:nvSpPr>
        <p:spPr>
          <a:xfrm>
            <a:off x="7963593" y="6450675"/>
            <a:ext cx="316407" cy="216000"/>
          </a:xfrm>
          <a:prstGeom prst="rect">
            <a:avLst/>
          </a:prstGeom>
        </p:spPr>
        <p:txBody>
          <a:bodyPr vert="horz" lIns="0" tIns="0" rIns="0" bIns="0" rtlCol="0" anchor="ctr"/>
          <a:lstStyle>
            <a:lvl1pPr algn="r">
              <a:defRPr sz="1000">
                <a:solidFill>
                  <a:schemeClr val="accent1"/>
                </a:solidFill>
                <a:latin typeface="Arial" panose="020B0604020202020204" pitchFamily="34" charset="0"/>
                <a:cs typeface="Arial" panose="020B0604020202020204" pitchFamily="34" charset="0"/>
              </a:defRPr>
            </a:lvl1pPr>
          </a:lstStyle>
          <a:p>
            <a:fld id="{103B6205-E093-439F-9685-8F7A4FC3F425}" type="slidenum">
              <a:rPr lang="cs-CZ" smtClean="0"/>
              <a:pPr/>
              <a:t>‹#›</a:t>
            </a:fld>
            <a:endParaRPr lang="cs-CZ" dirty="0"/>
          </a:p>
        </p:txBody>
      </p:sp>
      <p:pic>
        <p:nvPicPr>
          <p:cNvPr id="4" name="Obrázek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0000" y="540000"/>
            <a:ext cx="2132050" cy="712800"/>
          </a:xfrm>
          <a:prstGeom prst="rect">
            <a:avLst/>
          </a:prstGeom>
        </p:spPr>
      </p:pic>
    </p:spTree>
    <p:extLst>
      <p:ext uri="{BB962C8B-B14F-4D97-AF65-F5344CB8AC3E}">
        <p14:creationId xmlns:p14="http://schemas.microsoft.com/office/powerpoint/2010/main" val="3501032078"/>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85" r:id="rId3"/>
    <p:sldLayoutId id="2147483674" r:id="rId4"/>
    <p:sldLayoutId id="2147483676" r:id="rId5"/>
    <p:sldLayoutId id="2147483677" r:id="rId6"/>
    <p:sldLayoutId id="2147483678" r:id="rId7"/>
    <p:sldLayoutId id="2147483679" r:id="rId8"/>
    <p:sldLayoutId id="2147483680" r:id="rId9"/>
  </p:sldLayoutIdLst>
  <p:hf sldNum="0" hdr="0" dt="0"/>
  <p:txStyles>
    <p:titleStyle>
      <a:lvl1pPr algn="l" defTabSz="899952" rtl="0" eaLnBrk="1" latinLnBrk="0" hangingPunct="1">
        <a:lnSpc>
          <a:spcPct val="90000"/>
        </a:lnSpc>
        <a:spcBef>
          <a:spcPct val="0"/>
        </a:spcBef>
        <a:buNone/>
        <a:defRPr sz="2600" b="1" kern="1200">
          <a:solidFill>
            <a:schemeClr val="accent1"/>
          </a:solidFill>
          <a:latin typeface="Arial" panose="020B0604020202020204" pitchFamily="34" charset="0"/>
          <a:ea typeface="+mj-ea"/>
          <a:cs typeface="Arial" panose="020B0604020202020204" pitchFamily="34" charset="0"/>
        </a:defRPr>
      </a:lvl1pPr>
    </p:titleStyle>
    <p:bodyStyle>
      <a:lvl1pPr marL="266700" indent="-266700" algn="l" defTabSz="899952" rtl="0" eaLnBrk="1" latinLnBrk="0" hangingPunct="1">
        <a:lnSpc>
          <a:spcPct val="90000"/>
        </a:lnSpc>
        <a:spcBef>
          <a:spcPts val="984"/>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539750" indent="-273050" algn="l" defTabSz="899952" rtl="0" eaLnBrk="1" latinLnBrk="0" hangingPunct="1">
        <a:lnSpc>
          <a:spcPct val="90000"/>
        </a:lnSpc>
        <a:spcBef>
          <a:spcPts val="492"/>
        </a:spcBef>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2pPr>
      <a:lvl3pPr marL="806450" indent="-266700" algn="l" defTabSz="899952" rtl="0" eaLnBrk="1" latinLnBrk="0" hangingPunct="1">
        <a:lnSpc>
          <a:spcPct val="90000"/>
        </a:lnSpc>
        <a:spcBef>
          <a:spcPts val="492"/>
        </a:spcBef>
        <a:buFont typeface="Arial" panose="020B0604020202020204" pitchFamily="34" charset="0"/>
        <a:buChar char="−"/>
        <a:defRPr sz="1600" kern="1200">
          <a:solidFill>
            <a:schemeClr val="accent2"/>
          </a:solidFill>
          <a:latin typeface="Arial" panose="020B0604020202020204" pitchFamily="34" charset="0"/>
          <a:ea typeface="+mn-ea"/>
          <a:cs typeface="Arial" panose="020B0604020202020204" pitchFamily="34" charset="0"/>
        </a:defRPr>
      </a:lvl3pPr>
      <a:lvl4pPr marL="1071563" indent="-265113" algn="l" defTabSz="899952" rtl="0" eaLnBrk="1" latinLnBrk="0" hangingPunct="1">
        <a:lnSpc>
          <a:spcPct val="90000"/>
        </a:lnSpc>
        <a:spcBef>
          <a:spcPts val="492"/>
        </a:spcBef>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4pPr>
      <a:lvl5pPr marL="1346200" indent="-274638" algn="l" defTabSz="899952" rtl="0" eaLnBrk="1" latinLnBrk="0" hangingPunct="1">
        <a:lnSpc>
          <a:spcPct val="90000"/>
        </a:lnSpc>
        <a:spcBef>
          <a:spcPts val="492"/>
        </a:spcBef>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1620000"/>
            <a:ext cx="7560000" cy="748080"/>
          </a:xfrm>
          <a:prstGeom prst="rect">
            <a:avLst/>
          </a:prstGeom>
        </p:spPr>
        <p:txBody>
          <a:bodyPr vert="horz" lIns="0" tIns="0" rIns="0" bIns="0" rtlCol="0" anchor="t">
            <a:normAutofit/>
          </a:bodyPr>
          <a:lstStyle/>
          <a:p>
            <a:r>
              <a:rPr lang="cs-CZ" dirty="0" smtClean="0"/>
              <a:t>Kliknutím lze upravit styl.</a:t>
            </a:r>
            <a:endParaRPr lang="en-US" dirty="0"/>
          </a:p>
        </p:txBody>
      </p:sp>
      <p:sp>
        <p:nvSpPr>
          <p:cNvPr id="3" name="Text Placeholder 2"/>
          <p:cNvSpPr>
            <a:spLocks noGrp="1"/>
          </p:cNvSpPr>
          <p:nvPr>
            <p:ph type="body" idx="1"/>
          </p:nvPr>
        </p:nvSpPr>
        <p:spPr>
          <a:xfrm>
            <a:off x="720000" y="2460567"/>
            <a:ext cx="7560000" cy="3898669"/>
          </a:xfrm>
          <a:prstGeom prst="rect">
            <a:avLst/>
          </a:prstGeom>
        </p:spPr>
        <p:txBody>
          <a:bodyPr vert="horz" lIns="0" tIns="0" rIns="0" bIns="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5" name="Footer Placeholder 4"/>
          <p:cNvSpPr>
            <a:spLocks noGrp="1"/>
          </p:cNvSpPr>
          <p:nvPr>
            <p:ph type="ftr" sz="quarter" idx="3"/>
          </p:nvPr>
        </p:nvSpPr>
        <p:spPr>
          <a:xfrm>
            <a:off x="720000" y="6450675"/>
            <a:ext cx="7118902" cy="216000"/>
          </a:xfrm>
          <a:prstGeom prst="rect">
            <a:avLst/>
          </a:prstGeom>
        </p:spPr>
        <p:txBody>
          <a:bodyPr vert="horz" lIns="0" tIns="0" rIns="0" bIns="0" rtlCol="0" anchor="b"/>
          <a:lstStyle>
            <a:lvl1pPr algn="l">
              <a:defRPr sz="1000">
                <a:solidFill>
                  <a:schemeClr val="accent1"/>
                </a:solidFill>
                <a:latin typeface="Calibri" pitchFamily="34" charset="0"/>
                <a:cs typeface="Arial" panose="020B0604020202020204" pitchFamily="34" charset="0"/>
              </a:defRPr>
            </a:lvl1pPr>
          </a:lstStyle>
          <a:p>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4"/>
          </p:nvPr>
        </p:nvSpPr>
        <p:spPr>
          <a:xfrm>
            <a:off x="7963593" y="6450675"/>
            <a:ext cx="316407" cy="216000"/>
          </a:xfrm>
          <a:prstGeom prst="rect">
            <a:avLst/>
          </a:prstGeom>
        </p:spPr>
        <p:txBody>
          <a:bodyPr vert="horz" lIns="0" tIns="0" rIns="0" bIns="0" rtlCol="0" anchor="ctr"/>
          <a:lstStyle>
            <a:lvl1pPr algn="r">
              <a:defRPr sz="1000">
                <a:solidFill>
                  <a:schemeClr val="accent1"/>
                </a:solidFill>
                <a:latin typeface="Calibri" pitchFamily="34" charset="0"/>
                <a:cs typeface="Arial" panose="020B0604020202020204" pitchFamily="34" charset="0"/>
              </a:defRPr>
            </a:lvl1pPr>
          </a:lstStyle>
          <a:p>
            <a:fld id="{103B6205-E093-439F-9685-8F7A4FC3F425}" type="slidenum">
              <a:rPr lang="cs-CZ" smtClean="0"/>
              <a:pPr/>
              <a:t>‹#›</a:t>
            </a:fld>
            <a:endParaRPr lang="cs-CZ" dirty="0"/>
          </a:p>
        </p:txBody>
      </p:sp>
      <p:pic>
        <p:nvPicPr>
          <p:cNvPr id="4" name="Obrázek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0000" y="540000"/>
            <a:ext cx="2132050" cy="712800"/>
          </a:xfrm>
          <a:prstGeom prst="rect">
            <a:avLst/>
          </a:prstGeom>
        </p:spPr>
      </p:pic>
    </p:spTree>
    <p:extLst>
      <p:ext uri="{BB962C8B-B14F-4D97-AF65-F5344CB8AC3E}">
        <p14:creationId xmlns:p14="http://schemas.microsoft.com/office/powerpoint/2010/main" val="4224535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hf sldNum="0" hdr="0" dt="0"/>
  <p:txStyles>
    <p:titleStyle>
      <a:lvl1pPr algn="l" defTabSz="899952" rtl="0" eaLnBrk="1" latinLnBrk="0" hangingPunct="1">
        <a:lnSpc>
          <a:spcPct val="90000"/>
        </a:lnSpc>
        <a:spcBef>
          <a:spcPct val="0"/>
        </a:spcBef>
        <a:buNone/>
        <a:defRPr sz="2600" b="1" kern="1200">
          <a:solidFill>
            <a:schemeClr val="accent1"/>
          </a:solidFill>
          <a:latin typeface="Calibri" pitchFamily="34" charset="0"/>
          <a:ea typeface="+mj-ea"/>
          <a:cs typeface="Arial" panose="020B0604020202020204" pitchFamily="34" charset="0"/>
        </a:defRPr>
      </a:lvl1pPr>
    </p:titleStyle>
    <p:bodyStyle>
      <a:lvl1pPr marL="266700" indent="-266700" algn="l" defTabSz="899952" rtl="0" eaLnBrk="1" latinLnBrk="0" hangingPunct="1">
        <a:lnSpc>
          <a:spcPct val="90000"/>
        </a:lnSpc>
        <a:spcBef>
          <a:spcPts val="984"/>
        </a:spcBef>
        <a:buFont typeface="Arial" panose="020B0604020202020204" pitchFamily="34" charset="0"/>
        <a:buChar char="−"/>
        <a:defRPr sz="2000" kern="1200">
          <a:solidFill>
            <a:schemeClr val="accent1"/>
          </a:solidFill>
          <a:latin typeface="Calibri" pitchFamily="34" charset="0"/>
          <a:ea typeface="+mn-ea"/>
          <a:cs typeface="Arial" panose="020B0604020202020204" pitchFamily="34" charset="0"/>
        </a:defRPr>
      </a:lvl1pPr>
      <a:lvl2pPr marL="539750" indent="-273050" algn="l" defTabSz="899952" rtl="0" eaLnBrk="1" latinLnBrk="0" hangingPunct="1">
        <a:lnSpc>
          <a:spcPct val="90000"/>
        </a:lnSpc>
        <a:spcBef>
          <a:spcPts val="492"/>
        </a:spcBef>
        <a:buFont typeface="Arial" panose="020B0604020202020204" pitchFamily="34" charset="0"/>
        <a:buChar char="−"/>
        <a:defRPr sz="1800" kern="1200">
          <a:solidFill>
            <a:schemeClr val="accent2"/>
          </a:solidFill>
          <a:latin typeface="Calibri" pitchFamily="34" charset="0"/>
          <a:ea typeface="+mn-ea"/>
          <a:cs typeface="Arial" panose="020B0604020202020204" pitchFamily="34" charset="0"/>
        </a:defRPr>
      </a:lvl2pPr>
      <a:lvl3pPr marL="806450" indent="-266700" algn="l" defTabSz="899952" rtl="0" eaLnBrk="1" latinLnBrk="0" hangingPunct="1">
        <a:lnSpc>
          <a:spcPct val="90000"/>
        </a:lnSpc>
        <a:spcBef>
          <a:spcPts val="492"/>
        </a:spcBef>
        <a:buFont typeface="Arial" panose="020B0604020202020204" pitchFamily="34" charset="0"/>
        <a:buChar char="−"/>
        <a:defRPr sz="1600" kern="1200">
          <a:solidFill>
            <a:schemeClr val="accent2"/>
          </a:solidFill>
          <a:latin typeface="Calibri" pitchFamily="34" charset="0"/>
          <a:ea typeface="+mn-ea"/>
          <a:cs typeface="Arial" panose="020B0604020202020204" pitchFamily="34" charset="0"/>
        </a:defRPr>
      </a:lvl3pPr>
      <a:lvl4pPr marL="1071563" indent="-265113" algn="l" defTabSz="899952" rtl="0" eaLnBrk="1" latinLnBrk="0" hangingPunct="1">
        <a:lnSpc>
          <a:spcPct val="90000"/>
        </a:lnSpc>
        <a:spcBef>
          <a:spcPts val="492"/>
        </a:spcBef>
        <a:buFont typeface="Arial" panose="020B0604020202020204" pitchFamily="34" charset="0"/>
        <a:buChar char="−"/>
        <a:defRPr sz="1400" kern="1200">
          <a:solidFill>
            <a:schemeClr val="accent2"/>
          </a:solidFill>
          <a:latin typeface="Calibri" pitchFamily="34" charset="0"/>
          <a:ea typeface="+mn-ea"/>
          <a:cs typeface="Arial" panose="020B0604020202020204" pitchFamily="34" charset="0"/>
        </a:defRPr>
      </a:lvl4pPr>
      <a:lvl5pPr marL="1346200" indent="-274638" algn="l" defTabSz="899952" rtl="0" eaLnBrk="1" latinLnBrk="0" hangingPunct="1">
        <a:lnSpc>
          <a:spcPct val="90000"/>
        </a:lnSpc>
        <a:spcBef>
          <a:spcPts val="492"/>
        </a:spcBef>
        <a:buFont typeface="Arial" panose="020B0604020202020204" pitchFamily="34" charset="0"/>
        <a:buChar char="−"/>
        <a:defRPr sz="1400" kern="1200">
          <a:solidFill>
            <a:schemeClr val="accent2"/>
          </a:solidFill>
          <a:latin typeface="Calibri" pitchFamily="34" charset="0"/>
          <a:ea typeface="+mn-ea"/>
          <a:cs typeface="Arial" panose="020B0604020202020204" pitchFamily="34" charset="0"/>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1620000"/>
            <a:ext cx="7560000" cy="748080"/>
          </a:xfrm>
          <a:prstGeom prst="rect">
            <a:avLst/>
          </a:prstGeom>
        </p:spPr>
        <p:txBody>
          <a:bodyPr vert="horz" lIns="0" tIns="0" rIns="0" bIns="0" rtlCol="0" anchor="t">
            <a:normAutofit/>
          </a:bodyPr>
          <a:lstStyle/>
          <a:p>
            <a:r>
              <a:rPr lang="cs-CZ" dirty="0" smtClean="0"/>
              <a:t>Kliknutím lze upravit styl.</a:t>
            </a:r>
            <a:endParaRPr lang="en-US" dirty="0"/>
          </a:p>
        </p:txBody>
      </p:sp>
      <p:sp>
        <p:nvSpPr>
          <p:cNvPr id="3" name="Text Placeholder 2"/>
          <p:cNvSpPr>
            <a:spLocks noGrp="1"/>
          </p:cNvSpPr>
          <p:nvPr>
            <p:ph type="body" idx="1"/>
          </p:nvPr>
        </p:nvSpPr>
        <p:spPr>
          <a:xfrm>
            <a:off x="720000" y="2460567"/>
            <a:ext cx="7560000" cy="3898669"/>
          </a:xfrm>
          <a:prstGeom prst="rect">
            <a:avLst/>
          </a:prstGeom>
        </p:spPr>
        <p:txBody>
          <a:bodyPr vert="horz" lIns="0" tIns="0" rIns="0" bIns="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5" name="Footer Placeholder 4"/>
          <p:cNvSpPr>
            <a:spLocks noGrp="1"/>
          </p:cNvSpPr>
          <p:nvPr>
            <p:ph type="ftr" sz="quarter" idx="3"/>
          </p:nvPr>
        </p:nvSpPr>
        <p:spPr>
          <a:xfrm>
            <a:off x="720000" y="6450675"/>
            <a:ext cx="7118902" cy="216000"/>
          </a:xfrm>
          <a:prstGeom prst="rect">
            <a:avLst/>
          </a:prstGeom>
        </p:spPr>
        <p:txBody>
          <a:bodyPr vert="horz" lIns="0" tIns="0" rIns="0" bIns="0" rtlCol="0" anchor="b"/>
          <a:lstStyle>
            <a:lvl1pPr algn="l">
              <a:defRPr sz="1000">
                <a:solidFill>
                  <a:schemeClr val="accent1"/>
                </a:solidFill>
                <a:latin typeface="Calibri" pitchFamily="34" charset="0"/>
                <a:cs typeface="Arial" panose="020B0604020202020204" pitchFamily="34" charset="0"/>
              </a:defRPr>
            </a:lvl1pPr>
          </a:lstStyle>
          <a:p>
            <a:r>
              <a:rPr lang="cs-CZ" dirty="0" smtClean="0">
                <a:solidFill>
                  <a:srgbClr val="006BAB"/>
                </a:solidFill>
              </a:rPr>
              <a:t>autor prezentace, datum prezentace, univerzitní oddělení, fakulta, adresa</a:t>
            </a:r>
            <a:endParaRPr lang="cs-CZ" dirty="0">
              <a:solidFill>
                <a:srgbClr val="006BAB"/>
              </a:solidFill>
            </a:endParaRPr>
          </a:p>
        </p:txBody>
      </p:sp>
      <p:sp>
        <p:nvSpPr>
          <p:cNvPr id="6" name="Slide Number Placeholder 5"/>
          <p:cNvSpPr>
            <a:spLocks noGrp="1"/>
          </p:cNvSpPr>
          <p:nvPr>
            <p:ph type="sldNum" sz="quarter" idx="4"/>
          </p:nvPr>
        </p:nvSpPr>
        <p:spPr>
          <a:xfrm>
            <a:off x="7963593" y="6450675"/>
            <a:ext cx="316407" cy="216000"/>
          </a:xfrm>
          <a:prstGeom prst="rect">
            <a:avLst/>
          </a:prstGeom>
        </p:spPr>
        <p:txBody>
          <a:bodyPr vert="horz" lIns="0" tIns="0" rIns="0" bIns="0" rtlCol="0" anchor="ctr"/>
          <a:lstStyle>
            <a:lvl1pPr algn="r">
              <a:defRPr sz="1000">
                <a:solidFill>
                  <a:schemeClr val="accent1"/>
                </a:solidFill>
                <a:latin typeface="Calibri" pitchFamily="34" charset="0"/>
                <a:cs typeface="Arial" panose="020B0604020202020204" pitchFamily="34" charset="0"/>
              </a:defRPr>
            </a:lvl1pPr>
          </a:lstStyle>
          <a:p>
            <a:fld id="{103B6205-E093-439F-9685-8F7A4FC3F425}" type="slidenum">
              <a:rPr lang="cs-CZ" smtClean="0">
                <a:solidFill>
                  <a:srgbClr val="006BAB"/>
                </a:solidFill>
              </a:rPr>
              <a:pPr/>
              <a:t>‹#›</a:t>
            </a:fld>
            <a:endParaRPr lang="cs-CZ" dirty="0">
              <a:solidFill>
                <a:srgbClr val="006BAB"/>
              </a:solidFill>
            </a:endParaRPr>
          </a:p>
        </p:txBody>
      </p:sp>
      <p:pic>
        <p:nvPicPr>
          <p:cNvPr id="4" name="Obrázek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0000" y="540000"/>
            <a:ext cx="2132050" cy="712800"/>
          </a:xfrm>
          <a:prstGeom prst="rect">
            <a:avLst/>
          </a:prstGeom>
        </p:spPr>
      </p:pic>
    </p:spTree>
    <p:extLst>
      <p:ext uri="{BB962C8B-B14F-4D97-AF65-F5344CB8AC3E}">
        <p14:creationId xmlns:p14="http://schemas.microsoft.com/office/powerpoint/2010/main" val="2388130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sldNum="0" hdr="0" dt="0"/>
  <p:txStyles>
    <p:titleStyle>
      <a:lvl1pPr algn="l" defTabSz="899952" rtl="0" eaLnBrk="1" latinLnBrk="0" hangingPunct="1">
        <a:lnSpc>
          <a:spcPct val="90000"/>
        </a:lnSpc>
        <a:spcBef>
          <a:spcPct val="0"/>
        </a:spcBef>
        <a:buNone/>
        <a:defRPr sz="2600" b="1" kern="1200">
          <a:solidFill>
            <a:schemeClr val="accent1"/>
          </a:solidFill>
          <a:latin typeface="Calibri" pitchFamily="34" charset="0"/>
          <a:ea typeface="+mj-ea"/>
          <a:cs typeface="Arial" panose="020B0604020202020204" pitchFamily="34" charset="0"/>
        </a:defRPr>
      </a:lvl1pPr>
    </p:titleStyle>
    <p:bodyStyle>
      <a:lvl1pPr marL="266700" indent="-266700" algn="l" defTabSz="899952" rtl="0" eaLnBrk="1" latinLnBrk="0" hangingPunct="1">
        <a:lnSpc>
          <a:spcPct val="90000"/>
        </a:lnSpc>
        <a:spcBef>
          <a:spcPts val="984"/>
        </a:spcBef>
        <a:buFont typeface="Arial" panose="020B0604020202020204" pitchFamily="34" charset="0"/>
        <a:buChar char="−"/>
        <a:defRPr sz="2000" kern="1200">
          <a:solidFill>
            <a:schemeClr val="accent1"/>
          </a:solidFill>
          <a:latin typeface="Calibri" pitchFamily="34" charset="0"/>
          <a:ea typeface="+mn-ea"/>
          <a:cs typeface="Arial" panose="020B0604020202020204" pitchFamily="34" charset="0"/>
        </a:defRPr>
      </a:lvl1pPr>
      <a:lvl2pPr marL="539750" indent="-273050" algn="l" defTabSz="899952" rtl="0" eaLnBrk="1" latinLnBrk="0" hangingPunct="1">
        <a:lnSpc>
          <a:spcPct val="90000"/>
        </a:lnSpc>
        <a:spcBef>
          <a:spcPts val="492"/>
        </a:spcBef>
        <a:buFont typeface="Arial" panose="020B0604020202020204" pitchFamily="34" charset="0"/>
        <a:buChar char="−"/>
        <a:defRPr sz="1800" kern="1200">
          <a:solidFill>
            <a:schemeClr val="accent2"/>
          </a:solidFill>
          <a:latin typeface="Calibri" pitchFamily="34" charset="0"/>
          <a:ea typeface="+mn-ea"/>
          <a:cs typeface="Arial" panose="020B0604020202020204" pitchFamily="34" charset="0"/>
        </a:defRPr>
      </a:lvl2pPr>
      <a:lvl3pPr marL="806450" indent="-266700" algn="l" defTabSz="899952" rtl="0" eaLnBrk="1" latinLnBrk="0" hangingPunct="1">
        <a:lnSpc>
          <a:spcPct val="90000"/>
        </a:lnSpc>
        <a:spcBef>
          <a:spcPts val="492"/>
        </a:spcBef>
        <a:buFont typeface="Arial" panose="020B0604020202020204" pitchFamily="34" charset="0"/>
        <a:buChar char="−"/>
        <a:defRPr sz="1600" kern="1200">
          <a:solidFill>
            <a:schemeClr val="accent2"/>
          </a:solidFill>
          <a:latin typeface="Calibri" pitchFamily="34" charset="0"/>
          <a:ea typeface="+mn-ea"/>
          <a:cs typeface="Arial" panose="020B0604020202020204" pitchFamily="34" charset="0"/>
        </a:defRPr>
      </a:lvl3pPr>
      <a:lvl4pPr marL="1071563" indent="-265113" algn="l" defTabSz="899952" rtl="0" eaLnBrk="1" latinLnBrk="0" hangingPunct="1">
        <a:lnSpc>
          <a:spcPct val="90000"/>
        </a:lnSpc>
        <a:spcBef>
          <a:spcPts val="492"/>
        </a:spcBef>
        <a:buFont typeface="Arial" panose="020B0604020202020204" pitchFamily="34" charset="0"/>
        <a:buChar char="−"/>
        <a:defRPr sz="1400" kern="1200">
          <a:solidFill>
            <a:schemeClr val="accent2"/>
          </a:solidFill>
          <a:latin typeface="Calibri" pitchFamily="34" charset="0"/>
          <a:ea typeface="+mn-ea"/>
          <a:cs typeface="Arial" panose="020B0604020202020204" pitchFamily="34" charset="0"/>
        </a:defRPr>
      </a:lvl4pPr>
      <a:lvl5pPr marL="1346200" indent="-274638" algn="l" defTabSz="899952" rtl="0" eaLnBrk="1" latinLnBrk="0" hangingPunct="1">
        <a:lnSpc>
          <a:spcPct val="90000"/>
        </a:lnSpc>
        <a:spcBef>
          <a:spcPts val="492"/>
        </a:spcBef>
        <a:buFont typeface="Arial" panose="020B0604020202020204" pitchFamily="34" charset="0"/>
        <a:buChar char="−"/>
        <a:defRPr sz="1400" kern="1200">
          <a:solidFill>
            <a:schemeClr val="accent2"/>
          </a:solidFill>
          <a:latin typeface="Calibri" pitchFamily="34" charset="0"/>
          <a:ea typeface="+mn-ea"/>
          <a:cs typeface="Arial" panose="020B0604020202020204" pitchFamily="34" charset="0"/>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hyperlink" Target="https://www.upol.cz/en/students/guide/counselling-medical-care/"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jana.kvintova@upol.cz" TargetMode="External"/><Relationship Id="rId2" Type="http://schemas.openxmlformats.org/officeDocument/2006/relationships/hyperlink" Target="mailto:lucia.pastierikova@upol.cz"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www.spea.cz/" TargetMode="External"/><Relationship Id="rId2" Type="http://schemas.openxmlformats.org/officeDocument/2006/relationships/hyperlink" Target="http://www.poliklinikaolomouc.cz/" TargetMode="External"/><Relationship Id="rId1" Type="http://schemas.openxmlformats.org/officeDocument/2006/relationships/slideLayout" Target="../slideLayouts/slideLayout13.xml"/><Relationship Id="rId5" Type="http://schemas.openxmlformats.org/officeDocument/2006/relationships/hyperlink" Target="http://www.fnol.cz/pdf/fnol_cz_mapa.pdf" TargetMode="External"/><Relationship Id="rId4" Type="http://schemas.openxmlformats.org/officeDocument/2006/relationships/hyperlink" Target="http://www.fnol.cz/"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upol.cz/en/students/exchange-students/news-and-reminders/" TargetMode="External"/><Relationship Id="rId2" Type="http://schemas.openxmlformats.org/officeDocument/2006/relationships/hyperlink" Target="https://www.olomouc.eu/aktualni-informace/aktuality/15246"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hyperlink" Target="http://www.kb.upol.cz/"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kb.upol.cz/czech-for-foreigners/"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upol.cz/en/students/exchange-students/news-reminders/" TargetMode="Externa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upol.cz/en/students/"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mailto:irena.jedlickova@upol.cz" TargetMode="External"/><Relationship Id="rId3" Type="http://schemas.openxmlformats.org/officeDocument/2006/relationships/hyperlink" Target="mailto:jana.dostalova@upol.cz" TargetMode="External"/><Relationship Id="rId7" Type="http://schemas.openxmlformats.org/officeDocument/2006/relationships/hyperlink" Target="mailto:radana.kuncova@upol.cz" TargetMode="External"/><Relationship Id="rId2" Type="http://schemas.openxmlformats.org/officeDocument/2006/relationships/hyperlink" Target="mailto:lenka.hanicakova@upol.cz" TargetMode="External"/><Relationship Id="rId1" Type="http://schemas.openxmlformats.org/officeDocument/2006/relationships/slideLayout" Target="../slideLayouts/slideLayout2.xml"/><Relationship Id="rId6" Type="http://schemas.openxmlformats.org/officeDocument/2006/relationships/hyperlink" Target="mailto:Tereza.kucerova@upol.cz" TargetMode="External"/><Relationship Id="rId5" Type="http://schemas.openxmlformats.org/officeDocument/2006/relationships/hyperlink" Target="mailto:petra.nakladalova@upol.cz" TargetMode="External"/><Relationship Id="rId4" Type="http://schemas.openxmlformats.org/officeDocument/2006/relationships/hyperlink" Target="mailto:dana.gronychova@upol.cz" TargetMode="External"/><Relationship Id="rId9" Type="http://schemas.openxmlformats.org/officeDocument/2006/relationships/hyperlink" Target="mailto:petra.hubena@upol.cz"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20000" y="5112469"/>
            <a:ext cx="7560000" cy="982528"/>
          </a:xfrm>
        </p:spPr>
        <p:txBody>
          <a:bodyPr>
            <a:normAutofit fontScale="90000"/>
          </a:bodyPr>
          <a:lstStyle/>
          <a:p>
            <a:r>
              <a:rPr lang="cs-CZ" sz="4000" dirty="0" smtClean="0">
                <a:solidFill>
                  <a:srgbClr val="FF0000"/>
                </a:solidFill>
              </a:rPr>
              <a:t>PRACTICAL INFORMATION I. </a:t>
            </a:r>
            <a:br>
              <a:rPr lang="cs-CZ" sz="4000" dirty="0" smtClean="0">
                <a:solidFill>
                  <a:srgbClr val="FF0000"/>
                </a:solidFill>
              </a:rPr>
            </a:br>
            <a:r>
              <a:rPr lang="cs-CZ" dirty="0" err="1" smtClean="0">
                <a:solidFill>
                  <a:srgbClr val="FF0000"/>
                </a:solidFill>
              </a:rPr>
              <a:t>Orientation</a:t>
            </a:r>
            <a:r>
              <a:rPr lang="cs-CZ" dirty="0" smtClean="0">
                <a:solidFill>
                  <a:srgbClr val="FF0000"/>
                </a:solidFill>
              </a:rPr>
              <a:t> Week / </a:t>
            </a:r>
            <a:r>
              <a:rPr lang="cs-CZ" dirty="0" err="1" smtClean="0">
                <a:solidFill>
                  <a:srgbClr val="FF0000"/>
                </a:solidFill>
              </a:rPr>
              <a:t>Summer</a:t>
            </a:r>
            <a:r>
              <a:rPr lang="cs-CZ" dirty="0" smtClean="0">
                <a:solidFill>
                  <a:srgbClr val="FF0000"/>
                </a:solidFill>
              </a:rPr>
              <a:t> </a:t>
            </a:r>
            <a:r>
              <a:rPr lang="cs-CZ" dirty="0" err="1" smtClean="0">
                <a:solidFill>
                  <a:srgbClr val="FF0000"/>
                </a:solidFill>
              </a:rPr>
              <a:t>Semester</a:t>
            </a:r>
            <a:r>
              <a:rPr lang="cs-CZ" dirty="0" smtClean="0">
                <a:solidFill>
                  <a:srgbClr val="FF0000"/>
                </a:solidFill>
              </a:rPr>
              <a:t> 2019/2020</a:t>
            </a:r>
            <a:r>
              <a:rPr lang="cs-CZ" dirty="0">
                <a:solidFill>
                  <a:srgbClr val="FF0000"/>
                </a:solidFill>
              </a:rPr>
              <a:t/>
            </a:r>
            <a:br>
              <a:rPr lang="cs-CZ" dirty="0">
                <a:solidFill>
                  <a:srgbClr val="FF0000"/>
                </a:solidFill>
              </a:rPr>
            </a:br>
            <a:endParaRPr lang="cs-CZ" dirty="0"/>
          </a:p>
        </p:txBody>
      </p:sp>
      <p:sp>
        <p:nvSpPr>
          <p:cNvPr id="5" name="Zástupný symbol pro zápatí 4"/>
          <p:cNvSpPr>
            <a:spLocks noGrp="1"/>
          </p:cNvSpPr>
          <p:nvPr>
            <p:ph type="ftr" sz="quarter" idx="11"/>
          </p:nvPr>
        </p:nvSpPr>
        <p:spPr/>
        <p:txBody>
          <a:bodyPr/>
          <a:lstStyle/>
          <a:p>
            <a:pPr algn="ctr"/>
            <a:r>
              <a:rPr lang="cs-CZ" dirty="0" smtClean="0"/>
              <a:t>Zuzana Hamdanieh, International Relations Office</a:t>
            </a:r>
            <a:endParaRPr lang="cs-CZ" dirty="0"/>
          </a:p>
        </p:txBody>
      </p:sp>
      <p:pic>
        <p:nvPicPr>
          <p:cNvPr id="1026" name="Picture 2" descr="Image result for practical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19" y="1400297"/>
            <a:ext cx="3180015" cy="3180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questi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6895" y="1656164"/>
            <a:ext cx="2580153" cy="327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114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20000" y="1620000"/>
            <a:ext cx="7560000" cy="661727"/>
          </a:xfrm>
        </p:spPr>
        <p:txBody>
          <a:bodyPr>
            <a:normAutofit fontScale="90000"/>
          </a:bodyPr>
          <a:lstStyle/>
          <a:p>
            <a:pPr algn="ctr"/>
            <a:r>
              <a:rPr lang="cs-CZ" dirty="0" err="1" smtClean="0"/>
              <a:t>Registration</a:t>
            </a:r>
            <a:r>
              <a:rPr lang="cs-CZ" dirty="0" smtClean="0"/>
              <a:t> </a:t>
            </a:r>
            <a:r>
              <a:rPr lang="cs-CZ" dirty="0" err="1" smtClean="0"/>
              <a:t>of</a:t>
            </a:r>
            <a:r>
              <a:rPr lang="cs-CZ" dirty="0" smtClean="0"/>
              <a:t> </a:t>
            </a:r>
            <a:r>
              <a:rPr lang="cs-CZ" dirty="0" err="1" smtClean="0"/>
              <a:t>courses</a:t>
            </a:r>
            <a:r>
              <a:rPr lang="cs-CZ" dirty="0" smtClean="0"/>
              <a:t> </a:t>
            </a:r>
            <a:r>
              <a:rPr lang="cs-CZ" dirty="0" err="1" smtClean="0"/>
              <a:t>at</a:t>
            </a:r>
            <a:r>
              <a:rPr lang="cs-CZ" dirty="0" smtClean="0"/>
              <a:t> Palacký University</a:t>
            </a:r>
            <a:br>
              <a:rPr lang="cs-CZ" dirty="0" smtClean="0"/>
            </a:br>
            <a:r>
              <a:rPr lang="cs-CZ" dirty="0" smtClean="0"/>
              <a:t>ONLINE </a:t>
            </a:r>
            <a:r>
              <a:rPr lang="cs-CZ" dirty="0" smtClean="0">
                <a:latin typeface="Arial"/>
                <a:cs typeface="Arial"/>
              </a:rPr>
              <a:t>&amp; PAPER </a:t>
            </a:r>
            <a:r>
              <a:rPr lang="cs-CZ" dirty="0" smtClean="0"/>
              <a:t/>
            </a:r>
            <a:br>
              <a:rPr lang="cs-CZ" dirty="0" smtClean="0"/>
            </a:br>
            <a:r>
              <a:rPr lang="cs-CZ" dirty="0" smtClean="0"/>
              <a:t/>
            </a:r>
            <a:br>
              <a:rPr lang="cs-CZ" dirty="0" smtClean="0"/>
            </a:br>
            <a:endParaRPr lang="cs-CZ" dirty="0"/>
          </a:p>
        </p:txBody>
      </p:sp>
      <p:sp>
        <p:nvSpPr>
          <p:cNvPr id="4" name="Zástupný symbol pro obsah 3"/>
          <p:cNvSpPr>
            <a:spLocks noGrp="1"/>
          </p:cNvSpPr>
          <p:nvPr>
            <p:ph sz="half" idx="1"/>
          </p:nvPr>
        </p:nvSpPr>
        <p:spPr>
          <a:xfrm>
            <a:off x="666840" y="2371202"/>
            <a:ext cx="4289721" cy="3898800"/>
          </a:xfrm>
        </p:spPr>
        <p:txBody>
          <a:bodyPr>
            <a:normAutofit/>
          </a:bodyPr>
          <a:lstStyle/>
          <a:p>
            <a:pPr marL="0" indent="0">
              <a:buNone/>
            </a:pPr>
            <a:r>
              <a:rPr lang="cs-CZ" dirty="0" smtClean="0">
                <a:solidFill>
                  <a:srgbClr val="FF0000"/>
                </a:solidFill>
              </a:rPr>
              <a:t>Online – </a:t>
            </a:r>
            <a:r>
              <a:rPr lang="cs-CZ" b="1" dirty="0" smtClean="0">
                <a:solidFill>
                  <a:srgbClr val="FF0000"/>
                </a:solidFill>
              </a:rPr>
              <a:t>STAG </a:t>
            </a:r>
          </a:p>
          <a:p>
            <a:pPr marL="0" indent="0">
              <a:buNone/>
            </a:pPr>
            <a:r>
              <a:rPr lang="cs-CZ" sz="1000" b="1" dirty="0" smtClean="0">
                <a:solidFill>
                  <a:srgbClr val="FF0000"/>
                </a:solidFill>
              </a:rPr>
              <a:t>(</a:t>
            </a:r>
            <a:r>
              <a:rPr lang="cs-CZ" sz="1000" b="1" dirty="0" err="1" smtClean="0">
                <a:solidFill>
                  <a:srgbClr val="FF0000"/>
                </a:solidFill>
              </a:rPr>
              <a:t>all</a:t>
            </a:r>
            <a:r>
              <a:rPr lang="cs-CZ" sz="1000" b="1" dirty="0" smtClean="0">
                <a:solidFill>
                  <a:srgbClr val="FF0000"/>
                </a:solidFill>
              </a:rPr>
              <a:t> </a:t>
            </a:r>
            <a:r>
              <a:rPr lang="cs-CZ" sz="1000" b="1" dirty="0" err="1" smtClean="0">
                <a:solidFill>
                  <a:srgbClr val="FF0000"/>
                </a:solidFill>
              </a:rPr>
              <a:t>students</a:t>
            </a:r>
            <a:r>
              <a:rPr lang="cs-CZ" sz="1000" b="1" dirty="0" smtClean="0">
                <a:solidFill>
                  <a:srgbClr val="FF0000"/>
                </a:solidFill>
              </a:rPr>
              <a:t> </a:t>
            </a:r>
            <a:r>
              <a:rPr lang="cs-CZ" sz="1000" b="1" dirty="0" err="1" smtClean="0">
                <a:solidFill>
                  <a:srgbClr val="FF0000"/>
                </a:solidFill>
              </a:rPr>
              <a:t>must</a:t>
            </a:r>
            <a:r>
              <a:rPr lang="cs-CZ" sz="1000" b="1" dirty="0" smtClean="0">
                <a:solidFill>
                  <a:srgbClr val="FF0000"/>
                </a:solidFill>
              </a:rPr>
              <a:t> </a:t>
            </a:r>
            <a:r>
              <a:rPr lang="cs-CZ" sz="1000" b="1" dirty="0" err="1" smtClean="0">
                <a:solidFill>
                  <a:srgbClr val="FF0000"/>
                </a:solidFill>
              </a:rPr>
              <a:t>have</a:t>
            </a:r>
            <a:r>
              <a:rPr lang="cs-CZ" sz="1000" b="1" dirty="0" smtClean="0">
                <a:solidFill>
                  <a:srgbClr val="FF0000"/>
                </a:solidFill>
              </a:rPr>
              <a:t> </a:t>
            </a:r>
            <a:r>
              <a:rPr lang="cs-CZ" sz="1000" b="1" dirty="0" err="1" smtClean="0">
                <a:solidFill>
                  <a:srgbClr val="FF0000"/>
                </a:solidFill>
              </a:rPr>
              <a:t>their</a:t>
            </a:r>
            <a:r>
              <a:rPr lang="cs-CZ" sz="1000" b="1" dirty="0" smtClean="0">
                <a:solidFill>
                  <a:srgbClr val="FF0000"/>
                </a:solidFill>
              </a:rPr>
              <a:t> </a:t>
            </a:r>
            <a:r>
              <a:rPr lang="cs-CZ" sz="1000" b="1" dirty="0" err="1" smtClean="0">
                <a:solidFill>
                  <a:srgbClr val="FF0000"/>
                </a:solidFill>
              </a:rPr>
              <a:t>courses</a:t>
            </a:r>
            <a:r>
              <a:rPr lang="cs-CZ" sz="1000" b="1" dirty="0" smtClean="0">
                <a:solidFill>
                  <a:srgbClr val="FF0000"/>
                </a:solidFill>
              </a:rPr>
              <a:t> </a:t>
            </a:r>
            <a:r>
              <a:rPr lang="cs-CZ" sz="1000" b="1" dirty="0" err="1" smtClean="0">
                <a:solidFill>
                  <a:srgbClr val="FF0000"/>
                </a:solidFill>
              </a:rPr>
              <a:t>registered</a:t>
            </a:r>
            <a:r>
              <a:rPr lang="cs-CZ" sz="1000" b="1" dirty="0" smtClean="0">
                <a:solidFill>
                  <a:srgbClr val="FF0000"/>
                </a:solidFill>
              </a:rPr>
              <a:t> in STAG)</a:t>
            </a:r>
          </a:p>
          <a:p>
            <a:pPr marL="0" indent="0">
              <a:buNone/>
            </a:pPr>
            <a:r>
              <a:rPr lang="cs-CZ" dirty="0" err="1" smtClean="0">
                <a:solidFill>
                  <a:srgbClr val="FF0000"/>
                </a:solidFill>
              </a:rPr>
              <a:t>Deadline</a:t>
            </a:r>
            <a:r>
              <a:rPr lang="cs-CZ" dirty="0" smtClean="0">
                <a:solidFill>
                  <a:srgbClr val="FF0000"/>
                </a:solidFill>
              </a:rPr>
              <a:t> – </a:t>
            </a:r>
            <a:r>
              <a:rPr lang="cs-CZ" b="1" dirty="0" err="1" smtClean="0">
                <a:solidFill>
                  <a:srgbClr val="FF0000"/>
                </a:solidFill>
              </a:rPr>
              <a:t>asap</a:t>
            </a:r>
            <a:r>
              <a:rPr lang="cs-CZ" dirty="0" smtClean="0">
                <a:solidFill>
                  <a:srgbClr val="FF0000"/>
                </a:solidFill>
              </a:rPr>
              <a:t> /</a:t>
            </a:r>
            <a:r>
              <a:rPr lang="cs-CZ" sz="1000" dirty="0" err="1" smtClean="0">
                <a:solidFill>
                  <a:srgbClr val="FF0000"/>
                </a:solidFill>
              </a:rPr>
              <a:t>different</a:t>
            </a:r>
            <a:r>
              <a:rPr lang="cs-CZ" sz="1000" dirty="0" smtClean="0">
                <a:solidFill>
                  <a:srgbClr val="FF0000"/>
                </a:solidFill>
              </a:rPr>
              <a:t> </a:t>
            </a:r>
            <a:r>
              <a:rPr lang="cs-CZ" sz="1000" dirty="0" err="1" smtClean="0">
                <a:solidFill>
                  <a:srgbClr val="FF0000"/>
                </a:solidFill>
              </a:rPr>
              <a:t>deadlines</a:t>
            </a:r>
            <a:r>
              <a:rPr lang="cs-CZ" sz="1000" dirty="0" smtClean="0">
                <a:solidFill>
                  <a:srgbClr val="FF0000"/>
                </a:solidFill>
              </a:rPr>
              <a:t> for </a:t>
            </a:r>
            <a:r>
              <a:rPr lang="cs-CZ" sz="1000" dirty="0" err="1" smtClean="0">
                <a:solidFill>
                  <a:srgbClr val="FF0000"/>
                </a:solidFill>
              </a:rPr>
              <a:t>faculties</a:t>
            </a:r>
            <a:endParaRPr lang="cs-CZ" sz="1000" dirty="0" smtClean="0">
              <a:solidFill>
                <a:srgbClr val="FF0000"/>
              </a:solidFill>
            </a:endParaRPr>
          </a:p>
          <a:p>
            <a:pPr marL="0" indent="0">
              <a:buNone/>
            </a:pPr>
            <a:r>
              <a:rPr lang="cs-CZ" sz="1000" b="1" dirty="0" err="1" smtClean="0">
                <a:solidFill>
                  <a:srgbClr val="FF0000"/>
                </a:solidFill>
              </a:rPr>
              <a:t>Who</a:t>
            </a:r>
            <a:r>
              <a:rPr lang="cs-CZ" sz="1000" b="1" dirty="0" smtClean="0">
                <a:solidFill>
                  <a:srgbClr val="FF0000"/>
                </a:solidFill>
              </a:rPr>
              <a:t> </a:t>
            </a:r>
            <a:r>
              <a:rPr lang="cs-CZ" sz="1000" b="1" dirty="0" err="1" smtClean="0">
                <a:solidFill>
                  <a:srgbClr val="FF0000"/>
                </a:solidFill>
              </a:rPr>
              <a:t>does</a:t>
            </a:r>
            <a:r>
              <a:rPr lang="cs-CZ" sz="1000" b="1" dirty="0" smtClean="0">
                <a:solidFill>
                  <a:srgbClr val="FF0000"/>
                </a:solidFill>
              </a:rPr>
              <a:t> </a:t>
            </a:r>
            <a:r>
              <a:rPr lang="cs-CZ" sz="1000" b="1" dirty="0" err="1" smtClean="0">
                <a:solidFill>
                  <a:srgbClr val="FF0000"/>
                </a:solidFill>
              </a:rPr>
              <a:t>the</a:t>
            </a:r>
            <a:r>
              <a:rPr lang="cs-CZ" sz="1000" b="1" dirty="0" smtClean="0">
                <a:solidFill>
                  <a:srgbClr val="FF0000"/>
                </a:solidFill>
              </a:rPr>
              <a:t> </a:t>
            </a:r>
            <a:r>
              <a:rPr lang="cs-CZ" sz="1000" b="1" dirty="0" err="1" smtClean="0">
                <a:solidFill>
                  <a:srgbClr val="FF0000"/>
                </a:solidFill>
              </a:rPr>
              <a:t>registration</a:t>
            </a:r>
            <a:r>
              <a:rPr lang="cs-CZ" sz="1000" b="1" dirty="0" smtClean="0">
                <a:solidFill>
                  <a:srgbClr val="FF0000"/>
                </a:solidFill>
              </a:rPr>
              <a:t> in STAG?</a:t>
            </a:r>
          </a:p>
          <a:p>
            <a:pPr marL="0" indent="0">
              <a:buNone/>
            </a:pPr>
            <a:r>
              <a:rPr lang="cs-CZ" sz="1200" dirty="0" err="1" smtClean="0">
                <a:solidFill>
                  <a:srgbClr val="0070C0"/>
                </a:solidFill>
              </a:rPr>
              <a:t>Faculty</a:t>
            </a:r>
            <a:r>
              <a:rPr lang="cs-CZ" sz="1200" dirty="0" smtClean="0">
                <a:solidFill>
                  <a:srgbClr val="0070C0"/>
                </a:solidFill>
              </a:rPr>
              <a:t> of </a:t>
            </a:r>
            <a:r>
              <a:rPr lang="cs-CZ" sz="1200" b="1" dirty="0" err="1" smtClean="0">
                <a:solidFill>
                  <a:srgbClr val="0070C0"/>
                </a:solidFill>
              </a:rPr>
              <a:t>Arts</a:t>
            </a:r>
            <a:r>
              <a:rPr lang="cs-CZ" sz="1200" dirty="0" smtClean="0">
                <a:solidFill>
                  <a:srgbClr val="0070C0"/>
                </a:solidFill>
              </a:rPr>
              <a:t> – </a:t>
            </a:r>
            <a:r>
              <a:rPr lang="cs-CZ" sz="1200" b="1" u="sng" dirty="0" smtClean="0">
                <a:solidFill>
                  <a:srgbClr val="0070C0"/>
                </a:solidFill>
              </a:rPr>
              <a:t>student</a:t>
            </a:r>
            <a:r>
              <a:rPr lang="cs-CZ" sz="1200" u="sng" dirty="0" smtClean="0">
                <a:solidFill>
                  <a:srgbClr val="0070C0"/>
                </a:solidFill>
              </a:rPr>
              <a:t>!</a:t>
            </a:r>
          </a:p>
          <a:p>
            <a:pPr marL="0" indent="0">
              <a:buNone/>
            </a:pPr>
            <a:r>
              <a:rPr lang="cs-CZ" sz="1200" b="1" dirty="0" err="1" smtClean="0">
                <a:solidFill>
                  <a:srgbClr val="0070C0"/>
                </a:solidFill>
              </a:rPr>
              <a:t>Law</a:t>
            </a:r>
            <a:r>
              <a:rPr lang="cs-CZ" sz="1200" dirty="0" smtClean="0">
                <a:solidFill>
                  <a:srgbClr val="0070C0"/>
                </a:solidFill>
              </a:rPr>
              <a:t> </a:t>
            </a:r>
            <a:r>
              <a:rPr lang="cs-CZ" sz="1200" dirty="0">
                <a:solidFill>
                  <a:srgbClr val="0070C0"/>
                </a:solidFill>
              </a:rPr>
              <a:t>– </a:t>
            </a:r>
            <a:r>
              <a:rPr lang="cs-CZ" sz="1200" b="1" dirty="0">
                <a:solidFill>
                  <a:srgbClr val="0070C0"/>
                </a:solidFill>
              </a:rPr>
              <a:t>student</a:t>
            </a:r>
            <a:r>
              <a:rPr lang="cs-CZ" sz="1200" dirty="0">
                <a:solidFill>
                  <a:srgbClr val="0070C0"/>
                </a:solidFill>
              </a:rPr>
              <a:t> + </a:t>
            </a:r>
            <a:r>
              <a:rPr lang="cs-CZ" sz="1200" dirty="0" err="1">
                <a:solidFill>
                  <a:srgbClr val="0070C0"/>
                </a:solidFill>
              </a:rPr>
              <a:t>coordinator</a:t>
            </a:r>
            <a:endParaRPr lang="cs-CZ" sz="1200" dirty="0">
              <a:solidFill>
                <a:srgbClr val="0070C0"/>
              </a:solidFill>
            </a:endParaRPr>
          </a:p>
          <a:p>
            <a:pPr marL="0" indent="0">
              <a:buNone/>
            </a:pPr>
            <a:r>
              <a:rPr lang="cs-CZ" sz="1200" b="1" dirty="0">
                <a:solidFill>
                  <a:srgbClr val="0070C0"/>
                </a:solidFill>
              </a:rPr>
              <a:t>Science</a:t>
            </a:r>
            <a:r>
              <a:rPr lang="cs-CZ" sz="1200" dirty="0">
                <a:solidFill>
                  <a:srgbClr val="0070C0"/>
                </a:solidFill>
              </a:rPr>
              <a:t> – </a:t>
            </a:r>
            <a:r>
              <a:rPr lang="cs-CZ" sz="1200" b="1" dirty="0">
                <a:solidFill>
                  <a:srgbClr val="0070C0"/>
                </a:solidFill>
              </a:rPr>
              <a:t>student</a:t>
            </a:r>
            <a:r>
              <a:rPr lang="cs-CZ" sz="1200" dirty="0">
                <a:solidFill>
                  <a:srgbClr val="0070C0"/>
                </a:solidFill>
              </a:rPr>
              <a:t> + </a:t>
            </a:r>
            <a:r>
              <a:rPr lang="cs-CZ" sz="1200" dirty="0" err="1" smtClean="0">
                <a:solidFill>
                  <a:srgbClr val="0070C0"/>
                </a:solidFill>
              </a:rPr>
              <a:t>coordinator</a:t>
            </a:r>
            <a:endParaRPr lang="cs-CZ" sz="1200" dirty="0" smtClean="0">
              <a:solidFill>
                <a:srgbClr val="0070C0"/>
              </a:solidFill>
            </a:endParaRPr>
          </a:p>
          <a:p>
            <a:pPr marL="0" indent="0">
              <a:buNone/>
            </a:pPr>
            <a:r>
              <a:rPr lang="cs-CZ" sz="1200" b="1" dirty="0" err="1">
                <a:solidFill>
                  <a:srgbClr val="0070C0"/>
                </a:solidFill>
              </a:rPr>
              <a:t>Physical</a:t>
            </a:r>
            <a:r>
              <a:rPr lang="cs-CZ" sz="1200" b="1" dirty="0">
                <a:solidFill>
                  <a:srgbClr val="0070C0"/>
                </a:solidFill>
              </a:rPr>
              <a:t> </a:t>
            </a:r>
            <a:r>
              <a:rPr lang="cs-CZ" sz="1200" b="1" dirty="0" err="1">
                <a:solidFill>
                  <a:srgbClr val="0070C0"/>
                </a:solidFill>
              </a:rPr>
              <a:t>Culture</a:t>
            </a:r>
            <a:r>
              <a:rPr lang="cs-CZ" sz="1200" b="1" dirty="0">
                <a:solidFill>
                  <a:srgbClr val="0070C0"/>
                </a:solidFill>
              </a:rPr>
              <a:t> </a:t>
            </a:r>
            <a:r>
              <a:rPr lang="cs-CZ" sz="1200" dirty="0">
                <a:solidFill>
                  <a:srgbClr val="0070C0"/>
                </a:solidFill>
              </a:rPr>
              <a:t>– </a:t>
            </a:r>
            <a:r>
              <a:rPr lang="cs-CZ" sz="1200" b="1" dirty="0">
                <a:solidFill>
                  <a:srgbClr val="0070C0"/>
                </a:solidFill>
              </a:rPr>
              <a:t>student + </a:t>
            </a:r>
            <a:r>
              <a:rPr lang="cs-CZ" sz="1200" dirty="0" err="1" smtClean="0">
                <a:solidFill>
                  <a:srgbClr val="0070C0"/>
                </a:solidFill>
              </a:rPr>
              <a:t>coordinator</a:t>
            </a:r>
            <a:endParaRPr lang="cs-CZ" sz="1200" dirty="0">
              <a:solidFill>
                <a:srgbClr val="0070C0"/>
              </a:solidFill>
            </a:endParaRPr>
          </a:p>
          <a:p>
            <a:pPr marL="0" indent="0">
              <a:buNone/>
            </a:pPr>
            <a:r>
              <a:rPr lang="cs-CZ" sz="1200" b="1" dirty="0" err="1">
                <a:solidFill>
                  <a:srgbClr val="0070C0"/>
                </a:solidFill>
              </a:rPr>
              <a:t>Medicine</a:t>
            </a:r>
            <a:r>
              <a:rPr lang="cs-CZ" sz="1200" dirty="0">
                <a:solidFill>
                  <a:srgbClr val="0070C0"/>
                </a:solidFill>
              </a:rPr>
              <a:t> – </a:t>
            </a:r>
            <a:r>
              <a:rPr lang="cs-CZ" sz="1200" b="1" dirty="0" err="1" smtClean="0">
                <a:solidFill>
                  <a:srgbClr val="0070C0"/>
                </a:solidFill>
              </a:rPr>
              <a:t>coordinator</a:t>
            </a:r>
            <a:r>
              <a:rPr lang="cs-CZ" sz="1200" b="1" dirty="0">
                <a:solidFill>
                  <a:srgbClr val="0070C0"/>
                </a:solidFill>
              </a:rPr>
              <a:t> </a:t>
            </a:r>
            <a:r>
              <a:rPr lang="cs-CZ" sz="1200" b="1" dirty="0" smtClean="0">
                <a:solidFill>
                  <a:srgbClr val="0070C0"/>
                </a:solidFill>
              </a:rPr>
              <a:t>EF </a:t>
            </a:r>
            <a:r>
              <a:rPr lang="cs-CZ" sz="1200" b="1" dirty="0" err="1" smtClean="0">
                <a:solidFill>
                  <a:srgbClr val="0070C0"/>
                </a:solidFill>
              </a:rPr>
              <a:t>is</a:t>
            </a:r>
            <a:r>
              <a:rPr lang="cs-CZ" sz="1200" b="1" dirty="0" smtClean="0">
                <a:solidFill>
                  <a:srgbClr val="0070C0"/>
                </a:solidFill>
              </a:rPr>
              <a:t> </a:t>
            </a:r>
            <a:r>
              <a:rPr lang="cs-CZ" sz="1200" b="1" dirty="0" err="1" smtClean="0">
                <a:solidFill>
                  <a:srgbClr val="0070C0"/>
                </a:solidFill>
              </a:rPr>
              <a:t>used</a:t>
            </a:r>
            <a:endParaRPr lang="cs-CZ" sz="1200" b="1" dirty="0">
              <a:solidFill>
                <a:srgbClr val="0070C0"/>
              </a:solidFill>
            </a:endParaRPr>
          </a:p>
          <a:p>
            <a:pPr marL="0" indent="0">
              <a:buNone/>
            </a:pPr>
            <a:r>
              <a:rPr lang="cs-CZ" sz="1200" b="1" dirty="0" err="1">
                <a:solidFill>
                  <a:srgbClr val="0070C0"/>
                </a:solidFill>
              </a:rPr>
              <a:t>Health</a:t>
            </a:r>
            <a:r>
              <a:rPr lang="cs-CZ" sz="1200" b="1" dirty="0">
                <a:solidFill>
                  <a:srgbClr val="0070C0"/>
                </a:solidFill>
              </a:rPr>
              <a:t> </a:t>
            </a:r>
            <a:r>
              <a:rPr lang="cs-CZ" sz="1200" b="1" dirty="0" err="1">
                <a:solidFill>
                  <a:srgbClr val="0070C0"/>
                </a:solidFill>
              </a:rPr>
              <a:t>Sciences</a:t>
            </a:r>
            <a:r>
              <a:rPr lang="cs-CZ" sz="1200" b="1" dirty="0">
                <a:solidFill>
                  <a:srgbClr val="0070C0"/>
                </a:solidFill>
              </a:rPr>
              <a:t> </a:t>
            </a:r>
            <a:r>
              <a:rPr lang="cs-CZ" sz="1200" dirty="0">
                <a:solidFill>
                  <a:srgbClr val="0070C0"/>
                </a:solidFill>
              </a:rPr>
              <a:t>– </a:t>
            </a:r>
            <a:r>
              <a:rPr lang="cs-CZ" sz="1200" b="1" dirty="0" err="1">
                <a:solidFill>
                  <a:srgbClr val="0070C0"/>
                </a:solidFill>
              </a:rPr>
              <a:t>coordinator</a:t>
            </a:r>
            <a:r>
              <a:rPr lang="cs-CZ" sz="1200" b="1" dirty="0">
                <a:solidFill>
                  <a:srgbClr val="0070C0"/>
                </a:solidFill>
              </a:rPr>
              <a:t> </a:t>
            </a:r>
            <a:r>
              <a:rPr lang="cs-CZ" sz="1200" b="1" dirty="0" smtClean="0">
                <a:solidFill>
                  <a:srgbClr val="0070C0"/>
                </a:solidFill>
              </a:rPr>
              <a:t>EF </a:t>
            </a:r>
            <a:r>
              <a:rPr lang="cs-CZ" sz="1200" b="1" dirty="0" err="1" smtClean="0">
                <a:solidFill>
                  <a:srgbClr val="0070C0"/>
                </a:solidFill>
              </a:rPr>
              <a:t>is</a:t>
            </a:r>
            <a:r>
              <a:rPr lang="cs-CZ" sz="1200" b="1" dirty="0" smtClean="0">
                <a:solidFill>
                  <a:srgbClr val="0070C0"/>
                </a:solidFill>
              </a:rPr>
              <a:t> </a:t>
            </a:r>
            <a:r>
              <a:rPr lang="cs-CZ" sz="1200" b="1" dirty="0" err="1" smtClean="0">
                <a:solidFill>
                  <a:srgbClr val="0070C0"/>
                </a:solidFill>
              </a:rPr>
              <a:t>used</a:t>
            </a:r>
            <a:endParaRPr lang="cs-CZ" sz="1200" b="1" dirty="0">
              <a:solidFill>
                <a:srgbClr val="0070C0"/>
              </a:solidFill>
            </a:endParaRPr>
          </a:p>
          <a:p>
            <a:pPr marL="0" indent="0">
              <a:buNone/>
            </a:pPr>
            <a:r>
              <a:rPr lang="cs-CZ" sz="1200" b="1" dirty="0" err="1">
                <a:solidFill>
                  <a:srgbClr val="0070C0"/>
                </a:solidFill>
              </a:rPr>
              <a:t>Education</a:t>
            </a:r>
            <a:r>
              <a:rPr lang="cs-CZ" sz="1200" dirty="0">
                <a:solidFill>
                  <a:srgbClr val="0070C0"/>
                </a:solidFill>
              </a:rPr>
              <a:t> – </a:t>
            </a:r>
            <a:r>
              <a:rPr lang="cs-CZ" sz="1200" b="1" dirty="0" err="1">
                <a:solidFill>
                  <a:srgbClr val="0070C0"/>
                </a:solidFill>
              </a:rPr>
              <a:t>coordinator</a:t>
            </a:r>
            <a:r>
              <a:rPr lang="cs-CZ" sz="1200" b="1" dirty="0">
                <a:solidFill>
                  <a:srgbClr val="0070C0"/>
                </a:solidFill>
              </a:rPr>
              <a:t> </a:t>
            </a:r>
            <a:r>
              <a:rPr lang="cs-CZ" sz="1200" b="1" dirty="0" smtClean="0">
                <a:solidFill>
                  <a:srgbClr val="0070C0"/>
                </a:solidFill>
              </a:rPr>
              <a:t>EF </a:t>
            </a:r>
            <a:r>
              <a:rPr lang="cs-CZ" sz="1200" b="1" dirty="0" err="1" smtClean="0">
                <a:solidFill>
                  <a:srgbClr val="0070C0"/>
                </a:solidFill>
              </a:rPr>
              <a:t>is</a:t>
            </a:r>
            <a:r>
              <a:rPr lang="cs-CZ" sz="1200" b="1" dirty="0" smtClean="0">
                <a:solidFill>
                  <a:srgbClr val="0070C0"/>
                </a:solidFill>
              </a:rPr>
              <a:t> </a:t>
            </a:r>
            <a:r>
              <a:rPr lang="cs-CZ" sz="1200" b="1" dirty="0" err="1" smtClean="0">
                <a:solidFill>
                  <a:srgbClr val="0070C0"/>
                </a:solidFill>
              </a:rPr>
              <a:t>used</a:t>
            </a:r>
            <a:endParaRPr lang="cs-CZ" sz="1200" b="1" dirty="0">
              <a:solidFill>
                <a:srgbClr val="0070C0"/>
              </a:solidFill>
            </a:endParaRPr>
          </a:p>
          <a:p>
            <a:pPr marL="0" indent="0">
              <a:buNone/>
            </a:pPr>
            <a:r>
              <a:rPr lang="cs-CZ" sz="1200" b="1" dirty="0" err="1">
                <a:solidFill>
                  <a:srgbClr val="0070C0"/>
                </a:solidFill>
              </a:rPr>
              <a:t>Theology</a:t>
            </a:r>
            <a:r>
              <a:rPr lang="cs-CZ" sz="1200" b="1" dirty="0">
                <a:solidFill>
                  <a:srgbClr val="0070C0"/>
                </a:solidFill>
              </a:rPr>
              <a:t> </a:t>
            </a:r>
            <a:r>
              <a:rPr lang="cs-CZ" sz="1200" dirty="0">
                <a:solidFill>
                  <a:srgbClr val="0070C0"/>
                </a:solidFill>
              </a:rPr>
              <a:t>– </a:t>
            </a:r>
            <a:r>
              <a:rPr lang="cs-CZ" sz="1200" b="1" dirty="0" err="1">
                <a:solidFill>
                  <a:srgbClr val="0070C0"/>
                </a:solidFill>
              </a:rPr>
              <a:t>coordinator</a:t>
            </a:r>
            <a:r>
              <a:rPr lang="cs-CZ" sz="1200" b="1" dirty="0">
                <a:solidFill>
                  <a:srgbClr val="0070C0"/>
                </a:solidFill>
              </a:rPr>
              <a:t> </a:t>
            </a:r>
            <a:r>
              <a:rPr lang="cs-CZ" sz="1200" b="1" dirty="0" smtClean="0">
                <a:solidFill>
                  <a:srgbClr val="0070C0"/>
                </a:solidFill>
              </a:rPr>
              <a:t>EF </a:t>
            </a:r>
            <a:r>
              <a:rPr lang="cs-CZ" sz="1200" b="1" dirty="0" err="1" smtClean="0">
                <a:solidFill>
                  <a:srgbClr val="0070C0"/>
                </a:solidFill>
              </a:rPr>
              <a:t>is</a:t>
            </a:r>
            <a:r>
              <a:rPr lang="cs-CZ" sz="1200" b="1" dirty="0" smtClean="0">
                <a:solidFill>
                  <a:srgbClr val="0070C0"/>
                </a:solidFill>
              </a:rPr>
              <a:t> </a:t>
            </a:r>
            <a:r>
              <a:rPr lang="cs-CZ" sz="1200" b="1" dirty="0" err="1" smtClean="0">
                <a:solidFill>
                  <a:srgbClr val="0070C0"/>
                </a:solidFill>
              </a:rPr>
              <a:t>used</a:t>
            </a:r>
            <a:endParaRPr lang="cs-CZ" sz="1200" b="1" dirty="0">
              <a:solidFill>
                <a:srgbClr val="0070C0"/>
              </a:solidFill>
            </a:endParaRPr>
          </a:p>
        </p:txBody>
      </p:sp>
      <p:sp>
        <p:nvSpPr>
          <p:cNvPr id="5" name="Zástupný symbol pro obsah 4"/>
          <p:cNvSpPr>
            <a:spLocks noGrp="1"/>
          </p:cNvSpPr>
          <p:nvPr>
            <p:ph sz="half" idx="2"/>
          </p:nvPr>
        </p:nvSpPr>
        <p:spPr>
          <a:xfrm>
            <a:off x="4555524" y="2371202"/>
            <a:ext cx="3724476" cy="3989998"/>
          </a:xfrm>
        </p:spPr>
        <p:txBody>
          <a:bodyPr>
            <a:normAutofit/>
          </a:bodyPr>
          <a:lstStyle/>
          <a:p>
            <a:pPr marL="0" indent="0">
              <a:buNone/>
            </a:pPr>
            <a:r>
              <a:rPr lang="cs-CZ" dirty="0" err="1" smtClean="0">
                <a:solidFill>
                  <a:srgbClr val="FF0000"/>
                </a:solidFill>
              </a:rPr>
              <a:t>Paper</a:t>
            </a:r>
            <a:r>
              <a:rPr lang="cs-CZ" dirty="0" smtClean="0">
                <a:solidFill>
                  <a:srgbClr val="FF0000"/>
                </a:solidFill>
              </a:rPr>
              <a:t> –</a:t>
            </a:r>
            <a:r>
              <a:rPr lang="cs-CZ" dirty="0" smtClean="0"/>
              <a:t> </a:t>
            </a:r>
            <a:r>
              <a:rPr lang="cs-CZ" b="1" dirty="0" err="1" smtClean="0">
                <a:solidFill>
                  <a:srgbClr val="FF0000"/>
                </a:solidFill>
              </a:rPr>
              <a:t>Enrolment</a:t>
            </a:r>
            <a:r>
              <a:rPr lang="cs-CZ" b="1" dirty="0" smtClean="0">
                <a:solidFill>
                  <a:srgbClr val="FF0000"/>
                </a:solidFill>
              </a:rPr>
              <a:t> </a:t>
            </a:r>
            <a:r>
              <a:rPr lang="cs-CZ" b="1" dirty="0" err="1" smtClean="0">
                <a:solidFill>
                  <a:srgbClr val="FF0000"/>
                </a:solidFill>
              </a:rPr>
              <a:t>Form</a:t>
            </a:r>
            <a:r>
              <a:rPr lang="cs-CZ" b="1" dirty="0" smtClean="0">
                <a:solidFill>
                  <a:srgbClr val="FF0000"/>
                </a:solidFill>
              </a:rPr>
              <a:t>(EF)</a:t>
            </a:r>
          </a:p>
          <a:p>
            <a:pPr marL="0" indent="0">
              <a:buNone/>
            </a:pPr>
            <a:r>
              <a:rPr lang="cs-CZ" dirty="0" err="1" smtClean="0">
                <a:solidFill>
                  <a:srgbClr val="FF0000"/>
                </a:solidFill>
              </a:rPr>
              <a:t>Deadline</a:t>
            </a:r>
            <a:r>
              <a:rPr lang="cs-CZ" dirty="0" smtClean="0">
                <a:solidFill>
                  <a:srgbClr val="FF0000"/>
                </a:solidFill>
              </a:rPr>
              <a:t> </a:t>
            </a:r>
            <a:r>
              <a:rPr lang="cs-CZ" dirty="0">
                <a:solidFill>
                  <a:srgbClr val="FF0000"/>
                </a:solidFill>
              </a:rPr>
              <a:t>– </a:t>
            </a:r>
            <a:r>
              <a:rPr lang="cs-CZ" b="1" dirty="0" smtClean="0">
                <a:solidFill>
                  <a:srgbClr val="FF0000"/>
                </a:solidFill>
              </a:rPr>
              <a:t>21. 02. 2020 </a:t>
            </a:r>
          </a:p>
          <a:p>
            <a:pPr marL="0" indent="0">
              <a:buNone/>
            </a:pPr>
            <a:r>
              <a:rPr lang="cs-CZ" sz="1200" dirty="0" err="1" smtClean="0">
                <a:solidFill>
                  <a:srgbClr val="0070C0"/>
                </a:solidFill>
              </a:rPr>
              <a:t>Bring</a:t>
            </a:r>
            <a:r>
              <a:rPr lang="cs-CZ" sz="1200" dirty="0" smtClean="0">
                <a:solidFill>
                  <a:srgbClr val="0070C0"/>
                </a:solidFill>
              </a:rPr>
              <a:t> </a:t>
            </a:r>
            <a:r>
              <a:rPr lang="cs-CZ" sz="1200" dirty="0" err="1" smtClean="0">
                <a:solidFill>
                  <a:srgbClr val="0070C0"/>
                </a:solidFill>
              </a:rPr>
              <a:t>the</a:t>
            </a:r>
            <a:r>
              <a:rPr lang="cs-CZ" sz="1200" dirty="0" smtClean="0">
                <a:solidFill>
                  <a:srgbClr val="0070C0"/>
                </a:solidFill>
              </a:rPr>
              <a:t> </a:t>
            </a:r>
            <a:r>
              <a:rPr lang="cs-CZ" sz="1200" dirty="0" err="1" smtClean="0">
                <a:solidFill>
                  <a:srgbClr val="0070C0"/>
                </a:solidFill>
              </a:rPr>
              <a:t>Form</a:t>
            </a:r>
            <a:r>
              <a:rPr lang="cs-CZ" sz="1200" dirty="0" smtClean="0">
                <a:solidFill>
                  <a:srgbClr val="0070C0"/>
                </a:solidFill>
              </a:rPr>
              <a:t>(EF)</a:t>
            </a:r>
            <a:r>
              <a:rPr lang="cs-CZ" sz="1200" dirty="0" err="1" smtClean="0">
                <a:solidFill>
                  <a:srgbClr val="0070C0"/>
                </a:solidFill>
              </a:rPr>
              <a:t>with</a:t>
            </a:r>
            <a:r>
              <a:rPr lang="cs-CZ" sz="1200" dirty="0" smtClean="0">
                <a:solidFill>
                  <a:srgbClr val="0070C0"/>
                </a:solidFill>
              </a:rPr>
              <a:t> </a:t>
            </a:r>
            <a:r>
              <a:rPr lang="cs-CZ" sz="1200" dirty="0" err="1" smtClean="0">
                <a:solidFill>
                  <a:srgbClr val="0070C0"/>
                </a:solidFill>
              </a:rPr>
              <a:t>selected</a:t>
            </a:r>
            <a:r>
              <a:rPr lang="cs-CZ" sz="1200" dirty="0" smtClean="0">
                <a:solidFill>
                  <a:srgbClr val="0070C0"/>
                </a:solidFill>
              </a:rPr>
              <a:t> </a:t>
            </a:r>
            <a:r>
              <a:rPr lang="cs-CZ" sz="1200" dirty="0" err="1" smtClean="0">
                <a:solidFill>
                  <a:srgbClr val="0070C0"/>
                </a:solidFill>
              </a:rPr>
              <a:t>courses</a:t>
            </a:r>
            <a:r>
              <a:rPr lang="cs-CZ" sz="1200" dirty="0" smtClean="0">
                <a:solidFill>
                  <a:srgbClr val="0070C0"/>
                </a:solidFill>
              </a:rPr>
              <a:t> to </a:t>
            </a:r>
            <a:r>
              <a:rPr lang="cs-CZ" sz="1200" dirty="0" err="1" smtClean="0">
                <a:solidFill>
                  <a:srgbClr val="0070C0"/>
                </a:solidFill>
              </a:rPr>
              <a:t>the</a:t>
            </a:r>
            <a:r>
              <a:rPr lang="cs-CZ" sz="1200" dirty="0" smtClean="0">
                <a:solidFill>
                  <a:srgbClr val="0070C0"/>
                </a:solidFill>
              </a:rPr>
              <a:t> </a:t>
            </a:r>
            <a:r>
              <a:rPr lang="cs-CZ" sz="1200" dirty="0" err="1" smtClean="0">
                <a:solidFill>
                  <a:srgbClr val="0070C0"/>
                </a:solidFill>
              </a:rPr>
              <a:t>faculty</a:t>
            </a:r>
            <a:r>
              <a:rPr lang="cs-CZ" sz="1200" dirty="0" smtClean="0">
                <a:solidFill>
                  <a:srgbClr val="0070C0"/>
                </a:solidFill>
              </a:rPr>
              <a:t> </a:t>
            </a:r>
            <a:r>
              <a:rPr lang="cs-CZ" sz="1200" dirty="0" err="1" smtClean="0">
                <a:solidFill>
                  <a:srgbClr val="0070C0"/>
                </a:solidFill>
              </a:rPr>
              <a:t>coordinator</a:t>
            </a:r>
            <a:r>
              <a:rPr lang="cs-CZ" sz="1000" dirty="0" smtClean="0">
                <a:solidFill>
                  <a:srgbClr val="0070C0"/>
                </a:solidFill>
              </a:rPr>
              <a:t>.</a:t>
            </a:r>
          </a:p>
          <a:p>
            <a:pPr marL="0" indent="0">
              <a:buNone/>
            </a:pPr>
            <a:r>
              <a:rPr lang="cs-CZ" sz="1200" dirty="0" smtClean="0">
                <a:solidFill>
                  <a:srgbClr val="0070C0"/>
                </a:solidFill>
              </a:rPr>
              <a:t>Do not just </a:t>
            </a:r>
            <a:r>
              <a:rPr lang="cs-CZ" sz="1200" dirty="0" err="1" smtClean="0">
                <a:solidFill>
                  <a:srgbClr val="0070C0"/>
                </a:solidFill>
              </a:rPr>
              <a:t>rewrite</a:t>
            </a:r>
            <a:r>
              <a:rPr lang="cs-CZ" sz="1200" dirty="0" smtClean="0">
                <a:solidFill>
                  <a:srgbClr val="0070C0"/>
                </a:solidFill>
              </a:rPr>
              <a:t> </a:t>
            </a:r>
            <a:r>
              <a:rPr lang="cs-CZ" sz="1200" dirty="0" err="1" smtClean="0">
                <a:solidFill>
                  <a:srgbClr val="0070C0"/>
                </a:solidFill>
              </a:rPr>
              <a:t>courses</a:t>
            </a:r>
            <a:r>
              <a:rPr lang="cs-CZ" sz="1200" dirty="0" smtClean="0">
                <a:solidFill>
                  <a:srgbClr val="0070C0"/>
                </a:solidFill>
              </a:rPr>
              <a:t> </a:t>
            </a:r>
            <a:r>
              <a:rPr lang="cs-CZ" sz="1200" dirty="0" err="1" smtClean="0">
                <a:solidFill>
                  <a:srgbClr val="0070C0"/>
                </a:solidFill>
              </a:rPr>
              <a:t>from</a:t>
            </a:r>
            <a:r>
              <a:rPr lang="cs-CZ" sz="1200" dirty="0" smtClean="0">
                <a:solidFill>
                  <a:srgbClr val="0070C0"/>
                </a:solidFill>
              </a:rPr>
              <a:t> </a:t>
            </a:r>
            <a:r>
              <a:rPr lang="cs-CZ" sz="1200" dirty="0" err="1" smtClean="0">
                <a:solidFill>
                  <a:srgbClr val="0070C0"/>
                </a:solidFill>
              </a:rPr>
              <a:t>your</a:t>
            </a:r>
            <a:r>
              <a:rPr lang="cs-CZ" sz="1200" dirty="0" smtClean="0">
                <a:solidFill>
                  <a:srgbClr val="0070C0"/>
                </a:solidFill>
              </a:rPr>
              <a:t> </a:t>
            </a:r>
            <a:r>
              <a:rPr lang="cs-CZ" sz="1200" dirty="0" err="1" smtClean="0">
                <a:solidFill>
                  <a:srgbClr val="0070C0"/>
                </a:solidFill>
              </a:rPr>
              <a:t>Learning</a:t>
            </a:r>
            <a:r>
              <a:rPr lang="cs-CZ" sz="1200" dirty="0" smtClean="0">
                <a:solidFill>
                  <a:srgbClr val="0070C0"/>
                </a:solidFill>
              </a:rPr>
              <a:t> </a:t>
            </a:r>
            <a:r>
              <a:rPr lang="cs-CZ" sz="1200" dirty="0" err="1" smtClean="0">
                <a:solidFill>
                  <a:srgbClr val="0070C0"/>
                </a:solidFill>
              </a:rPr>
              <a:t>Agreement</a:t>
            </a:r>
            <a:r>
              <a:rPr lang="cs-CZ" sz="1200" dirty="0" smtClean="0">
                <a:solidFill>
                  <a:srgbClr val="0070C0"/>
                </a:solidFill>
              </a:rPr>
              <a:t> - </a:t>
            </a:r>
            <a:r>
              <a:rPr lang="cs-CZ" sz="1200" dirty="0" err="1" smtClean="0">
                <a:solidFill>
                  <a:srgbClr val="0070C0"/>
                </a:solidFill>
              </a:rPr>
              <a:t>there</a:t>
            </a:r>
            <a:r>
              <a:rPr lang="cs-CZ" sz="1200" dirty="0" smtClean="0">
                <a:solidFill>
                  <a:srgbClr val="0070C0"/>
                </a:solidFill>
              </a:rPr>
              <a:t> </a:t>
            </a:r>
            <a:r>
              <a:rPr lang="cs-CZ" sz="1200" dirty="0" err="1" smtClean="0">
                <a:solidFill>
                  <a:srgbClr val="0070C0"/>
                </a:solidFill>
              </a:rPr>
              <a:t>may</a:t>
            </a:r>
            <a:r>
              <a:rPr lang="cs-CZ" sz="1200" dirty="0" smtClean="0">
                <a:solidFill>
                  <a:srgbClr val="0070C0"/>
                </a:solidFill>
              </a:rPr>
              <a:t> </a:t>
            </a:r>
            <a:r>
              <a:rPr lang="cs-CZ" sz="1200" dirty="0" err="1" smtClean="0">
                <a:solidFill>
                  <a:srgbClr val="0070C0"/>
                </a:solidFill>
              </a:rPr>
              <a:t>be</a:t>
            </a:r>
            <a:r>
              <a:rPr lang="cs-CZ" sz="1200" dirty="0" smtClean="0">
                <a:solidFill>
                  <a:srgbClr val="0070C0"/>
                </a:solidFill>
              </a:rPr>
              <a:t> </a:t>
            </a:r>
            <a:r>
              <a:rPr lang="cs-CZ" sz="1200" dirty="0" err="1" smtClean="0">
                <a:solidFill>
                  <a:srgbClr val="0070C0"/>
                </a:solidFill>
              </a:rPr>
              <a:t>some</a:t>
            </a:r>
            <a:r>
              <a:rPr lang="cs-CZ" sz="1200" dirty="0" smtClean="0">
                <a:solidFill>
                  <a:srgbClr val="0070C0"/>
                </a:solidFill>
              </a:rPr>
              <a:t> </a:t>
            </a:r>
            <a:r>
              <a:rPr lang="cs-CZ" sz="1200" dirty="0" err="1" smtClean="0">
                <a:solidFill>
                  <a:srgbClr val="0070C0"/>
                </a:solidFill>
              </a:rPr>
              <a:t>changes</a:t>
            </a:r>
            <a:r>
              <a:rPr lang="cs-CZ" sz="1200" dirty="0" smtClean="0">
                <a:solidFill>
                  <a:srgbClr val="0070C0"/>
                </a:solidFill>
              </a:rPr>
              <a:t>!</a:t>
            </a:r>
          </a:p>
          <a:p>
            <a:pPr marL="0" indent="0">
              <a:buNone/>
            </a:pPr>
            <a:r>
              <a:rPr lang="cs-CZ" sz="1200" b="1" dirty="0" err="1">
                <a:solidFill>
                  <a:srgbClr val="0070C0"/>
                </a:solidFill>
              </a:rPr>
              <a:t>It</a:t>
            </a:r>
            <a:r>
              <a:rPr lang="cs-CZ" sz="1200" b="1" dirty="0">
                <a:solidFill>
                  <a:srgbClr val="0070C0"/>
                </a:solidFill>
              </a:rPr>
              <a:t> </a:t>
            </a:r>
            <a:r>
              <a:rPr lang="cs-CZ" sz="1200" b="1" dirty="0" err="1">
                <a:solidFill>
                  <a:srgbClr val="0070C0"/>
                </a:solidFill>
              </a:rPr>
              <a:t>is</a:t>
            </a:r>
            <a:r>
              <a:rPr lang="cs-CZ" sz="1200" b="1" dirty="0">
                <a:solidFill>
                  <a:srgbClr val="0070C0"/>
                </a:solidFill>
              </a:rPr>
              <a:t> </a:t>
            </a:r>
            <a:r>
              <a:rPr lang="cs-CZ" sz="1200" b="1" dirty="0" err="1">
                <a:solidFill>
                  <a:srgbClr val="0070C0"/>
                </a:solidFill>
              </a:rPr>
              <a:t>important</a:t>
            </a:r>
            <a:r>
              <a:rPr lang="cs-CZ" sz="1200" b="1" dirty="0">
                <a:solidFill>
                  <a:srgbClr val="0070C0"/>
                </a:solidFill>
              </a:rPr>
              <a:t> to </a:t>
            </a:r>
            <a:r>
              <a:rPr lang="cs-CZ" sz="1200" b="1" dirty="0" err="1">
                <a:solidFill>
                  <a:srgbClr val="0070C0"/>
                </a:solidFill>
              </a:rPr>
              <a:t>deliver</a:t>
            </a:r>
            <a:r>
              <a:rPr lang="cs-CZ" sz="1200" b="1" dirty="0">
                <a:solidFill>
                  <a:srgbClr val="0070C0"/>
                </a:solidFill>
              </a:rPr>
              <a:t> </a:t>
            </a:r>
            <a:r>
              <a:rPr lang="cs-CZ" sz="1200" b="1" dirty="0" err="1">
                <a:solidFill>
                  <a:srgbClr val="0070C0"/>
                </a:solidFill>
              </a:rPr>
              <a:t>the</a:t>
            </a:r>
            <a:r>
              <a:rPr lang="cs-CZ" sz="1200" b="1" dirty="0">
                <a:solidFill>
                  <a:srgbClr val="0070C0"/>
                </a:solidFill>
              </a:rPr>
              <a:t> </a:t>
            </a:r>
            <a:r>
              <a:rPr lang="cs-CZ" sz="1200" b="1" dirty="0" smtClean="0">
                <a:solidFill>
                  <a:srgbClr val="0070C0"/>
                </a:solidFill>
              </a:rPr>
              <a:t>„</a:t>
            </a:r>
            <a:r>
              <a:rPr lang="cs-CZ" sz="1200" b="1" dirty="0" err="1" smtClean="0">
                <a:solidFill>
                  <a:srgbClr val="0070C0"/>
                </a:solidFill>
              </a:rPr>
              <a:t>yellow</a:t>
            </a:r>
            <a:r>
              <a:rPr lang="cs-CZ" sz="1200" b="1" dirty="0" smtClean="0">
                <a:solidFill>
                  <a:srgbClr val="0070C0"/>
                </a:solidFill>
              </a:rPr>
              <a:t> </a:t>
            </a:r>
            <a:r>
              <a:rPr lang="cs-CZ" sz="1200" b="1" dirty="0" err="1" smtClean="0">
                <a:solidFill>
                  <a:srgbClr val="0070C0"/>
                </a:solidFill>
              </a:rPr>
              <a:t>card</a:t>
            </a:r>
            <a:r>
              <a:rPr lang="cs-CZ" sz="1200" b="1" dirty="0" smtClean="0">
                <a:solidFill>
                  <a:srgbClr val="0070C0"/>
                </a:solidFill>
              </a:rPr>
              <a:t>“ </a:t>
            </a:r>
            <a:r>
              <a:rPr lang="cs-CZ" sz="1200" b="1" dirty="0" err="1">
                <a:solidFill>
                  <a:srgbClr val="0070C0"/>
                </a:solidFill>
              </a:rPr>
              <a:t>at</a:t>
            </a:r>
            <a:r>
              <a:rPr lang="cs-CZ" sz="1200" b="1" dirty="0">
                <a:solidFill>
                  <a:srgbClr val="0070C0"/>
                </a:solidFill>
              </a:rPr>
              <a:t> </a:t>
            </a:r>
            <a:r>
              <a:rPr lang="cs-CZ" sz="1200" b="1" dirty="0" err="1">
                <a:solidFill>
                  <a:srgbClr val="0070C0"/>
                </a:solidFill>
              </a:rPr>
              <a:t>the</a:t>
            </a:r>
            <a:r>
              <a:rPr lang="cs-CZ" sz="1200" b="1" dirty="0">
                <a:solidFill>
                  <a:srgbClr val="0070C0"/>
                </a:solidFill>
              </a:rPr>
              <a:t> </a:t>
            </a:r>
            <a:r>
              <a:rPr lang="cs-CZ" sz="1200" b="1" dirty="0" err="1">
                <a:solidFill>
                  <a:srgbClr val="0070C0"/>
                </a:solidFill>
              </a:rPr>
              <a:t>beginning</a:t>
            </a:r>
            <a:r>
              <a:rPr lang="cs-CZ" sz="1200" b="1" dirty="0">
                <a:solidFill>
                  <a:srgbClr val="0070C0"/>
                </a:solidFill>
              </a:rPr>
              <a:t> and </a:t>
            </a:r>
            <a:r>
              <a:rPr lang="cs-CZ" sz="1200" b="1" dirty="0" err="1">
                <a:solidFill>
                  <a:srgbClr val="0070C0"/>
                </a:solidFill>
              </a:rPr>
              <a:t>at</a:t>
            </a:r>
            <a:r>
              <a:rPr lang="cs-CZ" sz="1200" b="1" dirty="0">
                <a:solidFill>
                  <a:srgbClr val="0070C0"/>
                </a:solidFill>
              </a:rPr>
              <a:t> </a:t>
            </a:r>
            <a:r>
              <a:rPr lang="cs-CZ" sz="1200" b="1" dirty="0" err="1">
                <a:solidFill>
                  <a:srgbClr val="0070C0"/>
                </a:solidFill>
              </a:rPr>
              <a:t>the</a:t>
            </a:r>
            <a:r>
              <a:rPr lang="cs-CZ" sz="1200" b="1" dirty="0">
                <a:solidFill>
                  <a:srgbClr val="0070C0"/>
                </a:solidFill>
              </a:rPr>
              <a:t> end of </a:t>
            </a:r>
            <a:r>
              <a:rPr lang="cs-CZ" sz="1200" b="1" dirty="0" err="1">
                <a:solidFill>
                  <a:srgbClr val="0070C0"/>
                </a:solidFill>
              </a:rPr>
              <a:t>the</a:t>
            </a:r>
            <a:r>
              <a:rPr lang="cs-CZ" sz="1200" b="1" dirty="0">
                <a:solidFill>
                  <a:srgbClr val="0070C0"/>
                </a:solidFill>
              </a:rPr>
              <a:t> </a:t>
            </a:r>
            <a:r>
              <a:rPr lang="cs-CZ" sz="1200" b="1" dirty="0" err="1">
                <a:solidFill>
                  <a:srgbClr val="0070C0"/>
                </a:solidFill>
              </a:rPr>
              <a:t>semester</a:t>
            </a:r>
            <a:r>
              <a:rPr lang="cs-CZ" sz="1200" dirty="0">
                <a:solidFill>
                  <a:srgbClr val="0070C0"/>
                </a:solidFill>
              </a:rPr>
              <a:t>!</a:t>
            </a:r>
          </a:p>
          <a:p>
            <a:pPr marL="0" indent="0">
              <a:buNone/>
            </a:pPr>
            <a:endParaRPr lang="cs-CZ" dirty="0">
              <a:solidFill>
                <a:srgbClr val="0070C0"/>
              </a:solidFill>
            </a:endParaRPr>
          </a:p>
        </p:txBody>
      </p:sp>
      <p:sp>
        <p:nvSpPr>
          <p:cNvPr id="6"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615903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Faculty</a:t>
            </a:r>
            <a:r>
              <a:rPr lang="cs-CZ" dirty="0" smtClean="0"/>
              <a:t> of </a:t>
            </a:r>
            <a:r>
              <a:rPr lang="cs-CZ" dirty="0" err="1" smtClean="0"/>
              <a:t>Arts</a:t>
            </a:r>
            <a:r>
              <a:rPr lang="cs-CZ" dirty="0" smtClean="0"/>
              <a:t> </a:t>
            </a:r>
            <a:br>
              <a:rPr lang="cs-CZ" dirty="0" smtClean="0"/>
            </a:br>
            <a:r>
              <a:rPr lang="cs-CZ" dirty="0" smtClean="0"/>
              <a:t>(</a:t>
            </a:r>
            <a:r>
              <a:rPr lang="cs-CZ" sz="2000" dirty="0" smtClean="0"/>
              <a:t>majority of </a:t>
            </a:r>
            <a:r>
              <a:rPr lang="cs-CZ" sz="2000" dirty="0" err="1" smtClean="0"/>
              <a:t>international</a:t>
            </a:r>
            <a:r>
              <a:rPr lang="cs-CZ" sz="2000" dirty="0" smtClean="0"/>
              <a:t> </a:t>
            </a:r>
            <a:r>
              <a:rPr lang="cs-CZ" sz="2000" dirty="0" err="1" smtClean="0"/>
              <a:t>students</a:t>
            </a:r>
            <a:r>
              <a:rPr lang="cs-CZ" sz="2000" dirty="0"/>
              <a:t> </a:t>
            </a:r>
            <a:r>
              <a:rPr lang="cs-CZ" sz="2000" dirty="0" err="1" smtClean="0"/>
              <a:t>studies</a:t>
            </a:r>
            <a:r>
              <a:rPr lang="cs-CZ" sz="2000" dirty="0" smtClean="0"/>
              <a:t> </a:t>
            </a:r>
            <a:r>
              <a:rPr lang="cs-CZ" sz="2000" dirty="0" err="1" smtClean="0"/>
              <a:t>there</a:t>
            </a:r>
            <a:r>
              <a:rPr lang="cs-CZ" sz="2000" dirty="0" smtClean="0"/>
              <a:t>)</a:t>
            </a:r>
            <a:endParaRPr lang="cs-CZ" sz="2000" dirty="0"/>
          </a:p>
        </p:txBody>
      </p:sp>
      <p:sp>
        <p:nvSpPr>
          <p:cNvPr id="4" name="Zástupný symbol pro obsah 3"/>
          <p:cNvSpPr>
            <a:spLocks noGrp="1"/>
          </p:cNvSpPr>
          <p:nvPr>
            <p:ph idx="1"/>
          </p:nvPr>
        </p:nvSpPr>
        <p:spPr/>
        <p:txBody>
          <a:bodyPr/>
          <a:lstStyle/>
          <a:p>
            <a:pPr>
              <a:buFont typeface="Arial" pitchFamily="34" charset="0"/>
              <a:buChar char="•"/>
            </a:pPr>
            <a:r>
              <a:rPr lang="cs-CZ" dirty="0" err="1" smtClean="0"/>
              <a:t>Registration</a:t>
            </a:r>
            <a:r>
              <a:rPr lang="cs-CZ" dirty="0" smtClean="0"/>
              <a:t> in STAG </a:t>
            </a:r>
            <a:r>
              <a:rPr lang="cs-CZ" dirty="0" err="1" smtClean="0"/>
              <a:t>is</a:t>
            </a:r>
            <a:r>
              <a:rPr lang="cs-CZ" dirty="0" smtClean="0"/>
              <a:t> done </a:t>
            </a:r>
            <a:r>
              <a:rPr lang="cs-CZ" b="1" dirty="0" smtClean="0"/>
              <a:t>by </a:t>
            </a:r>
            <a:r>
              <a:rPr lang="cs-CZ" b="1" dirty="0" err="1" smtClean="0"/>
              <a:t>the</a:t>
            </a:r>
            <a:r>
              <a:rPr lang="cs-CZ" b="1" dirty="0" smtClean="0"/>
              <a:t> </a:t>
            </a:r>
            <a:r>
              <a:rPr lang="cs-CZ" b="1" dirty="0" err="1" smtClean="0"/>
              <a:t>students</a:t>
            </a:r>
            <a:r>
              <a:rPr lang="cs-CZ" b="1" dirty="0" smtClean="0"/>
              <a:t> </a:t>
            </a:r>
            <a:r>
              <a:rPr lang="cs-CZ" b="1" dirty="0" err="1" smtClean="0"/>
              <a:t>themselves</a:t>
            </a:r>
            <a:r>
              <a:rPr lang="cs-CZ" dirty="0" smtClean="0"/>
              <a:t>!</a:t>
            </a:r>
          </a:p>
          <a:p>
            <a:pPr>
              <a:buFont typeface="Arial" pitchFamily="34" charset="0"/>
              <a:buChar char="•"/>
            </a:pPr>
            <a:r>
              <a:rPr lang="cs-CZ" dirty="0" err="1" smtClean="0"/>
              <a:t>After</a:t>
            </a:r>
            <a:r>
              <a:rPr lang="cs-CZ" dirty="0" smtClean="0"/>
              <a:t> </a:t>
            </a:r>
            <a:r>
              <a:rPr lang="cs-CZ" b="1" dirty="0" smtClean="0"/>
              <a:t>18.2.</a:t>
            </a:r>
            <a:r>
              <a:rPr lang="cs-CZ" dirty="0" smtClean="0"/>
              <a:t> </a:t>
            </a:r>
            <a:r>
              <a:rPr lang="cs-CZ" dirty="0" err="1" smtClean="0"/>
              <a:t>the</a:t>
            </a:r>
            <a:r>
              <a:rPr lang="cs-CZ" dirty="0" smtClean="0"/>
              <a:t> </a:t>
            </a:r>
            <a:r>
              <a:rPr lang="cs-CZ" dirty="0" err="1" smtClean="0"/>
              <a:t>capacity</a:t>
            </a:r>
            <a:r>
              <a:rPr lang="cs-CZ" dirty="0" smtClean="0"/>
              <a:t> </a:t>
            </a:r>
            <a:r>
              <a:rPr lang="cs-CZ" dirty="0" err="1" smtClean="0"/>
              <a:t>of</a:t>
            </a:r>
            <a:r>
              <a:rPr lang="cs-CZ" dirty="0" smtClean="0"/>
              <a:t> </a:t>
            </a:r>
            <a:r>
              <a:rPr lang="cs-CZ" dirty="0" err="1" smtClean="0"/>
              <a:t>courses</a:t>
            </a:r>
            <a:r>
              <a:rPr lang="cs-CZ" dirty="0" smtClean="0"/>
              <a:t> </a:t>
            </a:r>
            <a:r>
              <a:rPr lang="cs-CZ" dirty="0" err="1" smtClean="0"/>
              <a:t>increased</a:t>
            </a:r>
            <a:endParaRPr lang="cs-CZ" dirty="0" smtClean="0"/>
          </a:p>
          <a:p>
            <a:pPr>
              <a:buFont typeface="Arial" pitchFamily="34" charset="0"/>
              <a:buChar char="•"/>
            </a:pPr>
            <a:r>
              <a:rPr lang="cs-CZ" dirty="0" err="1" smtClean="0"/>
              <a:t>Registration</a:t>
            </a:r>
            <a:r>
              <a:rPr lang="cs-CZ" dirty="0" smtClean="0"/>
              <a:t> </a:t>
            </a:r>
            <a:r>
              <a:rPr lang="cs-CZ" dirty="0" err="1" smtClean="0"/>
              <a:t>possible</a:t>
            </a:r>
            <a:r>
              <a:rPr lang="cs-CZ" dirty="0" smtClean="0"/>
              <a:t> </a:t>
            </a:r>
            <a:r>
              <a:rPr lang="cs-CZ" dirty="0" err="1" smtClean="0"/>
              <a:t>till</a:t>
            </a:r>
            <a:r>
              <a:rPr lang="cs-CZ" dirty="0" smtClean="0"/>
              <a:t> </a:t>
            </a:r>
            <a:r>
              <a:rPr lang="cs-CZ" b="1" dirty="0" smtClean="0"/>
              <a:t>27.2.</a:t>
            </a:r>
            <a:endParaRPr lang="cs-CZ" dirty="0" smtClean="0"/>
          </a:p>
          <a:p>
            <a:pPr>
              <a:buFont typeface="Arial" pitchFamily="34" charset="0"/>
              <a:buChar char="•"/>
            </a:pPr>
            <a:r>
              <a:rPr lang="cs-CZ" dirty="0" smtClean="0"/>
              <a:t>LA </a:t>
            </a:r>
            <a:r>
              <a:rPr lang="cs-CZ" b="1" dirty="0" err="1" smtClean="0"/>
              <a:t>Changes</a:t>
            </a:r>
            <a:r>
              <a:rPr lang="cs-CZ" dirty="0" smtClean="0"/>
              <a:t> </a:t>
            </a:r>
            <a:r>
              <a:rPr lang="cs-CZ" dirty="0" err="1" smtClean="0"/>
              <a:t>must</a:t>
            </a:r>
            <a:r>
              <a:rPr lang="cs-CZ" dirty="0" smtClean="0"/>
              <a:t> </a:t>
            </a:r>
            <a:r>
              <a:rPr lang="cs-CZ" dirty="0" err="1" smtClean="0"/>
              <a:t>be</a:t>
            </a:r>
            <a:r>
              <a:rPr lang="cs-CZ" dirty="0" smtClean="0"/>
              <a:t> </a:t>
            </a:r>
            <a:r>
              <a:rPr lang="cs-CZ" dirty="0" err="1" smtClean="0"/>
              <a:t>delivered</a:t>
            </a:r>
            <a:r>
              <a:rPr lang="cs-CZ" dirty="0" smtClean="0"/>
              <a:t> (</a:t>
            </a:r>
            <a:r>
              <a:rPr lang="cs-CZ" dirty="0" err="1"/>
              <a:t>whether</a:t>
            </a:r>
            <a:r>
              <a:rPr lang="cs-CZ" dirty="0"/>
              <a:t> </a:t>
            </a:r>
            <a:r>
              <a:rPr lang="cs-CZ" dirty="0" err="1"/>
              <a:t>or</a:t>
            </a:r>
            <a:r>
              <a:rPr lang="cs-CZ" dirty="0"/>
              <a:t> not </a:t>
            </a:r>
            <a:r>
              <a:rPr lang="cs-CZ" dirty="0" err="1"/>
              <a:t>confirmed</a:t>
            </a:r>
            <a:r>
              <a:rPr lang="cs-CZ" dirty="0"/>
              <a:t> by </a:t>
            </a:r>
            <a:r>
              <a:rPr lang="cs-CZ" dirty="0" err="1"/>
              <a:t>teachers</a:t>
            </a:r>
            <a:r>
              <a:rPr lang="cs-CZ" dirty="0" smtClean="0"/>
              <a:t>) in person </a:t>
            </a:r>
            <a:r>
              <a:rPr lang="cs-CZ" dirty="0" err="1" smtClean="0"/>
              <a:t>before</a:t>
            </a:r>
            <a:r>
              <a:rPr lang="cs-CZ" dirty="0" smtClean="0"/>
              <a:t> </a:t>
            </a:r>
            <a:r>
              <a:rPr lang="cs-CZ" b="1" dirty="0" smtClean="0"/>
              <a:t>10.3.</a:t>
            </a:r>
            <a:r>
              <a:rPr lang="cs-CZ" dirty="0" smtClean="0"/>
              <a:t>2020 to </a:t>
            </a:r>
            <a:r>
              <a:rPr lang="cs-CZ" dirty="0" err="1" smtClean="0"/>
              <a:t>Ms</a:t>
            </a:r>
            <a:r>
              <a:rPr lang="cs-CZ" dirty="0" smtClean="0"/>
              <a:t>. Simona Černá, </a:t>
            </a:r>
            <a:r>
              <a:rPr lang="cs-CZ" dirty="0" err="1" smtClean="0"/>
              <a:t>Faculty</a:t>
            </a:r>
            <a:r>
              <a:rPr lang="cs-CZ" dirty="0" smtClean="0"/>
              <a:t> of </a:t>
            </a:r>
            <a:r>
              <a:rPr lang="cs-CZ" dirty="0" err="1" smtClean="0"/>
              <a:t>Arts</a:t>
            </a:r>
            <a:r>
              <a:rPr lang="cs-CZ" dirty="0" smtClean="0"/>
              <a:t>, Křížkovského 10</a:t>
            </a:r>
          </a:p>
          <a:p>
            <a:pPr>
              <a:buFont typeface="Arial" pitchFamily="34" charset="0"/>
              <a:buChar char="•"/>
            </a:pPr>
            <a:r>
              <a:rPr lang="cs-CZ" dirty="0" err="1" smtClean="0">
                <a:solidFill>
                  <a:srgbClr val="FF0000"/>
                </a:solidFill>
              </a:rPr>
              <a:t>It</a:t>
            </a:r>
            <a:r>
              <a:rPr lang="cs-CZ" dirty="0" smtClean="0">
                <a:solidFill>
                  <a:srgbClr val="FF0000"/>
                </a:solidFill>
              </a:rPr>
              <a:t> </a:t>
            </a:r>
            <a:r>
              <a:rPr lang="cs-CZ" dirty="0" err="1" smtClean="0">
                <a:solidFill>
                  <a:srgbClr val="FF0000"/>
                </a:solidFill>
              </a:rPr>
              <a:t>is</a:t>
            </a:r>
            <a:r>
              <a:rPr lang="cs-CZ" dirty="0" smtClean="0">
                <a:solidFill>
                  <a:srgbClr val="FF0000"/>
                </a:solidFill>
              </a:rPr>
              <a:t> </a:t>
            </a:r>
            <a:r>
              <a:rPr lang="cs-CZ" dirty="0" err="1" smtClean="0">
                <a:solidFill>
                  <a:srgbClr val="FF0000"/>
                </a:solidFill>
              </a:rPr>
              <a:t>important</a:t>
            </a:r>
            <a:r>
              <a:rPr lang="cs-CZ" dirty="0" smtClean="0">
                <a:solidFill>
                  <a:srgbClr val="FF0000"/>
                </a:solidFill>
              </a:rPr>
              <a:t> to </a:t>
            </a:r>
            <a:r>
              <a:rPr lang="cs-CZ" dirty="0" err="1" smtClean="0">
                <a:solidFill>
                  <a:srgbClr val="FF0000"/>
                </a:solidFill>
              </a:rPr>
              <a:t>participate</a:t>
            </a:r>
            <a:r>
              <a:rPr lang="cs-CZ" dirty="0" smtClean="0">
                <a:solidFill>
                  <a:srgbClr val="FF0000"/>
                </a:solidFill>
              </a:rPr>
              <a:t> in </a:t>
            </a:r>
            <a:r>
              <a:rPr lang="cs-CZ" dirty="0" err="1" smtClean="0">
                <a:solidFill>
                  <a:srgbClr val="FF0000"/>
                </a:solidFill>
              </a:rPr>
              <a:t>the</a:t>
            </a:r>
            <a:r>
              <a:rPr lang="cs-CZ" dirty="0" smtClean="0">
                <a:solidFill>
                  <a:srgbClr val="FF0000"/>
                </a:solidFill>
              </a:rPr>
              <a:t> meeting on </a:t>
            </a:r>
            <a:r>
              <a:rPr lang="cs-CZ" dirty="0" err="1" smtClean="0">
                <a:solidFill>
                  <a:srgbClr val="FF0000"/>
                </a:solidFill>
              </a:rPr>
              <a:t>Wednesday</a:t>
            </a:r>
            <a:r>
              <a:rPr lang="cs-CZ" dirty="0" smtClean="0">
                <a:solidFill>
                  <a:srgbClr val="FF0000"/>
                </a:solidFill>
              </a:rPr>
              <a:t> (05. 02. 2020) in </a:t>
            </a:r>
            <a:r>
              <a:rPr lang="cs-CZ" dirty="0" err="1" smtClean="0">
                <a:solidFill>
                  <a:srgbClr val="FF0000"/>
                </a:solidFill>
              </a:rPr>
              <a:t>the</a:t>
            </a:r>
            <a:r>
              <a:rPr lang="cs-CZ" dirty="0" smtClean="0">
                <a:solidFill>
                  <a:srgbClr val="FF0000"/>
                </a:solidFill>
              </a:rPr>
              <a:t> </a:t>
            </a:r>
            <a:r>
              <a:rPr lang="cs-CZ" dirty="0" err="1" smtClean="0">
                <a:solidFill>
                  <a:srgbClr val="FF0000"/>
                </a:solidFill>
              </a:rPr>
              <a:t>morning</a:t>
            </a:r>
            <a:r>
              <a:rPr lang="cs-CZ" dirty="0" smtClean="0">
                <a:solidFill>
                  <a:srgbClr val="FF0000"/>
                </a:solidFill>
              </a:rPr>
              <a:t>! </a:t>
            </a:r>
            <a:endParaRPr lang="cs-CZ" dirty="0">
              <a:solidFill>
                <a:srgbClr val="FF0000"/>
              </a:solidFill>
            </a:endParaRPr>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3705020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20000" y="1980001"/>
            <a:ext cx="7560000" cy="539081"/>
          </a:xfrm>
        </p:spPr>
        <p:txBody>
          <a:bodyPr/>
          <a:lstStyle/>
          <a:p>
            <a:r>
              <a:rPr lang="cs-CZ" dirty="0" err="1" smtClean="0"/>
              <a:t>Enrolment</a:t>
            </a:r>
            <a:r>
              <a:rPr lang="cs-CZ" dirty="0" smtClean="0"/>
              <a:t> </a:t>
            </a:r>
            <a:r>
              <a:rPr lang="cs-CZ" dirty="0" err="1" smtClean="0"/>
              <a:t>Form</a:t>
            </a:r>
            <a:r>
              <a:rPr lang="cs-CZ" dirty="0" smtClean="0"/>
              <a:t>/ „</a:t>
            </a:r>
            <a:r>
              <a:rPr lang="cs-CZ" dirty="0" err="1" smtClean="0"/>
              <a:t>yellow</a:t>
            </a:r>
            <a:r>
              <a:rPr lang="cs-CZ" dirty="0" smtClean="0"/>
              <a:t> </a:t>
            </a:r>
            <a:r>
              <a:rPr lang="cs-CZ" dirty="0" err="1" smtClean="0"/>
              <a:t>card</a:t>
            </a:r>
            <a:r>
              <a:rPr lang="cs-CZ" dirty="0" smtClean="0"/>
              <a:t>“</a:t>
            </a:r>
            <a:endParaRPr lang="cs-CZ" dirty="0"/>
          </a:p>
        </p:txBody>
      </p:sp>
      <p:sp>
        <p:nvSpPr>
          <p:cNvPr id="3" name="Podnadpis 2"/>
          <p:cNvSpPr>
            <a:spLocks noGrp="1"/>
          </p:cNvSpPr>
          <p:nvPr>
            <p:ph type="subTitle" idx="1"/>
          </p:nvPr>
        </p:nvSpPr>
        <p:spPr>
          <a:xfrm>
            <a:off x="728964" y="2687430"/>
            <a:ext cx="7657389" cy="2449346"/>
          </a:xfrm>
        </p:spPr>
        <p:txBody>
          <a:bodyPr>
            <a:normAutofit fontScale="92500" lnSpcReduction="20000"/>
          </a:bodyPr>
          <a:lstStyle/>
          <a:p>
            <a:pPr marL="342900" indent="-342900">
              <a:buFont typeface="Arial" panose="020B0604020202020204" pitchFamily="34" charset="0"/>
              <a:buChar char="•"/>
            </a:pPr>
            <a:r>
              <a:rPr lang="cs-CZ" sz="2000" dirty="0" err="1">
                <a:solidFill>
                  <a:srgbClr val="0070C0"/>
                </a:solidFill>
              </a:rPr>
              <a:t>Required</a:t>
            </a:r>
            <a:r>
              <a:rPr lang="cs-CZ" sz="2000" dirty="0">
                <a:solidFill>
                  <a:srgbClr val="0070C0"/>
                </a:solidFill>
              </a:rPr>
              <a:t> </a:t>
            </a:r>
            <a:r>
              <a:rPr lang="cs-CZ" sz="2000" dirty="0" err="1">
                <a:solidFill>
                  <a:srgbClr val="0070C0"/>
                </a:solidFill>
              </a:rPr>
              <a:t>at</a:t>
            </a:r>
            <a:r>
              <a:rPr lang="cs-CZ" sz="2000" dirty="0">
                <a:solidFill>
                  <a:srgbClr val="0070C0"/>
                </a:solidFill>
              </a:rPr>
              <a:t> </a:t>
            </a:r>
            <a:r>
              <a:rPr lang="cs-CZ" sz="2000" dirty="0" err="1">
                <a:solidFill>
                  <a:srgbClr val="0070C0"/>
                </a:solidFill>
              </a:rPr>
              <a:t>the</a:t>
            </a:r>
            <a:r>
              <a:rPr lang="cs-CZ" sz="2000" dirty="0">
                <a:solidFill>
                  <a:srgbClr val="0070C0"/>
                </a:solidFill>
              </a:rPr>
              <a:t> </a:t>
            </a:r>
            <a:r>
              <a:rPr lang="cs-CZ" sz="2000" dirty="0" err="1">
                <a:solidFill>
                  <a:srgbClr val="0070C0"/>
                </a:solidFill>
              </a:rPr>
              <a:t>Faculty</a:t>
            </a:r>
            <a:r>
              <a:rPr lang="cs-CZ" sz="2000" dirty="0">
                <a:solidFill>
                  <a:srgbClr val="0070C0"/>
                </a:solidFill>
              </a:rPr>
              <a:t> </a:t>
            </a:r>
            <a:r>
              <a:rPr lang="cs-CZ" sz="2000" dirty="0" err="1">
                <a:solidFill>
                  <a:srgbClr val="0070C0"/>
                </a:solidFill>
              </a:rPr>
              <a:t>of</a:t>
            </a:r>
            <a:r>
              <a:rPr lang="cs-CZ" sz="2000" dirty="0">
                <a:solidFill>
                  <a:srgbClr val="0070C0"/>
                </a:solidFill>
              </a:rPr>
              <a:t> </a:t>
            </a:r>
            <a:r>
              <a:rPr lang="cs-CZ" sz="2000" b="1" dirty="0" err="1" smtClean="0">
                <a:solidFill>
                  <a:srgbClr val="FF0000"/>
                </a:solidFill>
              </a:rPr>
              <a:t>Education</a:t>
            </a:r>
            <a:r>
              <a:rPr lang="cs-CZ" sz="2000" b="1" dirty="0" smtClean="0">
                <a:solidFill>
                  <a:srgbClr val="FF0000"/>
                </a:solidFill>
              </a:rPr>
              <a:t>, </a:t>
            </a:r>
            <a:r>
              <a:rPr lang="cs-CZ" sz="2000" b="1" dirty="0" err="1" smtClean="0">
                <a:solidFill>
                  <a:srgbClr val="FF0000"/>
                </a:solidFill>
              </a:rPr>
              <a:t>Medicine</a:t>
            </a:r>
            <a:r>
              <a:rPr lang="cs-CZ" sz="2000" b="1" dirty="0">
                <a:solidFill>
                  <a:srgbClr val="FF0000"/>
                </a:solidFill>
              </a:rPr>
              <a:t>, </a:t>
            </a:r>
            <a:r>
              <a:rPr lang="cs-CZ" sz="2000" b="1" dirty="0" err="1">
                <a:solidFill>
                  <a:srgbClr val="FF0000"/>
                </a:solidFill>
              </a:rPr>
              <a:t>Health</a:t>
            </a:r>
            <a:r>
              <a:rPr lang="cs-CZ" sz="2000" b="1" dirty="0">
                <a:solidFill>
                  <a:srgbClr val="FF0000"/>
                </a:solidFill>
              </a:rPr>
              <a:t> </a:t>
            </a:r>
            <a:r>
              <a:rPr lang="cs-CZ" sz="2000" b="1" dirty="0" err="1">
                <a:solidFill>
                  <a:srgbClr val="FF0000"/>
                </a:solidFill>
              </a:rPr>
              <a:t>Sciences</a:t>
            </a:r>
            <a:r>
              <a:rPr lang="cs-CZ" sz="2000" b="1" dirty="0">
                <a:solidFill>
                  <a:srgbClr val="FF0000"/>
                </a:solidFill>
              </a:rPr>
              <a:t>, </a:t>
            </a:r>
            <a:r>
              <a:rPr lang="cs-CZ" sz="2000" b="1" dirty="0" smtClean="0">
                <a:solidFill>
                  <a:srgbClr val="FF0000"/>
                </a:solidFill>
              </a:rPr>
              <a:t>   </a:t>
            </a:r>
          </a:p>
          <a:p>
            <a:r>
              <a:rPr lang="cs-CZ" sz="2000" b="1" dirty="0" smtClean="0">
                <a:solidFill>
                  <a:srgbClr val="FF0000"/>
                </a:solidFill>
              </a:rPr>
              <a:t>     </a:t>
            </a:r>
            <a:r>
              <a:rPr lang="cs-CZ" sz="2000" b="1" dirty="0" err="1" smtClean="0">
                <a:solidFill>
                  <a:srgbClr val="FF0000"/>
                </a:solidFill>
              </a:rPr>
              <a:t>Theology</a:t>
            </a:r>
            <a:r>
              <a:rPr lang="cs-CZ" sz="2000" b="1" dirty="0" smtClean="0">
                <a:solidFill>
                  <a:srgbClr val="FF0000"/>
                </a:solidFill>
              </a:rPr>
              <a:t> </a:t>
            </a:r>
            <a:endParaRPr lang="cs-CZ" sz="2000" b="1" dirty="0">
              <a:solidFill>
                <a:srgbClr val="FF0000"/>
              </a:solidFill>
            </a:endParaRPr>
          </a:p>
          <a:p>
            <a:pPr marL="342900" indent="-342900">
              <a:buFont typeface="Arial" panose="020B0604020202020204" pitchFamily="34" charset="0"/>
              <a:buChar char="•"/>
            </a:pPr>
            <a:r>
              <a:rPr lang="en-US" sz="2000" dirty="0" smtClean="0">
                <a:solidFill>
                  <a:srgbClr val="0070C0"/>
                </a:solidFill>
                <a:ea typeface="Miriam"/>
                <a:cs typeface="Miriam"/>
              </a:rPr>
              <a:t>It</a:t>
            </a:r>
            <a:r>
              <a:rPr lang="cs-CZ" sz="2000" dirty="0" smtClean="0">
                <a:solidFill>
                  <a:srgbClr val="0070C0"/>
                </a:solidFill>
                <a:ea typeface="Miriam"/>
                <a:cs typeface="Miriam"/>
              </a:rPr>
              <a:t> i</a:t>
            </a:r>
            <a:r>
              <a:rPr lang="en-US" sz="2000" dirty="0" smtClean="0">
                <a:solidFill>
                  <a:srgbClr val="0070C0"/>
                </a:solidFill>
                <a:ea typeface="Miriam"/>
                <a:cs typeface="Miriam"/>
              </a:rPr>
              <a:t>s </a:t>
            </a:r>
            <a:r>
              <a:rPr lang="en-US" sz="2000" dirty="0">
                <a:solidFill>
                  <a:srgbClr val="0070C0"/>
                </a:solidFill>
                <a:ea typeface="Miriam"/>
                <a:cs typeface="Miriam"/>
              </a:rPr>
              <a:t>necessary to fill </a:t>
            </a:r>
            <a:r>
              <a:rPr lang="cs-CZ" sz="2000" dirty="0" smtClean="0">
                <a:solidFill>
                  <a:srgbClr val="0070C0"/>
                </a:solidFill>
                <a:ea typeface="Miriam"/>
                <a:cs typeface="Miriam"/>
              </a:rPr>
              <a:t>in</a:t>
            </a:r>
            <a:r>
              <a:rPr lang="en-US" sz="2000" dirty="0" smtClean="0">
                <a:solidFill>
                  <a:srgbClr val="0070C0"/>
                </a:solidFill>
                <a:ea typeface="Miriam"/>
                <a:cs typeface="Miriam"/>
              </a:rPr>
              <a:t> </a:t>
            </a:r>
            <a:r>
              <a:rPr lang="en-US" sz="2000" dirty="0">
                <a:solidFill>
                  <a:srgbClr val="0070C0"/>
                </a:solidFill>
                <a:ea typeface="Miriam"/>
                <a:cs typeface="Miriam"/>
              </a:rPr>
              <a:t>the form as soon as possible upon your </a:t>
            </a:r>
            <a:r>
              <a:rPr lang="en-US" sz="2000" dirty="0" smtClean="0">
                <a:solidFill>
                  <a:srgbClr val="0070C0"/>
                </a:solidFill>
                <a:ea typeface="Miriam"/>
                <a:cs typeface="Miriam"/>
              </a:rPr>
              <a:t>arrival</a:t>
            </a:r>
            <a:r>
              <a:rPr lang="cs-CZ" sz="2000" dirty="0" smtClean="0">
                <a:solidFill>
                  <a:srgbClr val="0070C0"/>
                </a:solidFill>
                <a:ea typeface="Miriam"/>
                <a:cs typeface="Miriam"/>
              </a:rPr>
              <a:t>. </a:t>
            </a:r>
          </a:p>
          <a:p>
            <a:pPr marL="342900" indent="-342900">
              <a:buFont typeface="Arial" panose="020B0604020202020204" pitchFamily="34" charset="0"/>
              <a:buChar char="•"/>
            </a:pPr>
            <a:r>
              <a:rPr lang="en-US" sz="2000" dirty="0" smtClean="0">
                <a:solidFill>
                  <a:srgbClr val="0070C0"/>
                </a:solidFill>
                <a:ea typeface="Miriam"/>
                <a:cs typeface="Miriam"/>
              </a:rPr>
              <a:t>Have the form confirmed by U</a:t>
            </a:r>
            <a:r>
              <a:rPr lang="cs-CZ" sz="2000" dirty="0" smtClean="0">
                <a:solidFill>
                  <a:srgbClr val="0070C0"/>
                </a:solidFill>
                <a:ea typeface="Miriam"/>
                <a:cs typeface="Miriam"/>
              </a:rPr>
              <a:t>P</a:t>
            </a:r>
            <a:r>
              <a:rPr lang="en-US" sz="2000" dirty="0" smtClean="0">
                <a:solidFill>
                  <a:srgbClr val="0070C0"/>
                </a:solidFill>
                <a:ea typeface="Miriam"/>
                <a:cs typeface="Miriam"/>
              </a:rPr>
              <a:t> teachers</a:t>
            </a:r>
            <a:r>
              <a:rPr lang="cs-CZ" sz="2000" dirty="0" smtClean="0">
                <a:solidFill>
                  <a:srgbClr val="0070C0"/>
                </a:solidFill>
                <a:ea typeface="Miriam"/>
                <a:cs typeface="Miriam"/>
              </a:rPr>
              <a:t>.</a:t>
            </a:r>
            <a:r>
              <a:rPr lang="en-US" sz="2000" dirty="0" smtClean="0">
                <a:solidFill>
                  <a:srgbClr val="0070C0"/>
                </a:solidFill>
                <a:ea typeface="Miriam"/>
                <a:cs typeface="Miriam"/>
              </a:rPr>
              <a:t> </a:t>
            </a:r>
            <a:endParaRPr lang="cs-CZ" sz="2000" dirty="0" smtClean="0">
              <a:solidFill>
                <a:srgbClr val="0070C0"/>
              </a:solidFill>
              <a:ea typeface="Miriam"/>
              <a:cs typeface="Miriam"/>
            </a:endParaRPr>
          </a:p>
          <a:p>
            <a:pPr marL="342900" indent="-342900">
              <a:buFont typeface="Arial" panose="020B0604020202020204" pitchFamily="34" charset="0"/>
              <a:buChar char="•"/>
            </a:pPr>
            <a:r>
              <a:rPr lang="en-US" sz="2100" dirty="0">
                <a:solidFill>
                  <a:srgbClr val="0070C0"/>
                </a:solidFill>
                <a:ea typeface="Miriam"/>
                <a:cs typeface="Miriam"/>
              </a:rPr>
              <a:t>Bring the </a:t>
            </a:r>
            <a:r>
              <a:rPr lang="cs-CZ" sz="2100" dirty="0" err="1">
                <a:solidFill>
                  <a:srgbClr val="0070C0"/>
                </a:solidFill>
                <a:ea typeface="Miriam"/>
                <a:cs typeface="Miriam"/>
              </a:rPr>
              <a:t>confirmed</a:t>
            </a:r>
            <a:r>
              <a:rPr lang="en-US" sz="2100" dirty="0">
                <a:solidFill>
                  <a:srgbClr val="0070C0"/>
                </a:solidFill>
                <a:ea typeface="Miriam"/>
                <a:cs typeface="Miriam"/>
              </a:rPr>
              <a:t> form to your faculty coordinator in order to </a:t>
            </a:r>
            <a:r>
              <a:rPr lang="cs-CZ" sz="2100" dirty="0">
                <a:solidFill>
                  <a:srgbClr val="0070C0"/>
                </a:solidFill>
                <a:ea typeface="Miriam"/>
                <a:cs typeface="Miriam"/>
              </a:rPr>
              <a:t>do/</a:t>
            </a:r>
            <a:r>
              <a:rPr lang="cs-CZ" sz="2100" dirty="0" err="1">
                <a:solidFill>
                  <a:srgbClr val="0070C0"/>
                </a:solidFill>
                <a:ea typeface="Miriam"/>
                <a:cs typeface="Miriam"/>
              </a:rPr>
              <a:t>check</a:t>
            </a:r>
            <a:r>
              <a:rPr lang="cs-CZ" sz="2100" dirty="0">
                <a:solidFill>
                  <a:srgbClr val="0070C0"/>
                </a:solidFill>
                <a:ea typeface="Miriam"/>
                <a:cs typeface="Miriam"/>
              </a:rPr>
              <a:t> </a:t>
            </a:r>
            <a:r>
              <a:rPr lang="cs-CZ" sz="2100" dirty="0" err="1">
                <a:solidFill>
                  <a:srgbClr val="0070C0"/>
                </a:solidFill>
                <a:ea typeface="Miriam"/>
                <a:cs typeface="Miriam"/>
              </a:rPr>
              <a:t>your</a:t>
            </a:r>
            <a:r>
              <a:rPr lang="en-US" sz="2100" dirty="0">
                <a:solidFill>
                  <a:srgbClr val="0070C0"/>
                </a:solidFill>
                <a:ea typeface="Miriam"/>
                <a:cs typeface="Miriam"/>
              </a:rPr>
              <a:t> </a:t>
            </a:r>
            <a:r>
              <a:rPr lang="en-US" sz="2100" dirty="0" err="1">
                <a:solidFill>
                  <a:srgbClr val="0070C0"/>
                </a:solidFill>
                <a:ea typeface="Miriam"/>
                <a:cs typeface="Miriam"/>
              </a:rPr>
              <a:t>regist</a:t>
            </a:r>
            <a:r>
              <a:rPr lang="cs-CZ" sz="2100" dirty="0" err="1">
                <a:solidFill>
                  <a:srgbClr val="0070C0"/>
                </a:solidFill>
                <a:ea typeface="Miriam"/>
                <a:cs typeface="Miriam"/>
              </a:rPr>
              <a:t>ration</a:t>
            </a:r>
            <a:r>
              <a:rPr lang="en-US" sz="2100" dirty="0">
                <a:solidFill>
                  <a:srgbClr val="0070C0"/>
                </a:solidFill>
                <a:ea typeface="Miriam"/>
                <a:cs typeface="Miriam"/>
              </a:rPr>
              <a:t> in STAG</a:t>
            </a:r>
            <a:r>
              <a:rPr lang="cs-CZ" sz="2100" dirty="0">
                <a:solidFill>
                  <a:srgbClr val="0070C0"/>
                </a:solidFill>
                <a:ea typeface="Miriam"/>
                <a:cs typeface="Miriam"/>
              </a:rPr>
              <a:t> - </a:t>
            </a:r>
            <a:r>
              <a:rPr lang="en-US" sz="2100" dirty="0">
                <a:solidFill>
                  <a:srgbClr val="0070C0"/>
                </a:solidFill>
                <a:ea typeface="Miriam"/>
                <a:cs typeface="Miriam"/>
              </a:rPr>
              <a:t>by </a:t>
            </a:r>
            <a:r>
              <a:rPr lang="cs-CZ" sz="2100" b="1" dirty="0" smtClean="0">
                <a:solidFill>
                  <a:srgbClr val="0070C0"/>
                </a:solidFill>
                <a:ea typeface="Miriam"/>
                <a:cs typeface="Miriam"/>
              </a:rPr>
              <a:t>21. 02. 2020</a:t>
            </a:r>
            <a:endParaRPr lang="cs-CZ" sz="2100" b="1" dirty="0">
              <a:solidFill>
                <a:srgbClr val="0070C0"/>
              </a:solidFill>
              <a:ea typeface="Miriam"/>
              <a:cs typeface="Miriam"/>
            </a:endParaRPr>
          </a:p>
          <a:p>
            <a:r>
              <a:rPr lang="cs-CZ" sz="2100" dirty="0">
                <a:solidFill>
                  <a:srgbClr val="0070C0"/>
                </a:solidFill>
                <a:ea typeface="Miriam"/>
                <a:cs typeface="Miriam"/>
              </a:rPr>
              <a:t> </a:t>
            </a:r>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3384099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9538" cy="6840538"/>
          </a:xfrm>
          <a:prstGeom prst="rect">
            <a:avLst/>
          </a:prstGeom>
        </p:spPr>
      </p:pic>
      <p:sp>
        <p:nvSpPr>
          <p:cNvPr id="5" name="Oválný popisek 4"/>
          <p:cNvSpPr/>
          <p:nvPr/>
        </p:nvSpPr>
        <p:spPr>
          <a:xfrm>
            <a:off x="7200490" y="2028305"/>
            <a:ext cx="1676880" cy="1307740"/>
          </a:xfrm>
          <a:prstGeom prst="wedgeEllipseCallout">
            <a:avLst>
              <a:gd name="adj1" fmla="val -87413"/>
              <a:gd name="adj2" fmla="val -3502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dirty="0" smtClean="0"/>
              <a:t>Fill in </a:t>
            </a:r>
            <a:r>
              <a:rPr lang="cs-CZ" dirty="0" err="1" smtClean="0"/>
              <a:t>the</a:t>
            </a:r>
            <a:r>
              <a:rPr lang="cs-CZ" dirty="0" smtClean="0"/>
              <a:t> front </a:t>
            </a:r>
            <a:r>
              <a:rPr lang="cs-CZ" dirty="0" err="1" smtClean="0"/>
              <a:t>page</a:t>
            </a:r>
            <a:r>
              <a:rPr lang="cs-CZ" dirty="0" smtClean="0"/>
              <a:t>!</a:t>
            </a:r>
            <a:endParaRPr lang="cs-CZ" dirty="0"/>
          </a:p>
        </p:txBody>
      </p:sp>
      <p:sp>
        <p:nvSpPr>
          <p:cNvPr id="6" name="Oválný popisek 5"/>
          <p:cNvSpPr/>
          <p:nvPr/>
        </p:nvSpPr>
        <p:spPr>
          <a:xfrm>
            <a:off x="2529015" y="1293342"/>
            <a:ext cx="2890883" cy="2463338"/>
          </a:xfrm>
          <a:prstGeom prst="wedgeEllipseCallout">
            <a:avLst>
              <a:gd name="adj1" fmla="val -2268"/>
              <a:gd name="adj2" fmla="val 775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err="1" smtClean="0"/>
              <a:t>Check</a:t>
            </a:r>
            <a:r>
              <a:rPr lang="cs-CZ" sz="1400" dirty="0" smtClean="0"/>
              <a:t> </a:t>
            </a:r>
            <a:r>
              <a:rPr lang="cs-CZ" sz="1400" dirty="0" err="1" smtClean="0"/>
              <a:t>your</a:t>
            </a:r>
            <a:r>
              <a:rPr lang="cs-CZ" sz="1400" dirty="0" smtClean="0"/>
              <a:t> </a:t>
            </a:r>
            <a:r>
              <a:rPr lang="cs-CZ" sz="1400" dirty="0" err="1" smtClean="0"/>
              <a:t>faculty</a:t>
            </a:r>
            <a:r>
              <a:rPr lang="cs-CZ" sz="1400" dirty="0" smtClean="0"/>
              <a:t> </a:t>
            </a:r>
            <a:r>
              <a:rPr lang="cs-CZ" sz="1400" dirty="0" err="1" smtClean="0"/>
              <a:t>coordinator</a:t>
            </a:r>
            <a:r>
              <a:rPr lang="cs-CZ" sz="1400" dirty="0" smtClean="0"/>
              <a:t> Jitka.martincova@upol.cz</a:t>
            </a:r>
          </a:p>
          <a:p>
            <a:pPr algn="ctr"/>
            <a:r>
              <a:rPr lang="cs-CZ" sz="1000" dirty="0" smtClean="0"/>
              <a:t>(</a:t>
            </a:r>
            <a:r>
              <a:rPr lang="cs-CZ" sz="1000" dirty="0" err="1" smtClean="0"/>
              <a:t>Faculty</a:t>
            </a:r>
            <a:r>
              <a:rPr lang="cs-CZ" sz="1000" dirty="0" smtClean="0"/>
              <a:t> </a:t>
            </a:r>
            <a:r>
              <a:rPr lang="cs-CZ" sz="1000" dirty="0" err="1" smtClean="0"/>
              <a:t>of</a:t>
            </a:r>
            <a:r>
              <a:rPr lang="cs-CZ" sz="1000" dirty="0" smtClean="0"/>
              <a:t> </a:t>
            </a:r>
            <a:r>
              <a:rPr lang="cs-CZ" sz="1000" dirty="0" err="1"/>
              <a:t>P</a:t>
            </a:r>
            <a:r>
              <a:rPr lang="cs-CZ" sz="1000" dirty="0" err="1" smtClean="0"/>
              <a:t>hysical</a:t>
            </a:r>
            <a:r>
              <a:rPr lang="cs-CZ" sz="1000" dirty="0" smtClean="0"/>
              <a:t> </a:t>
            </a:r>
            <a:r>
              <a:rPr lang="cs-CZ" sz="1000" dirty="0" err="1" smtClean="0"/>
              <a:t>Culture</a:t>
            </a:r>
            <a:r>
              <a:rPr lang="cs-CZ" sz="1400" dirty="0"/>
              <a:t>)</a:t>
            </a:r>
          </a:p>
          <a:p>
            <a:pPr algn="ctr"/>
            <a:endParaRPr lang="cs-CZ" sz="1400" dirty="0"/>
          </a:p>
        </p:txBody>
      </p:sp>
      <p:sp>
        <p:nvSpPr>
          <p:cNvPr id="3" name="Oválný popisek 2"/>
          <p:cNvSpPr/>
          <p:nvPr/>
        </p:nvSpPr>
        <p:spPr>
          <a:xfrm>
            <a:off x="7067372" y="5999148"/>
            <a:ext cx="1809999" cy="612648"/>
          </a:xfrm>
          <a:prstGeom prst="wedgeEllipseCallout">
            <a:avLst>
              <a:gd name="adj1" fmla="val -148756"/>
              <a:gd name="adj2" fmla="val -518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Important</a:t>
            </a:r>
            <a:r>
              <a:rPr lang="cs-CZ" dirty="0" smtClean="0"/>
              <a:t>!</a:t>
            </a:r>
            <a:endParaRPr lang="cs-CZ" dirty="0"/>
          </a:p>
        </p:txBody>
      </p:sp>
      <p:sp>
        <p:nvSpPr>
          <p:cNvPr id="7" name="Obdélník 6"/>
          <p:cNvSpPr/>
          <p:nvPr/>
        </p:nvSpPr>
        <p:spPr>
          <a:xfrm>
            <a:off x="1238596" y="3607724"/>
            <a:ext cx="2942706" cy="124690"/>
          </a:xfrm>
          <a:prstGeom prst="rect">
            <a:avLst/>
          </a:prstGeom>
          <a:solidFill>
            <a:srgbClr val="F4C95E"/>
          </a:solidFill>
          <a:ln>
            <a:solidFill>
              <a:srgbClr val="F4C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00" b="1" dirty="0" err="1" smtClean="0">
                <a:solidFill>
                  <a:schemeClr val="tx1"/>
                </a:solidFill>
                <a:latin typeface="Arial" panose="020B0604020202020204" pitchFamily="34" charset="0"/>
                <a:cs typeface="Arial" panose="020B0604020202020204" pitchFamily="34" charset="0"/>
              </a:rPr>
              <a:t>Ms</a:t>
            </a:r>
            <a:r>
              <a:rPr lang="cs-CZ" sz="900" b="1" dirty="0" smtClean="0">
                <a:solidFill>
                  <a:schemeClr val="tx1"/>
                </a:solidFill>
                <a:latin typeface="Arial" panose="020B0604020202020204" pitchFamily="34" charset="0"/>
                <a:cs typeface="Arial" panose="020B0604020202020204" pitchFamily="34" charset="0"/>
              </a:rPr>
              <a:t>. Simona Černá –    Simona.cerna@upol.cz</a:t>
            </a:r>
            <a:endParaRPr lang="cs-CZ" sz="9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014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autor prezentace, datum prezentace, univerzitní oddělení, fakulta, adresa</a:t>
            </a:r>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68"/>
            <a:ext cx="8999538" cy="6840538"/>
          </a:xfrm>
          <a:prstGeom prst="rect">
            <a:avLst/>
          </a:prstGeom>
        </p:spPr>
      </p:pic>
      <p:sp>
        <p:nvSpPr>
          <p:cNvPr id="5" name="Oválný popisek 4"/>
          <p:cNvSpPr/>
          <p:nvPr/>
        </p:nvSpPr>
        <p:spPr>
          <a:xfrm flipH="1">
            <a:off x="6008914" y="627016"/>
            <a:ext cx="1554114" cy="775063"/>
          </a:xfrm>
          <a:prstGeom prst="wedgeEllipseCallout">
            <a:avLst>
              <a:gd name="adj1" fmla="val -21768"/>
              <a:gd name="adj2" fmla="val 25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smtClean="0"/>
              <a:t>Summer</a:t>
            </a:r>
            <a:r>
              <a:rPr lang="cs-CZ" sz="1200" dirty="0" smtClean="0"/>
              <a:t> </a:t>
            </a:r>
            <a:r>
              <a:rPr lang="cs-CZ" sz="1200" dirty="0" err="1" smtClean="0"/>
              <a:t>Semester</a:t>
            </a:r>
            <a:endParaRPr lang="cs-CZ" sz="1200" dirty="0"/>
          </a:p>
        </p:txBody>
      </p:sp>
      <p:sp>
        <p:nvSpPr>
          <p:cNvPr id="4" name="Ovál 3"/>
          <p:cNvSpPr/>
          <p:nvPr/>
        </p:nvSpPr>
        <p:spPr>
          <a:xfrm>
            <a:off x="2333897" y="949233"/>
            <a:ext cx="1097279" cy="383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smtClean="0"/>
              <a:t>2019/2020</a:t>
            </a:r>
            <a:endParaRPr lang="cs-CZ" sz="1000" dirty="0"/>
          </a:p>
        </p:txBody>
      </p:sp>
    </p:spTree>
    <p:extLst>
      <p:ext uri="{BB962C8B-B14F-4D97-AF65-F5344CB8AC3E}">
        <p14:creationId xmlns:p14="http://schemas.microsoft.com/office/powerpoint/2010/main" val="2577071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052916"/>
            <a:ext cx="6381750" cy="369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álný popisek 1"/>
          <p:cNvSpPr/>
          <p:nvPr/>
        </p:nvSpPr>
        <p:spPr>
          <a:xfrm>
            <a:off x="7420430" y="5298620"/>
            <a:ext cx="1445986" cy="1028701"/>
          </a:xfrm>
          <a:prstGeom prst="wedgeEllipseCallout">
            <a:avLst>
              <a:gd name="adj1" fmla="val -66551"/>
              <a:gd name="adj2" fmla="val -509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Check</a:t>
            </a:r>
            <a:r>
              <a:rPr lang="cs-CZ" dirty="0" smtClean="0"/>
              <a:t> </a:t>
            </a:r>
            <a:r>
              <a:rPr lang="cs-CZ" dirty="0" err="1" smtClean="0"/>
              <a:t>the</a:t>
            </a:r>
            <a:r>
              <a:rPr lang="cs-CZ" dirty="0" smtClean="0"/>
              <a:t> </a:t>
            </a:r>
            <a:r>
              <a:rPr lang="cs-CZ" dirty="0" err="1" smtClean="0"/>
              <a:t>date</a:t>
            </a:r>
            <a:endParaRPr lang="cs-CZ" dirty="0"/>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909562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European Health Insurance Card</a:t>
            </a:r>
            <a:r>
              <a:rPr lang="cs-CZ" dirty="0" smtClean="0"/>
              <a:t> (EHIC)</a:t>
            </a:r>
            <a:endParaRPr lang="en-US" dirty="0"/>
          </a:p>
        </p:txBody>
      </p:sp>
      <p:sp>
        <p:nvSpPr>
          <p:cNvPr id="9" name="Zástupný symbol pro obsah 8"/>
          <p:cNvSpPr>
            <a:spLocks noGrp="1"/>
          </p:cNvSpPr>
          <p:nvPr>
            <p:ph idx="1"/>
          </p:nvPr>
        </p:nvSpPr>
        <p:spPr>
          <a:xfrm>
            <a:off x="719999" y="2426384"/>
            <a:ext cx="7714700" cy="3898669"/>
          </a:xfrm>
        </p:spPr>
        <p:txBody>
          <a:bodyPr>
            <a:normAutofit/>
          </a:bodyPr>
          <a:lstStyle/>
          <a:p>
            <a:pPr marL="0" indent="0">
              <a:buNone/>
            </a:pPr>
            <a:r>
              <a:rPr lang="en-US" dirty="0" smtClean="0"/>
              <a:t>Registration of valid health insurance </a:t>
            </a:r>
            <a:r>
              <a:rPr lang="cs-CZ" dirty="0" smtClean="0"/>
              <a:t>can</a:t>
            </a:r>
            <a:r>
              <a:rPr lang="en-US" dirty="0" smtClean="0"/>
              <a:t> be arranged via International Relations Office, </a:t>
            </a:r>
            <a:r>
              <a:rPr lang="cs-CZ" dirty="0" err="1" smtClean="0"/>
              <a:t>based</a:t>
            </a:r>
            <a:r>
              <a:rPr lang="cs-CZ" dirty="0" smtClean="0"/>
              <a:t> on </a:t>
            </a:r>
            <a:r>
              <a:rPr lang="cs-CZ" dirty="0" err="1" smtClean="0"/>
              <a:t>the</a:t>
            </a:r>
            <a:r>
              <a:rPr lang="cs-CZ" dirty="0" smtClean="0"/>
              <a:t> </a:t>
            </a:r>
            <a:r>
              <a:rPr lang="cs-CZ" dirty="0" err="1" smtClean="0"/>
              <a:t>valid</a:t>
            </a:r>
            <a:r>
              <a:rPr lang="en-US" dirty="0" smtClean="0"/>
              <a:t> EHIC</a:t>
            </a:r>
            <a:r>
              <a:rPr lang="cs-CZ" dirty="0" smtClean="0"/>
              <a:t>.</a:t>
            </a:r>
          </a:p>
          <a:p>
            <a:pPr lvl="0"/>
            <a:r>
              <a:rPr lang="cs-CZ" dirty="0" smtClean="0"/>
              <a:t>U</a:t>
            </a:r>
            <a:r>
              <a:rPr lang="en-US" dirty="0" err="1" smtClean="0"/>
              <a:t>pload</a:t>
            </a:r>
            <a:r>
              <a:rPr lang="en-US" dirty="0" smtClean="0"/>
              <a:t> </a:t>
            </a:r>
            <a:r>
              <a:rPr lang="en-US" dirty="0"/>
              <a:t>a copy of </a:t>
            </a:r>
            <a:r>
              <a:rPr lang="en-US" b="1" dirty="0"/>
              <a:t>VALID</a:t>
            </a:r>
            <a:r>
              <a:rPr lang="en-US" dirty="0"/>
              <a:t> EU health insurance card/document into the Online Application </a:t>
            </a:r>
            <a:r>
              <a:rPr lang="cs-CZ" dirty="0" smtClean="0"/>
              <a:t>/</a:t>
            </a:r>
            <a:r>
              <a:rPr lang="en-US" dirty="0" smtClean="0"/>
              <a:t>Appendices </a:t>
            </a:r>
            <a:r>
              <a:rPr lang="cs-CZ" dirty="0" smtClean="0">
                <a:solidFill>
                  <a:srgbClr val="FF0000"/>
                </a:solidFill>
              </a:rPr>
              <a:t>by </a:t>
            </a:r>
            <a:r>
              <a:rPr lang="cs-CZ" b="1" dirty="0" smtClean="0">
                <a:solidFill>
                  <a:srgbClr val="FF0000"/>
                </a:solidFill>
              </a:rPr>
              <a:t>10. 02. 2020</a:t>
            </a:r>
          </a:p>
          <a:p>
            <a:pPr lvl="0"/>
            <a:r>
              <a:rPr lang="cs-CZ" dirty="0" smtClean="0"/>
              <a:t>O</a:t>
            </a:r>
            <a:r>
              <a:rPr lang="en-US" dirty="0" err="1" smtClean="0"/>
              <a:t>nly</a:t>
            </a:r>
            <a:r>
              <a:rPr lang="en-US" dirty="0" smtClean="0"/>
              <a:t> </a:t>
            </a:r>
            <a:r>
              <a:rPr lang="en-US" b="1" dirty="0"/>
              <a:t>valid insurance</a:t>
            </a:r>
            <a:r>
              <a:rPr lang="en-US" dirty="0"/>
              <a:t> can be registered. </a:t>
            </a:r>
            <a:r>
              <a:rPr lang="cs-CZ" b="1" dirty="0" err="1" smtClean="0"/>
              <a:t>Check</a:t>
            </a:r>
            <a:r>
              <a:rPr lang="cs-CZ" b="1" dirty="0" smtClean="0"/>
              <a:t> </a:t>
            </a:r>
            <a:r>
              <a:rPr lang="cs-CZ" b="1" dirty="0" err="1" smtClean="0"/>
              <a:t>the</a:t>
            </a:r>
            <a:r>
              <a:rPr lang="cs-CZ" b="1" dirty="0" smtClean="0"/>
              <a:t> </a:t>
            </a:r>
            <a:r>
              <a:rPr lang="cs-CZ" b="1" dirty="0" err="1" smtClean="0"/>
              <a:t>expiration</a:t>
            </a:r>
            <a:r>
              <a:rPr lang="cs-CZ" b="1" dirty="0" smtClean="0"/>
              <a:t> </a:t>
            </a:r>
            <a:r>
              <a:rPr lang="cs-CZ" b="1" dirty="0" err="1" smtClean="0"/>
              <a:t>date</a:t>
            </a:r>
            <a:r>
              <a:rPr lang="cs-CZ" b="1" dirty="0" smtClean="0"/>
              <a:t> </a:t>
            </a:r>
            <a:r>
              <a:rPr lang="cs-CZ" b="1" dirty="0" err="1" smtClean="0"/>
              <a:t>of</a:t>
            </a:r>
            <a:r>
              <a:rPr lang="cs-CZ" b="1" dirty="0" smtClean="0"/>
              <a:t> </a:t>
            </a:r>
            <a:r>
              <a:rPr lang="cs-CZ" b="1" dirty="0" err="1" smtClean="0"/>
              <a:t>your</a:t>
            </a:r>
            <a:r>
              <a:rPr lang="cs-CZ" b="1" dirty="0" smtClean="0"/>
              <a:t> </a:t>
            </a:r>
            <a:r>
              <a:rPr lang="cs-CZ" b="1" dirty="0" err="1" smtClean="0"/>
              <a:t>card</a:t>
            </a:r>
            <a:r>
              <a:rPr lang="cs-CZ" b="1" dirty="0" smtClean="0"/>
              <a:t> </a:t>
            </a:r>
            <a:r>
              <a:rPr lang="cs-CZ" dirty="0" smtClean="0"/>
              <a:t>in </a:t>
            </a:r>
            <a:r>
              <a:rPr lang="cs-CZ" dirty="0" err="1" smtClean="0"/>
              <a:t>the</a:t>
            </a:r>
            <a:r>
              <a:rPr lang="cs-CZ" dirty="0" smtClean="0"/>
              <a:t> UP online </a:t>
            </a:r>
            <a:r>
              <a:rPr lang="cs-CZ" dirty="0" err="1" smtClean="0"/>
              <a:t>application</a:t>
            </a:r>
            <a:r>
              <a:rPr lang="cs-CZ" dirty="0"/>
              <a:t> </a:t>
            </a:r>
            <a:r>
              <a:rPr lang="cs-CZ" dirty="0" smtClean="0"/>
              <a:t>- </a:t>
            </a:r>
            <a:r>
              <a:rPr lang="cs-CZ" dirty="0" err="1" smtClean="0"/>
              <a:t>appendices</a:t>
            </a:r>
            <a:endParaRPr lang="cs-CZ" dirty="0" smtClean="0"/>
          </a:p>
          <a:p>
            <a:pPr lvl="0"/>
            <a:r>
              <a:rPr lang="en-US" dirty="0" smtClean="0"/>
              <a:t>When </a:t>
            </a:r>
            <a:r>
              <a:rPr lang="en-US" dirty="0"/>
              <a:t>the registration is approved, students will be notified via </a:t>
            </a:r>
            <a:r>
              <a:rPr lang="en-US" dirty="0" smtClean="0"/>
              <a:t>e-mail</a:t>
            </a:r>
            <a:r>
              <a:rPr lang="cs-CZ" dirty="0" smtClean="0"/>
              <a:t>.</a:t>
            </a:r>
            <a:r>
              <a:rPr lang="en-US" dirty="0" smtClean="0"/>
              <a:t> </a:t>
            </a:r>
            <a:endParaRPr lang="cs-CZ" dirty="0" smtClean="0"/>
          </a:p>
          <a:p>
            <a:pPr lvl="0"/>
            <a:r>
              <a:rPr lang="en-US" dirty="0" smtClean="0">
                <a:solidFill>
                  <a:srgbClr val="FF0000"/>
                </a:solidFill>
              </a:rPr>
              <a:t>Students </a:t>
            </a:r>
            <a:r>
              <a:rPr lang="cs-CZ" dirty="0" err="1" smtClean="0">
                <a:solidFill>
                  <a:srgbClr val="FF0000"/>
                </a:solidFill>
              </a:rPr>
              <a:t>who</a:t>
            </a:r>
            <a:r>
              <a:rPr lang="cs-CZ" dirty="0" smtClean="0">
                <a:solidFill>
                  <a:srgbClr val="FF0000"/>
                </a:solidFill>
              </a:rPr>
              <a:t> </a:t>
            </a:r>
            <a:r>
              <a:rPr lang="cs-CZ" dirty="0" err="1" smtClean="0">
                <a:solidFill>
                  <a:srgbClr val="FF0000"/>
                </a:solidFill>
              </a:rPr>
              <a:t>need</a:t>
            </a:r>
            <a:r>
              <a:rPr lang="cs-CZ" dirty="0" smtClean="0">
                <a:solidFill>
                  <a:srgbClr val="FF0000"/>
                </a:solidFill>
              </a:rPr>
              <a:t> to </a:t>
            </a:r>
            <a:r>
              <a:rPr lang="cs-CZ" dirty="0" err="1" smtClean="0">
                <a:solidFill>
                  <a:srgbClr val="FF0000"/>
                </a:solidFill>
              </a:rPr>
              <a:t>see</a:t>
            </a:r>
            <a:r>
              <a:rPr lang="cs-CZ" dirty="0" smtClean="0">
                <a:solidFill>
                  <a:srgbClr val="FF0000"/>
                </a:solidFill>
              </a:rPr>
              <a:t> </a:t>
            </a:r>
            <a:r>
              <a:rPr lang="cs-CZ" dirty="0" err="1" smtClean="0">
                <a:solidFill>
                  <a:srgbClr val="FF0000"/>
                </a:solidFill>
              </a:rPr>
              <a:t>the</a:t>
            </a:r>
            <a:r>
              <a:rPr lang="cs-CZ" dirty="0" smtClean="0">
                <a:solidFill>
                  <a:srgbClr val="FF0000"/>
                </a:solidFill>
              </a:rPr>
              <a:t> </a:t>
            </a:r>
            <a:r>
              <a:rPr lang="cs-CZ" dirty="0" err="1" smtClean="0">
                <a:solidFill>
                  <a:srgbClr val="FF0000"/>
                </a:solidFill>
              </a:rPr>
              <a:t>doctor</a:t>
            </a:r>
            <a:r>
              <a:rPr lang="cs-CZ" dirty="0" smtClean="0">
                <a:solidFill>
                  <a:srgbClr val="FF0000"/>
                </a:solidFill>
              </a:rPr>
              <a:t> </a:t>
            </a:r>
            <a:r>
              <a:rPr lang="cs-CZ" dirty="0" err="1" smtClean="0">
                <a:solidFill>
                  <a:srgbClr val="FF0000"/>
                </a:solidFill>
              </a:rPr>
              <a:t>urgently</a:t>
            </a:r>
            <a:r>
              <a:rPr lang="cs-CZ" dirty="0" smtClean="0">
                <a:solidFill>
                  <a:srgbClr val="FF0000"/>
                </a:solidFill>
              </a:rPr>
              <a:t> can i</a:t>
            </a:r>
            <a:r>
              <a:rPr lang="en-US" dirty="0" err="1" smtClean="0">
                <a:solidFill>
                  <a:srgbClr val="FF0000"/>
                </a:solidFill>
              </a:rPr>
              <a:t>ndividually</a:t>
            </a:r>
            <a:r>
              <a:rPr lang="cs-CZ" dirty="0">
                <a:solidFill>
                  <a:srgbClr val="FF0000"/>
                </a:solidFill>
              </a:rPr>
              <a:t> </a:t>
            </a:r>
            <a:r>
              <a:rPr lang="cs-CZ" dirty="0" err="1" smtClean="0">
                <a:solidFill>
                  <a:srgbClr val="FF0000"/>
                </a:solidFill>
              </a:rPr>
              <a:t>contact</a:t>
            </a:r>
            <a:r>
              <a:rPr lang="cs-CZ" dirty="0" smtClean="0">
                <a:solidFill>
                  <a:srgbClr val="FF0000"/>
                </a:solidFill>
              </a:rPr>
              <a:t> </a:t>
            </a:r>
            <a:r>
              <a:rPr lang="cs-CZ" dirty="0" err="1" smtClean="0">
                <a:solidFill>
                  <a:srgbClr val="FF0000"/>
                </a:solidFill>
              </a:rPr>
              <a:t>the</a:t>
            </a:r>
            <a:r>
              <a:rPr lang="cs-CZ" dirty="0" smtClean="0">
                <a:solidFill>
                  <a:srgbClr val="FF0000"/>
                </a:solidFill>
              </a:rPr>
              <a:t> IRO to </a:t>
            </a:r>
            <a:r>
              <a:rPr lang="cs-CZ" dirty="0" err="1" smtClean="0">
                <a:solidFill>
                  <a:srgbClr val="FF0000"/>
                </a:solidFill>
              </a:rPr>
              <a:t>request</a:t>
            </a:r>
            <a:r>
              <a:rPr lang="cs-CZ" dirty="0" smtClean="0">
                <a:solidFill>
                  <a:srgbClr val="FF0000"/>
                </a:solidFill>
              </a:rPr>
              <a:t> </a:t>
            </a:r>
            <a:r>
              <a:rPr lang="cs-CZ" dirty="0" err="1" smtClean="0">
                <a:solidFill>
                  <a:srgbClr val="FF0000"/>
                </a:solidFill>
              </a:rPr>
              <a:t>the</a:t>
            </a:r>
            <a:r>
              <a:rPr lang="cs-CZ" dirty="0" smtClean="0">
                <a:solidFill>
                  <a:srgbClr val="FF0000"/>
                </a:solidFill>
              </a:rPr>
              <a:t> </a:t>
            </a:r>
            <a:r>
              <a:rPr lang="cs-CZ" dirty="0" err="1" smtClean="0">
                <a:solidFill>
                  <a:srgbClr val="FF0000"/>
                </a:solidFill>
              </a:rPr>
              <a:t>registration</a:t>
            </a:r>
            <a:r>
              <a:rPr lang="cs-CZ" dirty="0" smtClean="0">
                <a:solidFill>
                  <a:srgbClr val="FF0000"/>
                </a:solidFill>
              </a:rPr>
              <a:t> </a:t>
            </a:r>
            <a:r>
              <a:rPr lang="cs-CZ" dirty="0" err="1" smtClean="0">
                <a:solidFill>
                  <a:srgbClr val="FF0000"/>
                </a:solidFill>
              </a:rPr>
              <a:t>with</a:t>
            </a:r>
            <a:r>
              <a:rPr lang="cs-CZ" dirty="0" smtClean="0">
                <a:solidFill>
                  <a:srgbClr val="FF0000"/>
                </a:solidFill>
              </a:rPr>
              <a:t> priority</a:t>
            </a:r>
            <a:r>
              <a:rPr lang="en-US" dirty="0" smtClean="0">
                <a:solidFill>
                  <a:srgbClr val="FF0000"/>
                </a:solidFill>
              </a:rPr>
              <a:t>. </a:t>
            </a:r>
            <a:endParaRPr lang="cs-CZ" dirty="0" smtClean="0">
              <a:solidFill>
                <a:srgbClr val="FF0000"/>
              </a:solidFill>
            </a:endParaRPr>
          </a:p>
          <a:p>
            <a:pPr lvl="0"/>
            <a:r>
              <a:rPr lang="cs-CZ" dirty="0" err="1" smtClean="0">
                <a:solidFill>
                  <a:srgbClr val="FF0000"/>
                </a:solidFill>
              </a:rPr>
              <a:t>Commercial</a:t>
            </a:r>
            <a:r>
              <a:rPr lang="cs-CZ" dirty="0" smtClean="0">
                <a:solidFill>
                  <a:srgbClr val="FF0000"/>
                </a:solidFill>
              </a:rPr>
              <a:t>/</a:t>
            </a:r>
            <a:r>
              <a:rPr lang="cs-CZ" dirty="0" err="1" smtClean="0">
                <a:solidFill>
                  <a:srgbClr val="FF0000"/>
                </a:solidFill>
              </a:rPr>
              <a:t>private</a:t>
            </a:r>
            <a:r>
              <a:rPr lang="cs-CZ" dirty="0" smtClean="0">
                <a:solidFill>
                  <a:srgbClr val="FF0000"/>
                </a:solidFill>
              </a:rPr>
              <a:t> </a:t>
            </a:r>
            <a:r>
              <a:rPr lang="cs-CZ" dirty="0" err="1" smtClean="0">
                <a:solidFill>
                  <a:srgbClr val="FF0000"/>
                </a:solidFill>
              </a:rPr>
              <a:t>insurance</a:t>
            </a:r>
            <a:r>
              <a:rPr lang="cs-CZ" dirty="0" smtClean="0">
                <a:solidFill>
                  <a:srgbClr val="FF0000"/>
                </a:solidFill>
              </a:rPr>
              <a:t> – no </a:t>
            </a:r>
            <a:r>
              <a:rPr lang="cs-CZ" dirty="0" err="1" smtClean="0">
                <a:solidFill>
                  <a:srgbClr val="FF0000"/>
                </a:solidFill>
              </a:rPr>
              <a:t>registration</a:t>
            </a:r>
            <a:endParaRPr lang="en-US" dirty="0">
              <a:solidFill>
                <a:srgbClr val="FF0000"/>
              </a:solidFill>
            </a:endParaRPr>
          </a:p>
        </p:txBody>
      </p:sp>
      <p:sp>
        <p:nvSpPr>
          <p:cNvPr id="6"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182771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3535679" y="567531"/>
            <a:ext cx="3901440" cy="5705475"/>
          </a:xfrm>
          <a:prstGeom prst="rect">
            <a:avLst/>
          </a:prstGeom>
        </p:spPr>
      </p:pic>
      <p:sp>
        <p:nvSpPr>
          <p:cNvPr id="5" name="Obdélník 4"/>
          <p:cNvSpPr/>
          <p:nvPr/>
        </p:nvSpPr>
        <p:spPr>
          <a:xfrm>
            <a:off x="4275909" y="2351314"/>
            <a:ext cx="870857"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3701143" y="3483428"/>
            <a:ext cx="1846217" cy="217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701143" y="2508299"/>
            <a:ext cx="1576251" cy="1328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4066903" y="1515291"/>
            <a:ext cx="1480457"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3544169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036321" y="1489166"/>
            <a:ext cx="7376160" cy="4259965"/>
          </a:xfrm>
          <a:prstGeom prst="rect">
            <a:avLst/>
          </a:prstGeom>
        </p:spPr>
      </p:pic>
      <p:sp>
        <p:nvSpPr>
          <p:cNvPr id="4" name="Obdélník 3"/>
          <p:cNvSpPr/>
          <p:nvPr/>
        </p:nvSpPr>
        <p:spPr>
          <a:xfrm>
            <a:off x="3065417" y="4526983"/>
            <a:ext cx="1628503" cy="3062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3126377" y="5016137"/>
            <a:ext cx="748937" cy="2438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065417" y="4162697"/>
            <a:ext cx="2238103" cy="1480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4136572" y="3309257"/>
            <a:ext cx="940526" cy="3222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733006" y="2847703"/>
            <a:ext cx="1123405" cy="2525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457544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45637" y="1252152"/>
            <a:ext cx="7560000" cy="420130"/>
          </a:xfrm>
        </p:spPr>
        <p:txBody>
          <a:bodyPr>
            <a:normAutofit fontScale="90000"/>
          </a:bodyPr>
          <a:lstStyle/>
          <a:p>
            <a:r>
              <a:rPr lang="cs-CZ" sz="2200" dirty="0" err="1"/>
              <a:t>Counselling</a:t>
            </a:r>
            <a:r>
              <a:rPr lang="cs-CZ" sz="2200" dirty="0"/>
              <a:t> &amp; </a:t>
            </a:r>
            <a:r>
              <a:rPr lang="cs-CZ" sz="2200" dirty="0" err="1"/>
              <a:t>Medical</a:t>
            </a:r>
            <a:r>
              <a:rPr lang="cs-CZ" sz="2200" dirty="0"/>
              <a:t> Care</a:t>
            </a:r>
            <a:r>
              <a:rPr lang="cs-CZ" b="0" dirty="0"/>
              <a:t/>
            </a:r>
            <a:br>
              <a:rPr lang="cs-CZ" b="0" dirty="0"/>
            </a:br>
            <a:endParaRPr lang="cs-CZ" dirty="0"/>
          </a:p>
        </p:txBody>
      </p:sp>
      <p:sp>
        <p:nvSpPr>
          <p:cNvPr id="4" name="Zástupný symbol pro obsah 3"/>
          <p:cNvSpPr>
            <a:spLocks noGrp="1"/>
          </p:cNvSpPr>
          <p:nvPr>
            <p:ph idx="1"/>
          </p:nvPr>
        </p:nvSpPr>
        <p:spPr>
          <a:xfrm>
            <a:off x="720000" y="1894703"/>
            <a:ext cx="7560000" cy="4464533"/>
          </a:xfrm>
        </p:spPr>
        <p:txBody>
          <a:bodyPr>
            <a:normAutofit fontScale="85000" lnSpcReduction="20000"/>
          </a:bodyPr>
          <a:lstStyle/>
          <a:p>
            <a:r>
              <a:rPr lang="cs-CZ" sz="2100" dirty="0" err="1"/>
              <a:t>Medical</a:t>
            </a:r>
            <a:r>
              <a:rPr lang="cs-CZ" sz="2100" dirty="0"/>
              <a:t> </a:t>
            </a:r>
            <a:r>
              <a:rPr lang="cs-CZ" sz="2100" dirty="0" smtClean="0"/>
              <a:t>Care (more </a:t>
            </a:r>
            <a:r>
              <a:rPr lang="cs-CZ" sz="2100" dirty="0" err="1" smtClean="0"/>
              <a:t>info</a:t>
            </a:r>
            <a:r>
              <a:rPr lang="cs-CZ" sz="2100" dirty="0" smtClean="0"/>
              <a:t> </a:t>
            </a:r>
            <a:r>
              <a:rPr lang="cs-CZ" sz="2100" dirty="0">
                <a:hlinkClick r:id="rId2"/>
              </a:rPr>
              <a:t>https://www.upol.cz/en/</a:t>
            </a:r>
            <a:r>
              <a:rPr lang="cs-CZ" sz="2100" dirty="0" err="1">
                <a:hlinkClick r:id="rId2"/>
              </a:rPr>
              <a:t>students</a:t>
            </a:r>
            <a:r>
              <a:rPr lang="cs-CZ" sz="2100" dirty="0">
                <a:hlinkClick r:id="rId2"/>
              </a:rPr>
              <a:t>/</a:t>
            </a:r>
            <a:r>
              <a:rPr lang="cs-CZ" sz="2100" dirty="0" err="1">
                <a:hlinkClick r:id="rId2"/>
              </a:rPr>
              <a:t>guide</a:t>
            </a:r>
            <a:r>
              <a:rPr lang="cs-CZ" sz="2100" dirty="0">
                <a:hlinkClick r:id="rId2"/>
              </a:rPr>
              <a:t>/</a:t>
            </a:r>
            <a:r>
              <a:rPr lang="cs-CZ" sz="2100" dirty="0" err="1">
                <a:hlinkClick r:id="rId2"/>
              </a:rPr>
              <a:t>counselling</a:t>
            </a:r>
            <a:r>
              <a:rPr lang="cs-CZ" sz="2100" dirty="0">
                <a:hlinkClick r:id="rId2"/>
              </a:rPr>
              <a:t>-</a:t>
            </a:r>
            <a:r>
              <a:rPr lang="cs-CZ" sz="2100" dirty="0" err="1">
                <a:hlinkClick r:id="rId2"/>
              </a:rPr>
              <a:t>medical</a:t>
            </a:r>
            <a:r>
              <a:rPr lang="cs-CZ" sz="2100" dirty="0">
                <a:hlinkClick r:id="rId2"/>
              </a:rPr>
              <a:t>-care</a:t>
            </a:r>
            <a:r>
              <a:rPr lang="cs-CZ" sz="2100" dirty="0" smtClean="0">
                <a:hlinkClick r:id="rId2"/>
              </a:rPr>
              <a:t>/</a:t>
            </a:r>
            <a:r>
              <a:rPr lang="cs-CZ" sz="2100" dirty="0" smtClean="0"/>
              <a:t>)</a:t>
            </a:r>
            <a:endParaRPr lang="cs-CZ" sz="2100" dirty="0"/>
          </a:p>
          <a:p>
            <a:r>
              <a:rPr lang="cs-CZ" sz="2100" dirty="0" err="1"/>
              <a:t>There</a:t>
            </a:r>
            <a:r>
              <a:rPr lang="cs-CZ" sz="2100" dirty="0"/>
              <a:t> </a:t>
            </a:r>
            <a:r>
              <a:rPr lang="cs-CZ" sz="2100" dirty="0" err="1"/>
              <a:t>is</a:t>
            </a:r>
            <a:r>
              <a:rPr lang="cs-CZ" sz="2100" dirty="0"/>
              <a:t> a basic </a:t>
            </a:r>
            <a:r>
              <a:rPr lang="cs-CZ" sz="2100" dirty="0" err="1" smtClean="0"/>
              <a:t>Healthcare</a:t>
            </a:r>
            <a:r>
              <a:rPr lang="cs-CZ" sz="2100" dirty="0" smtClean="0"/>
              <a:t> Centre </a:t>
            </a:r>
            <a:r>
              <a:rPr lang="cs-CZ" sz="2100" dirty="0"/>
              <a:t>in </a:t>
            </a:r>
            <a:r>
              <a:rPr lang="cs-CZ" sz="2100" dirty="0" err="1"/>
              <a:t>Envelopa</a:t>
            </a:r>
            <a:r>
              <a:rPr lang="cs-CZ" sz="2100" dirty="0"/>
              <a:t> (J. L. Fischer </a:t>
            </a:r>
            <a:r>
              <a:rPr lang="cs-CZ" sz="2100" dirty="0" err="1"/>
              <a:t>Dormitory</a:t>
            </a:r>
            <a:r>
              <a:rPr lang="cs-CZ" sz="2100" dirty="0"/>
              <a:t>, Šmeralova 10) </a:t>
            </a:r>
            <a:r>
              <a:rPr lang="cs-CZ" sz="2100" b="1" dirty="0" err="1" smtClean="0">
                <a:solidFill>
                  <a:srgbClr val="FF0000"/>
                </a:solidFill>
              </a:rPr>
              <a:t>currently</a:t>
            </a:r>
            <a:r>
              <a:rPr lang="cs-CZ" sz="2100" b="1" dirty="0" smtClean="0">
                <a:solidFill>
                  <a:srgbClr val="FF0000"/>
                </a:solidFill>
              </a:rPr>
              <a:t> </a:t>
            </a:r>
            <a:r>
              <a:rPr lang="cs-CZ" sz="2100" b="1" dirty="0" err="1" smtClean="0">
                <a:solidFill>
                  <a:srgbClr val="FF0000"/>
                </a:solidFill>
              </a:rPr>
              <a:t>without</a:t>
            </a:r>
            <a:r>
              <a:rPr lang="cs-CZ" sz="2100" b="1" dirty="0" smtClean="0">
                <a:solidFill>
                  <a:srgbClr val="FF0000"/>
                </a:solidFill>
              </a:rPr>
              <a:t> a </a:t>
            </a:r>
            <a:r>
              <a:rPr lang="cs-CZ" sz="2100" b="1" dirty="0" err="1">
                <a:solidFill>
                  <a:srgbClr val="FF0000"/>
                </a:solidFill>
              </a:rPr>
              <a:t>general</a:t>
            </a:r>
            <a:r>
              <a:rPr lang="cs-CZ" sz="2100" b="1" dirty="0">
                <a:solidFill>
                  <a:srgbClr val="FF0000"/>
                </a:solidFill>
              </a:rPr>
              <a:t> </a:t>
            </a:r>
            <a:r>
              <a:rPr lang="cs-CZ" sz="2100" b="1" dirty="0" err="1" smtClean="0">
                <a:solidFill>
                  <a:srgbClr val="FF0000"/>
                </a:solidFill>
              </a:rPr>
              <a:t>practicioner</a:t>
            </a:r>
            <a:r>
              <a:rPr lang="cs-CZ" sz="2100" dirty="0"/>
              <a:t>, </a:t>
            </a:r>
            <a:r>
              <a:rPr lang="cs-CZ" sz="2100" dirty="0" err="1"/>
              <a:t>now</a:t>
            </a:r>
            <a:r>
              <a:rPr lang="cs-CZ" sz="2100" dirty="0"/>
              <a:t> </a:t>
            </a:r>
            <a:r>
              <a:rPr lang="cs-CZ" sz="2100" dirty="0" err="1"/>
              <a:t>only</a:t>
            </a:r>
            <a:r>
              <a:rPr lang="cs-CZ" sz="2100" dirty="0"/>
              <a:t> </a:t>
            </a:r>
            <a:r>
              <a:rPr lang="cs-CZ" sz="2100" dirty="0" smtClean="0"/>
              <a:t>a </a:t>
            </a:r>
            <a:r>
              <a:rPr lang="cs-CZ" sz="2100" dirty="0" err="1" smtClean="0"/>
              <a:t>dentist</a:t>
            </a:r>
            <a:r>
              <a:rPr lang="cs-CZ" sz="2100" dirty="0" smtClean="0"/>
              <a:t> and </a:t>
            </a:r>
            <a:r>
              <a:rPr lang="cs-CZ" sz="2100" dirty="0" err="1" smtClean="0"/>
              <a:t>gynaecologist</a:t>
            </a:r>
            <a:r>
              <a:rPr lang="cs-CZ" sz="2100" dirty="0" smtClean="0"/>
              <a:t> are </a:t>
            </a:r>
            <a:r>
              <a:rPr lang="cs-CZ" sz="2100" dirty="0" err="1" smtClean="0"/>
              <a:t>available</a:t>
            </a:r>
            <a:r>
              <a:rPr lang="cs-CZ" sz="2100" dirty="0" smtClean="0"/>
              <a:t> </a:t>
            </a:r>
            <a:r>
              <a:rPr lang="cs-CZ" sz="2100" dirty="0" err="1" smtClean="0"/>
              <a:t>there</a:t>
            </a:r>
            <a:r>
              <a:rPr lang="cs-CZ" sz="2100" dirty="0" smtClean="0"/>
              <a:t>. </a:t>
            </a:r>
            <a:r>
              <a:rPr lang="cs-CZ" sz="2100" dirty="0" err="1"/>
              <a:t>Although</a:t>
            </a:r>
            <a:r>
              <a:rPr lang="cs-CZ" sz="2100" dirty="0"/>
              <a:t> </a:t>
            </a:r>
            <a:r>
              <a:rPr lang="cs-CZ" sz="2100" dirty="0" err="1"/>
              <a:t>the</a:t>
            </a:r>
            <a:r>
              <a:rPr lang="cs-CZ" sz="2100" dirty="0"/>
              <a:t> </a:t>
            </a:r>
            <a:r>
              <a:rPr lang="cs-CZ" sz="2100" dirty="0" err="1"/>
              <a:t>doctors</a:t>
            </a:r>
            <a:r>
              <a:rPr lang="cs-CZ" sz="2100" dirty="0"/>
              <a:t> can </a:t>
            </a:r>
            <a:r>
              <a:rPr lang="cs-CZ" sz="2100" dirty="0" err="1"/>
              <a:t>speak</a:t>
            </a:r>
            <a:r>
              <a:rPr lang="cs-CZ" sz="2100" dirty="0"/>
              <a:t> basic </a:t>
            </a:r>
            <a:r>
              <a:rPr lang="cs-CZ" sz="2100" dirty="0" err="1"/>
              <a:t>English</a:t>
            </a:r>
            <a:r>
              <a:rPr lang="cs-CZ" sz="2100" dirty="0"/>
              <a:t>, </a:t>
            </a:r>
            <a:r>
              <a:rPr lang="cs-CZ" sz="2100" dirty="0" err="1"/>
              <a:t>we</a:t>
            </a:r>
            <a:r>
              <a:rPr lang="cs-CZ" sz="2100" dirty="0"/>
              <a:t> </a:t>
            </a:r>
            <a:r>
              <a:rPr lang="cs-CZ" sz="2100" dirty="0" err="1"/>
              <a:t>recommend</a:t>
            </a:r>
            <a:r>
              <a:rPr lang="cs-CZ" sz="2100" dirty="0"/>
              <a:t> </a:t>
            </a:r>
            <a:r>
              <a:rPr lang="cs-CZ" sz="2100" dirty="0" err="1"/>
              <a:t>bringing</a:t>
            </a:r>
            <a:r>
              <a:rPr lang="cs-CZ" sz="2100" dirty="0"/>
              <a:t> a Czech-</a:t>
            </a:r>
            <a:r>
              <a:rPr lang="cs-CZ" sz="2100" dirty="0" err="1"/>
              <a:t>speaking</a:t>
            </a:r>
            <a:r>
              <a:rPr lang="cs-CZ" sz="2100" dirty="0"/>
              <a:t> </a:t>
            </a:r>
            <a:r>
              <a:rPr lang="cs-CZ" sz="2100" dirty="0" err="1"/>
              <a:t>friend</a:t>
            </a:r>
            <a:r>
              <a:rPr lang="cs-CZ" sz="2100" dirty="0"/>
              <a:t> </a:t>
            </a:r>
            <a:r>
              <a:rPr lang="cs-CZ" sz="2100" dirty="0" err="1"/>
              <a:t>along</a:t>
            </a:r>
            <a:r>
              <a:rPr lang="cs-CZ" sz="2100" dirty="0"/>
              <a:t> (</a:t>
            </a:r>
            <a:r>
              <a:rPr lang="cs-CZ" sz="2100" dirty="0" err="1"/>
              <a:t>your</a:t>
            </a:r>
            <a:r>
              <a:rPr lang="cs-CZ" sz="2100" dirty="0"/>
              <a:t> </a:t>
            </a:r>
            <a:r>
              <a:rPr lang="cs-CZ" sz="2100" dirty="0" err="1"/>
              <a:t>buddy</a:t>
            </a:r>
            <a:r>
              <a:rPr lang="cs-CZ" sz="2100" dirty="0" smtClean="0"/>
              <a:t>), </a:t>
            </a:r>
            <a:r>
              <a:rPr lang="cs-CZ" sz="2100" dirty="0" err="1" smtClean="0"/>
              <a:t>if</a:t>
            </a:r>
            <a:r>
              <a:rPr lang="cs-CZ" sz="2100" dirty="0" smtClean="0"/>
              <a:t> </a:t>
            </a:r>
            <a:r>
              <a:rPr lang="cs-CZ" sz="2100" dirty="0" err="1" smtClean="0"/>
              <a:t>possible</a:t>
            </a:r>
            <a:r>
              <a:rPr lang="cs-CZ" sz="2100" dirty="0" smtClean="0"/>
              <a:t>. </a:t>
            </a:r>
          </a:p>
          <a:p>
            <a:r>
              <a:rPr lang="cs-CZ" sz="2100" dirty="0" err="1" smtClean="0">
                <a:solidFill>
                  <a:srgbClr val="FF0000"/>
                </a:solidFill>
              </a:rPr>
              <a:t>Registration</a:t>
            </a:r>
            <a:r>
              <a:rPr lang="cs-CZ" sz="2100" dirty="0" smtClean="0">
                <a:solidFill>
                  <a:srgbClr val="FF0000"/>
                </a:solidFill>
              </a:rPr>
              <a:t> of </a:t>
            </a:r>
            <a:r>
              <a:rPr lang="cs-CZ" sz="2100" dirty="0" err="1" smtClean="0">
                <a:solidFill>
                  <a:srgbClr val="FF0000"/>
                </a:solidFill>
              </a:rPr>
              <a:t>your</a:t>
            </a:r>
            <a:r>
              <a:rPr lang="cs-CZ" sz="2100" dirty="0" smtClean="0">
                <a:solidFill>
                  <a:srgbClr val="FF0000"/>
                </a:solidFill>
              </a:rPr>
              <a:t> </a:t>
            </a:r>
            <a:r>
              <a:rPr lang="cs-CZ" sz="2100" dirty="0" err="1" smtClean="0">
                <a:solidFill>
                  <a:srgbClr val="FF0000"/>
                </a:solidFill>
              </a:rPr>
              <a:t>heath</a:t>
            </a:r>
            <a:r>
              <a:rPr lang="cs-CZ" sz="2100" dirty="0" smtClean="0">
                <a:solidFill>
                  <a:srgbClr val="FF0000"/>
                </a:solidFill>
              </a:rPr>
              <a:t> </a:t>
            </a:r>
            <a:r>
              <a:rPr lang="cs-CZ" sz="2100" dirty="0" err="1" smtClean="0">
                <a:solidFill>
                  <a:srgbClr val="FF0000"/>
                </a:solidFill>
              </a:rPr>
              <a:t>insurance</a:t>
            </a:r>
            <a:r>
              <a:rPr lang="cs-CZ" sz="2100" dirty="0" smtClean="0">
                <a:solidFill>
                  <a:srgbClr val="FF0000"/>
                </a:solidFill>
              </a:rPr>
              <a:t> </a:t>
            </a:r>
            <a:r>
              <a:rPr lang="cs-CZ" sz="2100" dirty="0" err="1" smtClean="0">
                <a:solidFill>
                  <a:srgbClr val="FF0000"/>
                </a:solidFill>
              </a:rPr>
              <a:t>document</a:t>
            </a:r>
            <a:r>
              <a:rPr lang="cs-CZ" sz="2100" dirty="0" smtClean="0">
                <a:solidFill>
                  <a:srgbClr val="FF0000"/>
                </a:solidFill>
              </a:rPr>
              <a:t> </a:t>
            </a:r>
            <a:r>
              <a:rPr lang="cs-CZ" sz="2100" dirty="0" err="1" smtClean="0">
                <a:solidFill>
                  <a:srgbClr val="FF0000"/>
                </a:solidFill>
              </a:rPr>
              <a:t>required</a:t>
            </a:r>
            <a:r>
              <a:rPr lang="cs-CZ" sz="2100" dirty="0" smtClean="0">
                <a:solidFill>
                  <a:srgbClr val="FF0000"/>
                </a:solidFill>
              </a:rPr>
              <a:t>!</a:t>
            </a:r>
          </a:p>
          <a:p>
            <a:r>
              <a:rPr lang="en-US" b="1" dirty="0"/>
              <a:t>Olomouc University Hospital, Emergency ward </a:t>
            </a:r>
            <a:r>
              <a:rPr lang="en-US" dirty="0"/>
              <a:t>located in the Surgery Clinic (blue building) - so called „</a:t>
            </a:r>
            <a:r>
              <a:rPr lang="en-US" dirty="0" err="1"/>
              <a:t>urgentní</a:t>
            </a:r>
            <a:r>
              <a:rPr lang="en-US" dirty="0"/>
              <a:t> </a:t>
            </a:r>
            <a:r>
              <a:rPr lang="en-US" dirty="0" err="1"/>
              <a:t>příjem</a:t>
            </a:r>
            <a:r>
              <a:rPr lang="en-US" dirty="0"/>
              <a:t>/</a:t>
            </a:r>
            <a:r>
              <a:rPr lang="en-US" dirty="0" err="1"/>
              <a:t>pohotovost</a:t>
            </a:r>
            <a:r>
              <a:rPr lang="en-US" dirty="0"/>
              <a:t>“</a:t>
            </a:r>
            <a:endParaRPr lang="cs-CZ" dirty="0"/>
          </a:p>
          <a:p>
            <a:r>
              <a:rPr lang="en-US" dirty="0"/>
              <a:t>Office hours on working days: </a:t>
            </a:r>
            <a:r>
              <a:rPr lang="en-US" b="1" dirty="0"/>
              <a:t>3 pm – 7 am</a:t>
            </a:r>
            <a:r>
              <a:rPr lang="en-US" dirty="0"/>
              <a:t>, on weekend 7 am -7 pm</a:t>
            </a:r>
            <a:endParaRPr lang="cs-CZ" dirty="0"/>
          </a:p>
          <a:p>
            <a:r>
              <a:rPr lang="en-US" b="1" dirty="0"/>
              <a:t>Dental Emergency </a:t>
            </a:r>
            <a:r>
              <a:rPr lang="en-US" dirty="0"/>
              <a:t>(24/7) - Olomouc University Hospital, I. P. Pavlova 185/6, KÚČOCH (Dept. of Oral and Jaw Surgery). </a:t>
            </a:r>
            <a:endParaRPr lang="cs-CZ" dirty="0"/>
          </a:p>
          <a:p>
            <a:r>
              <a:rPr lang="en-US" dirty="0"/>
              <a:t>For medical issues that require attention within 24 hours please try to come by 8 pm. </a:t>
            </a:r>
            <a:endParaRPr lang="cs-CZ" dirty="0"/>
          </a:p>
          <a:p>
            <a:r>
              <a:rPr lang="en-US" dirty="0"/>
              <a:t>During night hours 22 -7 please come only for medical issues which require immediate care (injury, bleeding)</a:t>
            </a:r>
            <a:endParaRPr lang="cs-CZ" dirty="0"/>
          </a:p>
          <a:p>
            <a:endParaRPr lang="cs-CZ" sz="1800" dirty="0"/>
          </a:p>
          <a:p>
            <a:pPr marL="0" indent="0">
              <a:buNone/>
            </a:pPr>
            <a:endParaRPr lang="cs-CZ" sz="5600" dirty="0"/>
          </a:p>
          <a:p>
            <a:endParaRPr lang="cs-CZ" dirty="0"/>
          </a:p>
        </p:txBody>
      </p:sp>
      <p:sp>
        <p:nvSpPr>
          <p:cNvPr id="2" name="Zástupný symbol pro zápatí 1"/>
          <p:cNvSpPr>
            <a:spLocks noGrp="1"/>
          </p:cNvSpPr>
          <p:nvPr>
            <p:ph type="ftr" sz="quarter" idx="11"/>
          </p:nvPr>
        </p:nvSpPr>
        <p:spPr/>
        <p:txBody>
          <a:bodyPr/>
          <a:lstStyle/>
          <a:p>
            <a:pPr marL="0" marR="0" lvl="0" indent="0" algn="l" defTabSz="905073"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smtClean="0">
                <a:ln>
                  <a:noFill/>
                </a:ln>
                <a:solidFill>
                  <a:srgbClr val="006BAB"/>
                </a:solidFill>
                <a:effectLst/>
                <a:uLnTx/>
                <a:uFillTx/>
                <a:latin typeface="Calibri" pitchFamily="34" charset="0"/>
                <a:ea typeface="+mn-ea"/>
                <a:cs typeface="Arial" panose="020B0604020202020204" pitchFamily="34" charset="0"/>
              </a:rPr>
              <a:t>autor prezentace, datum prezentace, univerzitní oddělení, fakulta, adresa</a:t>
            </a:r>
            <a:endParaRPr kumimoji="0" lang="cs-CZ" sz="1000" b="0" i="0" u="none" strike="noStrike" kern="1200" cap="none" spc="0" normalizeH="0" baseline="0" noProof="0" dirty="0">
              <a:ln>
                <a:noFill/>
              </a:ln>
              <a:solidFill>
                <a:srgbClr val="006BAB"/>
              </a:solidFill>
              <a:effectLst/>
              <a:uLnTx/>
              <a:uFillTx/>
              <a:latin typeface="Calibri" pitchFamily="34" charset="0"/>
              <a:ea typeface="+mn-ea"/>
              <a:cs typeface="Arial" panose="020B0604020202020204" pitchFamily="34" charset="0"/>
            </a:endParaRPr>
          </a:p>
        </p:txBody>
      </p:sp>
    </p:spTree>
    <p:extLst>
      <p:ext uri="{BB962C8B-B14F-4D97-AF65-F5344CB8AC3E}">
        <p14:creationId xmlns:p14="http://schemas.microsoft.com/office/powerpoint/2010/main" val="415416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620000"/>
            <a:ext cx="7560000" cy="490811"/>
          </a:xfrm>
        </p:spPr>
        <p:txBody>
          <a:bodyPr/>
          <a:lstStyle/>
          <a:p>
            <a:r>
              <a:rPr lang="cs-CZ" dirty="0" err="1" smtClean="0"/>
              <a:t>What</a:t>
            </a:r>
            <a:r>
              <a:rPr lang="cs-CZ" dirty="0" smtClean="0"/>
              <a:t> </a:t>
            </a:r>
            <a:r>
              <a:rPr lang="cs-CZ" dirty="0" err="1" smtClean="0"/>
              <a:t>is</a:t>
            </a:r>
            <a:r>
              <a:rPr lang="cs-CZ" dirty="0" smtClean="0"/>
              <a:t> on </a:t>
            </a:r>
            <a:r>
              <a:rPr lang="cs-CZ" dirty="0" err="1" smtClean="0"/>
              <a:t>the</a:t>
            </a:r>
            <a:r>
              <a:rPr lang="cs-CZ" dirty="0" smtClean="0"/>
              <a:t> program?</a:t>
            </a:r>
            <a:endParaRPr lang="cs-CZ" dirty="0"/>
          </a:p>
        </p:txBody>
      </p:sp>
      <p:sp>
        <p:nvSpPr>
          <p:cNvPr id="3" name="Zástupný symbol pro obsah 2"/>
          <p:cNvSpPr>
            <a:spLocks noGrp="1"/>
          </p:cNvSpPr>
          <p:nvPr>
            <p:ph idx="1"/>
          </p:nvPr>
        </p:nvSpPr>
        <p:spPr>
          <a:xfrm>
            <a:off x="720000" y="2119357"/>
            <a:ext cx="7560000" cy="4120078"/>
          </a:xfrm>
        </p:spPr>
        <p:txBody>
          <a:bodyPr>
            <a:normAutofit lnSpcReduction="10000"/>
          </a:bodyPr>
          <a:lstStyle/>
          <a:p>
            <a:r>
              <a:rPr lang="cs-CZ" sz="1800" dirty="0" err="1">
                <a:solidFill>
                  <a:srgbClr val="0070C0"/>
                </a:solidFill>
              </a:rPr>
              <a:t>Who</a:t>
            </a:r>
            <a:r>
              <a:rPr lang="cs-CZ" sz="1800" dirty="0">
                <a:solidFill>
                  <a:srgbClr val="0070C0"/>
                </a:solidFill>
              </a:rPr>
              <a:t> </a:t>
            </a:r>
            <a:r>
              <a:rPr lang="cs-CZ" sz="1800" dirty="0" err="1">
                <a:solidFill>
                  <a:srgbClr val="0070C0"/>
                </a:solidFill>
              </a:rPr>
              <a:t>is</a:t>
            </a:r>
            <a:r>
              <a:rPr lang="cs-CZ" sz="1800" dirty="0">
                <a:solidFill>
                  <a:srgbClr val="0070C0"/>
                </a:solidFill>
              </a:rPr>
              <a:t> </a:t>
            </a:r>
            <a:r>
              <a:rPr lang="cs-CZ" sz="1800" dirty="0" err="1">
                <a:solidFill>
                  <a:srgbClr val="0070C0"/>
                </a:solidFill>
              </a:rPr>
              <a:t>Who</a:t>
            </a:r>
            <a:r>
              <a:rPr lang="cs-CZ" sz="1800" dirty="0">
                <a:solidFill>
                  <a:srgbClr val="0070C0"/>
                </a:solidFill>
              </a:rPr>
              <a:t> (</a:t>
            </a:r>
            <a:r>
              <a:rPr lang="cs-CZ" sz="1800" dirty="0" err="1">
                <a:solidFill>
                  <a:srgbClr val="0070C0"/>
                </a:solidFill>
              </a:rPr>
              <a:t>coordinators</a:t>
            </a:r>
            <a:r>
              <a:rPr lang="cs-CZ" sz="1800" dirty="0">
                <a:solidFill>
                  <a:srgbClr val="0070C0"/>
                </a:solidFill>
              </a:rPr>
              <a:t>)</a:t>
            </a:r>
          </a:p>
          <a:p>
            <a:r>
              <a:rPr lang="cs-CZ" sz="1800" dirty="0" err="1" smtClean="0"/>
              <a:t>Documents</a:t>
            </a:r>
            <a:r>
              <a:rPr lang="cs-CZ" sz="1800" dirty="0" smtClean="0"/>
              <a:t> – </a:t>
            </a:r>
            <a:r>
              <a:rPr lang="cs-CZ" sz="1800" dirty="0" err="1" smtClean="0"/>
              <a:t>Safety</a:t>
            </a:r>
            <a:r>
              <a:rPr lang="cs-CZ" sz="1800" dirty="0" smtClean="0"/>
              <a:t> and </a:t>
            </a:r>
            <a:r>
              <a:rPr lang="cs-CZ" sz="1800" dirty="0" err="1" smtClean="0"/>
              <a:t>Health</a:t>
            </a:r>
            <a:r>
              <a:rPr lang="cs-CZ" sz="1800" dirty="0" smtClean="0"/>
              <a:t> </a:t>
            </a:r>
            <a:r>
              <a:rPr lang="cs-CZ" sz="1800" dirty="0" err="1" smtClean="0"/>
              <a:t>Protection</a:t>
            </a:r>
            <a:r>
              <a:rPr lang="cs-CZ" sz="1800" dirty="0"/>
              <a:t> </a:t>
            </a:r>
            <a:r>
              <a:rPr lang="cs-CZ" sz="1800" dirty="0" smtClean="0"/>
              <a:t>(Report), </a:t>
            </a:r>
            <a:r>
              <a:rPr lang="cs-CZ" sz="1800" dirty="0" err="1" smtClean="0"/>
              <a:t>Confirmations</a:t>
            </a:r>
            <a:r>
              <a:rPr lang="cs-CZ" sz="1800" dirty="0" smtClean="0"/>
              <a:t>, LA</a:t>
            </a:r>
          </a:p>
          <a:p>
            <a:r>
              <a:rPr lang="cs-CZ" sz="1800" dirty="0" err="1" smtClean="0"/>
              <a:t>Registration</a:t>
            </a:r>
            <a:r>
              <a:rPr lang="cs-CZ" sz="1800" dirty="0" smtClean="0"/>
              <a:t> </a:t>
            </a:r>
            <a:r>
              <a:rPr lang="cs-CZ" sz="1800" dirty="0" err="1" smtClean="0"/>
              <a:t>of</a:t>
            </a:r>
            <a:r>
              <a:rPr lang="cs-CZ" sz="1800" dirty="0" smtClean="0"/>
              <a:t> </a:t>
            </a:r>
            <a:r>
              <a:rPr lang="cs-CZ" sz="1800" dirty="0" err="1" smtClean="0"/>
              <a:t>courses</a:t>
            </a:r>
            <a:r>
              <a:rPr lang="cs-CZ" sz="1800" dirty="0" smtClean="0"/>
              <a:t>, </a:t>
            </a:r>
            <a:r>
              <a:rPr lang="cs-CZ" sz="1800" dirty="0" err="1" smtClean="0"/>
              <a:t>Enrolment</a:t>
            </a:r>
            <a:r>
              <a:rPr lang="cs-CZ" sz="1800" dirty="0" smtClean="0"/>
              <a:t> </a:t>
            </a:r>
            <a:r>
              <a:rPr lang="cs-CZ" sz="1800" dirty="0" err="1" smtClean="0"/>
              <a:t>Form</a:t>
            </a:r>
            <a:r>
              <a:rPr lang="cs-CZ" sz="1800" dirty="0" smtClean="0"/>
              <a:t> (EF)  </a:t>
            </a:r>
            <a:endParaRPr lang="cs-CZ" sz="1800" dirty="0"/>
          </a:p>
          <a:p>
            <a:r>
              <a:rPr lang="cs-CZ" sz="1800" dirty="0" err="1" smtClean="0">
                <a:solidFill>
                  <a:srgbClr val="0070C0"/>
                </a:solidFill>
              </a:rPr>
              <a:t>European</a:t>
            </a:r>
            <a:r>
              <a:rPr lang="cs-CZ" sz="1800" dirty="0" smtClean="0">
                <a:solidFill>
                  <a:srgbClr val="0070C0"/>
                </a:solidFill>
              </a:rPr>
              <a:t> </a:t>
            </a:r>
            <a:r>
              <a:rPr lang="cs-CZ" sz="1800" dirty="0" err="1" smtClean="0">
                <a:solidFill>
                  <a:srgbClr val="0070C0"/>
                </a:solidFill>
              </a:rPr>
              <a:t>Health</a:t>
            </a:r>
            <a:r>
              <a:rPr lang="cs-CZ" sz="1800" dirty="0" smtClean="0">
                <a:solidFill>
                  <a:srgbClr val="0070C0"/>
                </a:solidFill>
              </a:rPr>
              <a:t> </a:t>
            </a:r>
            <a:r>
              <a:rPr lang="cs-CZ" sz="1800" dirty="0" err="1" smtClean="0">
                <a:solidFill>
                  <a:srgbClr val="0070C0"/>
                </a:solidFill>
              </a:rPr>
              <a:t>Insurance</a:t>
            </a:r>
            <a:r>
              <a:rPr lang="cs-CZ" sz="1800" dirty="0" smtClean="0">
                <a:solidFill>
                  <a:srgbClr val="0070C0"/>
                </a:solidFill>
              </a:rPr>
              <a:t> </a:t>
            </a:r>
            <a:r>
              <a:rPr lang="cs-CZ" sz="1800" dirty="0" err="1" smtClean="0">
                <a:solidFill>
                  <a:srgbClr val="0070C0"/>
                </a:solidFill>
              </a:rPr>
              <a:t>Card</a:t>
            </a:r>
            <a:r>
              <a:rPr lang="cs-CZ" sz="1800" dirty="0" smtClean="0">
                <a:solidFill>
                  <a:srgbClr val="0070C0"/>
                </a:solidFill>
              </a:rPr>
              <a:t> (EHIC)</a:t>
            </a:r>
          </a:p>
          <a:p>
            <a:r>
              <a:rPr lang="cs-CZ" sz="1800" dirty="0" smtClean="0"/>
              <a:t>Palacký </a:t>
            </a:r>
            <a:r>
              <a:rPr lang="cs-CZ" sz="1800" dirty="0"/>
              <a:t>University ID</a:t>
            </a:r>
          </a:p>
          <a:p>
            <a:r>
              <a:rPr lang="cs-CZ" sz="1800" dirty="0" smtClean="0"/>
              <a:t>Public Transport </a:t>
            </a:r>
            <a:r>
              <a:rPr lang="cs-CZ" sz="1800" dirty="0" err="1" smtClean="0"/>
              <a:t>Card</a:t>
            </a:r>
            <a:r>
              <a:rPr lang="cs-CZ" sz="1800" dirty="0" smtClean="0"/>
              <a:t> (</a:t>
            </a:r>
            <a:r>
              <a:rPr lang="cs-CZ" sz="1800" dirty="0" err="1" smtClean="0"/>
              <a:t>Trampass</a:t>
            </a:r>
            <a:r>
              <a:rPr lang="cs-CZ" sz="1800" dirty="0"/>
              <a:t>)</a:t>
            </a:r>
          </a:p>
          <a:p>
            <a:r>
              <a:rPr lang="cs-CZ" sz="1800" dirty="0" err="1" smtClean="0"/>
              <a:t>Accommodation</a:t>
            </a:r>
            <a:r>
              <a:rPr lang="cs-CZ" sz="1800" dirty="0" smtClean="0"/>
              <a:t> </a:t>
            </a:r>
            <a:r>
              <a:rPr lang="cs-CZ" sz="1800" dirty="0" err="1" smtClean="0"/>
              <a:t>Rules</a:t>
            </a:r>
            <a:r>
              <a:rPr lang="cs-CZ" sz="1800" dirty="0" smtClean="0"/>
              <a:t>  (</a:t>
            </a:r>
            <a:r>
              <a:rPr lang="cs-CZ" sz="1800" dirty="0" err="1" smtClean="0"/>
              <a:t>payment</a:t>
            </a:r>
            <a:r>
              <a:rPr lang="cs-CZ" sz="1800" dirty="0"/>
              <a:t>, </a:t>
            </a:r>
            <a:r>
              <a:rPr lang="cs-CZ" sz="1800" dirty="0" err="1"/>
              <a:t>deferred</a:t>
            </a:r>
            <a:r>
              <a:rPr lang="cs-CZ" sz="1800" dirty="0"/>
              <a:t> </a:t>
            </a:r>
            <a:r>
              <a:rPr lang="cs-CZ" sz="1800" dirty="0" err="1"/>
              <a:t>payment</a:t>
            </a:r>
            <a:r>
              <a:rPr lang="cs-CZ" sz="1800" dirty="0" smtClean="0"/>
              <a:t>, deposit</a:t>
            </a:r>
            <a:r>
              <a:rPr lang="cs-CZ" sz="1800" dirty="0"/>
              <a:t>)</a:t>
            </a:r>
          </a:p>
          <a:p>
            <a:r>
              <a:rPr lang="cs-CZ" sz="1800" dirty="0" err="1" smtClean="0">
                <a:solidFill>
                  <a:srgbClr val="FF0000"/>
                </a:solidFill>
              </a:rPr>
              <a:t>Accommodation</a:t>
            </a:r>
            <a:r>
              <a:rPr lang="cs-CZ" sz="1800" dirty="0" smtClean="0">
                <a:solidFill>
                  <a:srgbClr val="FF0000"/>
                </a:solidFill>
              </a:rPr>
              <a:t> </a:t>
            </a:r>
            <a:r>
              <a:rPr lang="cs-CZ" sz="1800" dirty="0" err="1" smtClean="0">
                <a:solidFill>
                  <a:srgbClr val="FF0000"/>
                </a:solidFill>
              </a:rPr>
              <a:t>Subsidy</a:t>
            </a:r>
            <a:r>
              <a:rPr lang="cs-CZ" sz="1800" dirty="0" smtClean="0">
                <a:solidFill>
                  <a:srgbClr val="FF0000"/>
                </a:solidFill>
              </a:rPr>
              <a:t>    </a:t>
            </a:r>
          </a:p>
          <a:p>
            <a:r>
              <a:rPr lang="cs-CZ" sz="1800" dirty="0" err="1" smtClean="0">
                <a:solidFill>
                  <a:srgbClr val="FF0000"/>
                </a:solidFill>
              </a:rPr>
              <a:t>Waste</a:t>
            </a:r>
            <a:r>
              <a:rPr lang="cs-CZ" sz="1800" dirty="0" smtClean="0">
                <a:solidFill>
                  <a:srgbClr val="FF0000"/>
                </a:solidFill>
              </a:rPr>
              <a:t> Management Municipality </a:t>
            </a:r>
            <a:r>
              <a:rPr lang="cs-CZ" sz="1800" dirty="0" err="1" smtClean="0">
                <a:solidFill>
                  <a:srgbClr val="FF0000"/>
                </a:solidFill>
              </a:rPr>
              <a:t>Fee</a:t>
            </a:r>
            <a:endParaRPr lang="cs-CZ" sz="1800" dirty="0">
              <a:solidFill>
                <a:srgbClr val="FF0000"/>
              </a:solidFill>
            </a:endParaRPr>
          </a:p>
          <a:p>
            <a:r>
              <a:rPr lang="cs-CZ" sz="1800" dirty="0"/>
              <a:t>Czech </a:t>
            </a:r>
            <a:r>
              <a:rPr lang="cs-CZ" sz="1800" dirty="0" err="1"/>
              <a:t>Language</a:t>
            </a:r>
            <a:r>
              <a:rPr lang="cs-CZ" sz="1800" dirty="0"/>
              <a:t> </a:t>
            </a:r>
            <a:r>
              <a:rPr lang="cs-CZ" sz="1800" dirty="0" err="1"/>
              <a:t>Course</a:t>
            </a:r>
            <a:endParaRPr lang="cs-CZ" sz="1800" dirty="0"/>
          </a:p>
          <a:p>
            <a:r>
              <a:rPr lang="cs-CZ" sz="1800" dirty="0" err="1" smtClean="0"/>
              <a:t>Academic</a:t>
            </a:r>
            <a:r>
              <a:rPr lang="cs-CZ" sz="1800" dirty="0" smtClean="0"/>
              <a:t> </a:t>
            </a:r>
            <a:r>
              <a:rPr lang="cs-CZ" sz="1800" dirty="0" err="1"/>
              <a:t>calendar</a:t>
            </a:r>
            <a:r>
              <a:rPr lang="cs-CZ" sz="1800" dirty="0"/>
              <a:t>, </a:t>
            </a:r>
            <a:r>
              <a:rPr lang="cs-CZ" sz="1800" dirty="0" err="1" smtClean="0"/>
              <a:t>national</a:t>
            </a:r>
            <a:r>
              <a:rPr lang="cs-CZ" sz="1800" dirty="0" smtClean="0"/>
              <a:t> </a:t>
            </a:r>
            <a:r>
              <a:rPr lang="cs-CZ" sz="1800" dirty="0" err="1" smtClean="0"/>
              <a:t>holidays</a:t>
            </a:r>
            <a:r>
              <a:rPr lang="cs-CZ" sz="1800" dirty="0"/>
              <a:t>, </a:t>
            </a:r>
            <a:r>
              <a:rPr lang="cs-CZ" sz="1800" dirty="0" err="1"/>
              <a:t>deadlines</a:t>
            </a:r>
            <a:endParaRPr lang="cs-CZ" sz="1800" dirty="0"/>
          </a:p>
          <a:p>
            <a:r>
              <a:rPr lang="cs-CZ" sz="1800" dirty="0" err="1"/>
              <a:t>Medical</a:t>
            </a:r>
            <a:r>
              <a:rPr lang="cs-CZ" sz="1800" dirty="0"/>
              <a:t> care, </a:t>
            </a:r>
            <a:r>
              <a:rPr lang="cs-CZ" sz="1800" dirty="0" err="1"/>
              <a:t>safety</a:t>
            </a:r>
            <a:r>
              <a:rPr lang="cs-CZ" sz="1800" dirty="0"/>
              <a:t>, shopping </a:t>
            </a:r>
            <a:r>
              <a:rPr lang="cs-CZ" sz="1800" dirty="0" err="1"/>
              <a:t>etc</a:t>
            </a:r>
            <a:r>
              <a:rPr lang="cs-CZ" sz="1800" dirty="0" smtClean="0"/>
              <a:t>…</a:t>
            </a:r>
            <a:endParaRPr lang="cs-CZ" sz="1800" dirty="0"/>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267501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000" dirty="0" err="1"/>
              <a:t>Counselling</a:t>
            </a:r>
            <a:r>
              <a:rPr lang="cs-CZ" sz="2000" dirty="0"/>
              <a:t> &amp; </a:t>
            </a:r>
            <a:r>
              <a:rPr lang="cs-CZ" sz="2000" dirty="0" err="1"/>
              <a:t>Medical</a:t>
            </a:r>
            <a:r>
              <a:rPr lang="cs-CZ" sz="2000" dirty="0"/>
              <a:t> Care</a:t>
            </a:r>
            <a:r>
              <a:rPr lang="cs-CZ" b="0" dirty="0"/>
              <a:t/>
            </a:r>
            <a:br>
              <a:rPr lang="cs-CZ" b="0" dirty="0"/>
            </a:br>
            <a:endParaRPr lang="cs-CZ" dirty="0"/>
          </a:p>
        </p:txBody>
      </p:sp>
      <p:sp>
        <p:nvSpPr>
          <p:cNvPr id="3" name="Zástupný symbol pro obsah 2"/>
          <p:cNvSpPr>
            <a:spLocks noGrp="1"/>
          </p:cNvSpPr>
          <p:nvPr>
            <p:ph idx="1"/>
          </p:nvPr>
        </p:nvSpPr>
        <p:spPr/>
        <p:txBody>
          <a:bodyPr>
            <a:normAutofit/>
          </a:bodyPr>
          <a:lstStyle/>
          <a:p>
            <a:r>
              <a:rPr lang="cs-CZ" sz="1800" b="1" dirty="0" err="1" smtClean="0"/>
              <a:t>Special</a:t>
            </a:r>
            <a:r>
              <a:rPr lang="cs-CZ" sz="1800" b="1" dirty="0" smtClean="0"/>
              <a:t> </a:t>
            </a:r>
            <a:r>
              <a:rPr lang="cs-CZ" sz="1800" b="1" dirty="0" err="1"/>
              <a:t>Needs</a:t>
            </a:r>
            <a:r>
              <a:rPr lang="cs-CZ" sz="1800" b="1" dirty="0"/>
              <a:t> </a:t>
            </a:r>
            <a:r>
              <a:rPr lang="cs-CZ" sz="1800" b="1" dirty="0" smtClean="0"/>
              <a:t>Centre</a:t>
            </a:r>
          </a:p>
          <a:p>
            <a:r>
              <a:rPr lang="en-US" sz="1800" b="1" dirty="0"/>
              <a:t>Address and contact: </a:t>
            </a:r>
            <a:r>
              <a:rPr lang="en-US" sz="1800" dirty="0"/>
              <a:t>Faculty of Education, </a:t>
            </a:r>
            <a:r>
              <a:rPr lang="en-US" sz="1800" dirty="0" err="1"/>
              <a:t>Žižkovo</a:t>
            </a:r>
            <a:r>
              <a:rPr lang="en-US" sz="1800" dirty="0"/>
              <a:t> </a:t>
            </a:r>
            <a:r>
              <a:rPr lang="en-US" sz="1800" dirty="0" err="1"/>
              <a:t>nám</a:t>
            </a:r>
            <a:r>
              <a:rPr lang="en-US" sz="1800" dirty="0"/>
              <a:t>. 5, Olomouc,</a:t>
            </a:r>
            <a:br>
              <a:rPr lang="en-US" sz="1800" dirty="0"/>
            </a:br>
            <a:r>
              <a:rPr lang="en-US" sz="1800" dirty="0"/>
              <a:t>tel.: +420 585 635 323, mobile phone: +420 775 124 696,</a:t>
            </a:r>
            <a:br>
              <a:rPr lang="en-US" sz="1800" dirty="0"/>
            </a:br>
            <a:r>
              <a:rPr lang="en-US" sz="1800" dirty="0" smtClean="0"/>
              <a:t>email</a:t>
            </a:r>
            <a:r>
              <a:rPr lang="en-US" sz="1800" dirty="0"/>
              <a:t>: </a:t>
            </a:r>
            <a:r>
              <a:rPr lang="en-US" sz="1800" dirty="0" smtClean="0">
                <a:hlinkClick r:id="rId2"/>
              </a:rPr>
              <a:t>lucia.pastierikova@upol.cz</a:t>
            </a:r>
            <a:endParaRPr lang="cs-CZ" sz="1800" dirty="0" smtClean="0"/>
          </a:p>
          <a:p>
            <a:r>
              <a:rPr lang="cs-CZ" sz="1800" b="1" dirty="0" err="1"/>
              <a:t>Psychological</a:t>
            </a:r>
            <a:r>
              <a:rPr lang="cs-CZ" sz="1800" b="1" dirty="0"/>
              <a:t> </a:t>
            </a:r>
            <a:r>
              <a:rPr lang="cs-CZ" sz="1800" b="1" dirty="0" err="1"/>
              <a:t>C</a:t>
            </a:r>
            <a:r>
              <a:rPr lang="cs-CZ" sz="1800" b="1" dirty="0" err="1" smtClean="0"/>
              <a:t>ounselling</a:t>
            </a:r>
            <a:endParaRPr lang="cs-CZ" sz="1800" b="1" dirty="0"/>
          </a:p>
          <a:p>
            <a:r>
              <a:rPr lang="en-US" sz="1800" dirty="0"/>
              <a:t>the Counselling Centre of the Department of Psychology and Psychopathology, </a:t>
            </a:r>
            <a:r>
              <a:rPr lang="en-US" sz="1800" dirty="0" err="1"/>
              <a:t>FoE</a:t>
            </a:r>
            <a:r>
              <a:rPr lang="en-US" sz="1800" dirty="0"/>
              <a:t>, UP. Email: </a:t>
            </a:r>
            <a:r>
              <a:rPr lang="en-US" sz="1800" dirty="0">
                <a:hlinkClick r:id="rId3"/>
              </a:rPr>
              <a:t>jana.kvintova@upol.cz</a:t>
            </a:r>
            <a:r>
              <a:rPr lang="en-US" sz="1800" dirty="0"/>
              <a:t>. Likewise, students can get psychological help at the UP </a:t>
            </a:r>
            <a:r>
              <a:rPr lang="en-US" sz="1800" dirty="0" err="1"/>
              <a:t>FoM</a:t>
            </a:r>
            <a:r>
              <a:rPr lang="en-US" sz="1800" dirty="0"/>
              <a:t>. Contact the Study Department for more.</a:t>
            </a:r>
            <a:endParaRPr lang="cs-CZ" sz="1800" dirty="0"/>
          </a:p>
        </p:txBody>
      </p:sp>
      <p:sp>
        <p:nvSpPr>
          <p:cNvPr id="4" name="Zástupný symbol pro zápatí 3"/>
          <p:cNvSpPr>
            <a:spLocks noGrp="1"/>
          </p:cNvSpPr>
          <p:nvPr>
            <p:ph type="ftr" sz="quarter" idx="11"/>
          </p:nvPr>
        </p:nvSpPr>
        <p:spPr/>
        <p:txBody>
          <a:bodyPr/>
          <a:lstStyle/>
          <a:p>
            <a:r>
              <a:rPr lang="cs-CZ" dirty="0" smtClean="0"/>
              <a:t>autor prezentace, datum prezentace, univerzitní oddělení, fakulta, adresa</a:t>
            </a:r>
            <a:endParaRPr lang="cs-CZ" dirty="0"/>
          </a:p>
        </p:txBody>
      </p:sp>
    </p:spTree>
    <p:extLst>
      <p:ext uri="{BB962C8B-B14F-4D97-AF65-F5344CB8AC3E}">
        <p14:creationId xmlns:p14="http://schemas.microsoft.com/office/powerpoint/2010/main" val="3245291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000" dirty="0">
                <a:solidFill>
                  <a:srgbClr val="0070C0"/>
                </a:solidFill>
              </a:rPr>
              <a:t>For </a:t>
            </a:r>
            <a:r>
              <a:rPr lang="cs-CZ" sz="2000" dirty="0" err="1">
                <a:solidFill>
                  <a:srgbClr val="0070C0"/>
                </a:solidFill>
              </a:rPr>
              <a:t>other</a:t>
            </a:r>
            <a:r>
              <a:rPr lang="cs-CZ" sz="2000" dirty="0">
                <a:solidFill>
                  <a:srgbClr val="0070C0"/>
                </a:solidFill>
              </a:rPr>
              <a:t> </a:t>
            </a:r>
            <a:r>
              <a:rPr lang="cs-CZ" sz="2000" dirty="0" err="1">
                <a:solidFill>
                  <a:srgbClr val="0070C0"/>
                </a:solidFill>
              </a:rPr>
              <a:t>medical</a:t>
            </a:r>
            <a:r>
              <a:rPr lang="cs-CZ" sz="2000" dirty="0">
                <a:solidFill>
                  <a:srgbClr val="0070C0"/>
                </a:solidFill>
              </a:rPr>
              <a:t> </a:t>
            </a:r>
            <a:r>
              <a:rPr lang="cs-CZ" sz="2000" dirty="0" err="1">
                <a:solidFill>
                  <a:srgbClr val="0070C0"/>
                </a:solidFill>
              </a:rPr>
              <a:t>specialists</a:t>
            </a:r>
            <a:r>
              <a:rPr lang="cs-CZ" sz="2000" dirty="0">
                <a:solidFill>
                  <a:srgbClr val="0070C0"/>
                </a:solidFill>
              </a:rPr>
              <a:t> and </a:t>
            </a:r>
            <a:r>
              <a:rPr lang="cs-CZ" sz="2000" dirty="0" err="1">
                <a:solidFill>
                  <a:srgbClr val="0070C0"/>
                </a:solidFill>
              </a:rPr>
              <a:t>services</a:t>
            </a:r>
            <a:r>
              <a:rPr lang="cs-CZ" sz="2000" dirty="0">
                <a:solidFill>
                  <a:srgbClr val="0070C0"/>
                </a:solidFill>
              </a:rPr>
              <a:t>, visit </a:t>
            </a:r>
            <a:r>
              <a:rPr lang="cs-CZ" sz="2000" dirty="0" err="1">
                <a:solidFill>
                  <a:srgbClr val="0070C0"/>
                </a:solidFill>
              </a:rPr>
              <a:t>the</a:t>
            </a:r>
            <a:r>
              <a:rPr lang="cs-CZ" sz="2000" dirty="0">
                <a:solidFill>
                  <a:srgbClr val="0070C0"/>
                </a:solidFill>
              </a:rPr>
              <a:t> </a:t>
            </a:r>
            <a:r>
              <a:rPr lang="cs-CZ" sz="2000" dirty="0" err="1">
                <a:solidFill>
                  <a:srgbClr val="0070C0"/>
                </a:solidFill>
              </a:rPr>
              <a:t>main</a:t>
            </a:r>
            <a:r>
              <a:rPr lang="cs-CZ" sz="2000" dirty="0">
                <a:solidFill>
                  <a:srgbClr val="0070C0"/>
                </a:solidFill>
              </a:rPr>
              <a:t> Olomouc </a:t>
            </a:r>
            <a:r>
              <a:rPr lang="cs-CZ" sz="2000" dirty="0" err="1">
                <a:solidFill>
                  <a:srgbClr val="0070C0"/>
                </a:solidFill>
              </a:rPr>
              <a:t>healthcare</a:t>
            </a:r>
            <a:r>
              <a:rPr lang="cs-CZ" sz="2000" dirty="0">
                <a:solidFill>
                  <a:srgbClr val="0070C0"/>
                </a:solidFill>
              </a:rPr>
              <a:t> </a:t>
            </a:r>
            <a:r>
              <a:rPr lang="cs-CZ" sz="2000" dirty="0" err="1">
                <a:solidFill>
                  <a:srgbClr val="0070C0"/>
                </a:solidFill>
              </a:rPr>
              <a:t>centres</a:t>
            </a:r>
            <a:r>
              <a:rPr lang="cs-CZ" sz="2000" dirty="0">
                <a:solidFill>
                  <a:srgbClr val="0070C0"/>
                </a:solidFill>
              </a:rPr>
              <a:t> such as:</a:t>
            </a:r>
            <a:br>
              <a:rPr lang="cs-CZ" sz="2000" dirty="0">
                <a:solidFill>
                  <a:srgbClr val="0070C0"/>
                </a:solidFill>
              </a:rPr>
            </a:br>
            <a:endParaRPr lang="cs-CZ" sz="2000" dirty="0"/>
          </a:p>
        </p:txBody>
      </p:sp>
      <p:sp>
        <p:nvSpPr>
          <p:cNvPr id="3" name="Zástupný symbol pro obsah 2"/>
          <p:cNvSpPr>
            <a:spLocks noGrp="1"/>
          </p:cNvSpPr>
          <p:nvPr>
            <p:ph idx="1"/>
          </p:nvPr>
        </p:nvSpPr>
        <p:spPr/>
        <p:txBody>
          <a:bodyPr>
            <a:normAutofit/>
          </a:bodyPr>
          <a:lstStyle/>
          <a:p>
            <a:pPr marL="0" indent="0">
              <a:buNone/>
            </a:pPr>
            <a:r>
              <a:rPr lang="cs-CZ" sz="1600" dirty="0" smtClean="0"/>
              <a:t>     </a:t>
            </a:r>
            <a:r>
              <a:rPr lang="cs-CZ" sz="1600" dirty="0" err="1" smtClean="0"/>
              <a:t>Health</a:t>
            </a:r>
            <a:r>
              <a:rPr lang="cs-CZ" sz="1600" dirty="0" smtClean="0"/>
              <a:t> </a:t>
            </a:r>
            <a:r>
              <a:rPr lang="cs-CZ" sz="1600" dirty="0"/>
              <a:t>Centre "Poliklinika" Olomouc, třída Svobody 32</a:t>
            </a:r>
          </a:p>
          <a:p>
            <a:pPr marL="273050" lvl="1" indent="0">
              <a:buNone/>
            </a:pPr>
            <a:r>
              <a:rPr lang="cs-CZ" sz="1600" dirty="0">
                <a:solidFill>
                  <a:schemeClr val="accent1"/>
                </a:solidFill>
                <a:hlinkClick r:id="rId2"/>
              </a:rPr>
              <a:t>www.poliklinikaolomouc.cz</a:t>
            </a:r>
            <a:endParaRPr lang="cs-CZ" sz="1600" dirty="0">
              <a:solidFill>
                <a:schemeClr val="accent1"/>
              </a:solidFill>
            </a:endParaRPr>
          </a:p>
          <a:p>
            <a:pPr marL="273050" lvl="1" indent="0">
              <a:buNone/>
            </a:pPr>
            <a:endParaRPr lang="cs-CZ" sz="1600" dirty="0">
              <a:solidFill>
                <a:schemeClr val="accent1"/>
              </a:solidFill>
            </a:endParaRPr>
          </a:p>
          <a:p>
            <a:pPr marL="273050" lvl="1" indent="0">
              <a:buNone/>
            </a:pPr>
            <a:r>
              <a:rPr lang="cs-CZ" sz="1600" dirty="0" err="1">
                <a:solidFill>
                  <a:schemeClr val="accent1"/>
                </a:solidFill>
              </a:rPr>
              <a:t>Health</a:t>
            </a:r>
            <a:r>
              <a:rPr lang="cs-CZ" sz="1600" dirty="0">
                <a:solidFill>
                  <a:schemeClr val="accent1"/>
                </a:solidFill>
              </a:rPr>
              <a:t> Centre „SPEA“</a:t>
            </a:r>
          </a:p>
          <a:p>
            <a:pPr marL="273050" lvl="1" indent="0">
              <a:buNone/>
            </a:pPr>
            <a:r>
              <a:rPr lang="cs-CZ" sz="1600" dirty="0">
                <a:solidFill>
                  <a:schemeClr val="accent1"/>
                </a:solidFill>
              </a:rPr>
              <a:t>nám. Národních hrdinů 769/2, 779 00 Olomouc</a:t>
            </a:r>
          </a:p>
          <a:p>
            <a:pPr marL="273050" lvl="1" indent="0">
              <a:buNone/>
            </a:pPr>
            <a:r>
              <a:rPr lang="cs-CZ" sz="1600" dirty="0">
                <a:solidFill>
                  <a:schemeClr val="accent1"/>
                </a:solidFill>
                <a:hlinkClick r:id="rId3"/>
              </a:rPr>
              <a:t>www.spea.cz</a:t>
            </a:r>
            <a:endParaRPr lang="cs-CZ" sz="1600" dirty="0">
              <a:solidFill>
                <a:schemeClr val="accent1"/>
              </a:solidFill>
            </a:endParaRPr>
          </a:p>
          <a:p>
            <a:pPr marL="273050" lvl="1" indent="0">
              <a:buNone/>
            </a:pPr>
            <a:r>
              <a:rPr lang="cs-CZ" sz="1600" dirty="0">
                <a:solidFill>
                  <a:schemeClr val="accent1"/>
                </a:solidFill>
              </a:rPr>
              <a:t/>
            </a:r>
            <a:br>
              <a:rPr lang="cs-CZ" sz="1600" dirty="0">
                <a:solidFill>
                  <a:schemeClr val="accent1"/>
                </a:solidFill>
              </a:rPr>
            </a:br>
            <a:r>
              <a:rPr lang="cs-CZ" sz="1600" dirty="0">
                <a:solidFill>
                  <a:schemeClr val="accent1"/>
                </a:solidFill>
              </a:rPr>
              <a:t>Olomouc University </a:t>
            </a:r>
            <a:r>
              <a:rPr lang="cs-CZ" sz="1600" dirty="0" err="1">
                <a:solidFill>
                  <a:schemeClr val="accent1"/>
                </a:solidFill>
              </a:rPr>
              <a:t>Hospital</a:t>
            </a:r>
            <a:r>
              <a:rPr lang="cs-CZ" sz="1600" dirty="0">
                <a:solidFill>
                  <a:schemeClr val="accent1"/>
                </a:solidFill>
              </a:rPr>
              <a:t>, I. P. Pavlova 6</a:t>
            </a:r>
          </a:p>
          <a:p>
            <a:pPr marL="273050" lvl="1" indent="0">
              <a:buNone/>
            </a:pPr>
            <a:r>
              <a:rPr lang="cs-CZ" sz="1600" dirty="0">
                <a:solidFill>
                  <a:schemeClr val="accent1"/>
                </a:solidFill>
                <a:hlinkClick r:id="rId4" tooltip="Otevře interní odkaz v aktuálním okně"/>
              </a:rPr>
              <a:t>www.fnol.cz</a:t>
            </a:r>
            <a:r>
              <a:rPr lang="cs-CZ" sz="1600" dirty="0">
                <a:solidFill>
                  <a:schemeClr val="accent1"/>
                </a:solidFill>
              </a:rPr>
              <a:t>, </a:t>
            </a:r>
            <a:r>
              <a:rPr lang="cs-CZ" sz="1600" dirty="0">
                <a:solidFill>
                  <a:schemeClr val="accent1"/>
                </a:solidFill>
                <a:hlinkClick r:id="rId5" tooltip="Otevře interní odkaz v aktuálním okně"/>
              </a:rPr>
              <a:t>www.fnol.cz/pdf/fnol_cz_mapa.pdf</a:t>
            </a:r>
            <a:r>
              <a:rPr lang="cs-CZ" sz="1600" dirty="0">
                <a:solidFill>
                  <a:schemeClr val="accent1"/>
                </a:solidFill>
              </a:rPr>
              <a:t/>
            </a:r>
            <a:br>
              <a:rPr lang="cs-CZ" sz="1600" dirty="0">
                <a:solidFill>
                  <a:schemeClr val="accent1"/>
                </a:solidFill>
              </a:rPr>
            </a:br>
            <a:endParaRPr lang="cs-CZ" sz="1600" dirty="0">
              <a:solidFill>
                <a:schemeClr val="accent1"/>
              </a:solidFill>
            </a:endParaRPr>
          </a:p>
          <a:p>
            <a:endParaRPr lang="cs-CZ" dirty="0"/>
          </a:p>
        </p:txBody>
      </p:sp>
      <p:sp>
        <p:nvSpPr>
          <p:cNvPr id="4" name="Zástupný symbol pro zápatí 3"/>
          <p:cNvSpPr>
            <a:spLocks noGrp="1"/>
          </p:cNvSpPr>
          <p:nvPr>
            <p:ph type="ftr" sz="quarter" idx="11"/>
          </p:nvPr>
        </p:nvSpPr>
        <p:spPr/>
        <p:txBody>
          <a:bodyPr/>
          <a:lstStyle/>
          <a:p>
            <a:pPr marL="0" marR="0" lvl="0" indent="0" algn="l" defTabSz="905073"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smtClean="0">
                <a:ln>
                  <a:noFill/>
                </a:ln>
                <a:solidFill>
                  <a:srgbClr val="006BAB"/>
                </a:solidFill>
                <a:effectLst/>
                <a:uLnTx/>
                <a:uFillTx/>
                <a:latin typeface="Calibri" pitchFamily="34" charset="0"/>
                <a:ea typeface="+mn-ea"/>
                <a:cs typeface="Arial" panose="020B0604020202020204" pitchFamily="34" charset="0"/>
              </a:rPr>
              <a:t>autor prezentace, datum prezentace, univerzitní oddělení, fakulta, adresa</a:t>
            </a:r>
            <a:endParaRPr kumimoji="0" lang="cs-CZ" sz="1000" b="0" i="0" u="none" strike="noStrike" kern="1200" cap="none" spc="0" normalizeH="0" baseline="0" noProof="0" dirty="0">
              <a:ln>
                <a:noFill/>
              </a:ln>
              <a:solidFill>
                <a:srgbClr val="006BAB"/>
              </a:solidFill>
              <a:effectLst/>
              <a:uLnTx/>
              <a:uFillTx/>
              <a:latin typeface="Calibri" pitchFamily="34" charset="0"/>
              <a:ea typeface="+mn-ea"/>
              <a:cs typeface="Arial" panose="020B0604020202020204" pitchFamily="34" charset="0"/>
            </a:endParaRPr>
          </a:p>
        </p:txBody>
      </p:sp>
    </p:spTree>
    <p:extLst>
      <p:ext uri="{BB962C8B-B14F-4D97-AF65-F5344CB8AC3E}">
        <p14:creationId xmlns:p14="http://schemas.microsoft.com/office/powerpoint/2010/main" val="3237446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ctrTitle"/>
          </p:nvPr>
        </p:nvSpPr>
        <p:spPr>
          <a:xfrm>
            <a:off x="702909" y="1512606"/>
            <a:ext cx="7560000" cy="846032"/>
          </a:xfrm>
        </p:spPr>
        <p:txBody>
          <a:bodyPr>
            <a:normAutofit/>
          </a:bodyPr>
          <a:lstStyle/>
          <a:p>
            <a:r>
              <a:rPr lang="cs-CZ" dirty="0" smtClean="0"/>
              <a:t>Palacký University ID </a:t>
            </a:r>
            <a:r>
              <a:rPr lang="cs-CZ" dirty="0" err="1" smtClean="0"/>
              <a:t>Card</a:t>
            </a:r>
            <a:r>
              <a:rPr lang="cs-CZ" dirty="0" smtClean="0"/>
              <a:t/>
            </a:r>
            <a:br>
              <a:rPr lang="cs-CZ" dirty="0" smtClean="0"/>
            </a:br>
            <a:r>
              <a:rPr lang="cs-CZ" sz="1800" dirty="0" smtClean="0"/>
              <a:t>Standard Blue </a:t>
            </a:r>
            <a:r>
              <a:rPr lang="cs-CZ" sz="1800" dirty="0" err="1" smtClean="0"/>
              <a:t>Card</a:t>
            </a:r>
            <a:r>
              <a:rPr lang="cs-CZ" sz="1800" dirty="0" smtClean="0"/>
              <a:t> </a:t>
            </a:r>
            <a:r>
              <a:rPr lang="cs-CZ" sz="1800" b="0" dirty="0" smtClean="0"/>
              <a:t>(200,- CZK) </a:t>
            </a:r>
            <a:r>
              <a:rPr lang="cs-CZ" sz="1800" dirty="0" err="1" smtClean="0"/>
              <a:t>or</a:t>
            </a:r>
            <a:r>
              <a:rPr lang="cs-CZ" sz="1800" dirty="0" smtClean="0"/>
              <a:t> ISIC </a:t>
            </a:r>
            <a:r>
              <a:rPr lang="cs-CZ" sz="1800" b="0" dirty="0" smtClean="0"/>
              <a:t>(450,-CZK)</a:t>
            </a:r>
            <a:r>
              <a:rPr lang="cs-CZ" sz="1800" dirty="0" smtClean="0"/>
              <a:t>  </a:t>
            </a:r>
            <a:endParaRPr lang="cs-CZ" sz="1800" dirty="0"/>
          </a:p>
        </p:txBody>
      </p:sp>
      <p:sp>
        <p:nvSpPr>
          <p:cNvPr id="6" name="Podnadpis 5"/>
          <p:cNvSpPr>
            <a:spLocks noGrp="1"/>
          </p:cNvSpPr>
          <p:nvPr>
            <p:ph type="subTitle" idx="1"/>
          </p:nvPr>
        </p:nvSpPr>
        <p:spPr>
          <a:xfrm>
            <a:off x="720000" y="2238998"/>
            <a:ext cx="7814400" cy="4022465"/>
          </a:xfrm>
        </p:spPr>
        <p:txBody>
          <a:bodyPr>
            <a:normAutofit/>
          </a:bodyPr>
          <a:lstStyle/>
          <a:p>
            <a:endParaRPr lang="cs-CZ" dirty="0" smtClean="0"/>
          </a:p>
          <a:p>
            <a:r>
              <a:rPr lang="cs-CZ" sz="1800" dirty="0">
                <a:solidFill>
                  <a:srgbClr val="0070C0"/>
                </a:solidFill>
                <a:latin typeface="+mn-lt"/>
              </a:rPr>
              <a:t>1.</a:t>
            </a:r>
            <a:r>
              <a:rPr lang="cs-CZ" sz="1800" b="1" dirty="0">
                <a:solidFill>
                  <a:srgbClr val="0070C0"/>
                </a:solidFill>
                <a:latin typeface="+mn-lt"/>
              </a:rPr>
              <a:t>No </a:t>
            </a:r>
            <a:r>
              <a:rPr lang="cs-CZ" sz="1800" b="1" dirty="0" err="1">
                <a:solidFill>
                  <a:srgbClr val="0070C0"/>
                </a:solidFill>
                <a:latin typeface="+mn-lt"/>
              </a:rPr>
              <a:t>form</a:t>
            </a:r>
            <a:r>
              <a:rPr lang="cs-CZ" sz="1800" dirty="0">
                <a:solidFill>
                  <a:srgbClr val="0070C0"/>
                </a:solidFill>
                <a:latin typeface="+mn-lt"/>
              </a:rPr>
              <a:t>! Open </a:t>
            </a:r>
            <a:r>
              <a:rPr lang="cs-CZ" sz="1800" dirty="0" err="1">
                <a:solidFill>
                  <a:srgbClr val="0070C0"/>
                </a:solidFill>
                <a:latin typeface="+mn-lt"/>
              </a:rPr>
              <a:t>your</a:t>
            </a:r>
            <a:r>
              <a:rPr lang="cs-CZ" sz="1800" dirty="0">
                <a:solidFill>
                  <a:srgbClr val="0070C0"/>
                </a:solidFill>
                <a:latin typeface="+mn-lt"/>
              </a:rPr>
              <a:t> UP online </a:t>
            </a:r>
            <a:r>
              <a:rPr lang="cs-CZ" sz="1800" dirty="0" err="1">
                <a:solidFill>
                  <a:srgbClr val="0070C0"/>
                </a:solidFill>
                <a:latin typeface="+mn-lt"/>
              </a:rPr>
              <a:t>application</a:t>
            </a:r>
            <a:r>
              <a:rPr lang="cs-CZ" sz="1800" dirty="0">
                <a:solidFill>
                  <a:srgbClr val="0070C0"/>
                </a:solidFill>
                <a:latin typeface="+mn-lt"/>
              </a:rPr>
              <a:t>, </a:t>
            </a:r>
            <a:r>
              <a:rPr lang="cs-CZ" sz="1800" dirty="0" err="1">
                <a:solidFill>
                  <a:srgbClr val="0070C0"/>
                </a:solidFill>
                <a:latin typeface="+mn-lt"/>
              </a:rPr>
              <a:t>new</a:t>
            </a:r>
            <a:r>
              <a:rPr lang="cs-CZ" sz="1800" dirty="0">
                <a:solidFill>
                  <a:srgbClr val="0070C0"/>
                </a:solidFill>
                <a:latin typeface="+mn-lt"/>
              </a:rPr>
              <a:t> </a:t>
            </a:r>
            <a:r>
              <a:rPr lang="cs-CZ" sz="1800" dirty="0" err="1">
                <a:solidFill>
                  <a:srgbClr val="0070C0"/>
                </a:solidFill>
                <a:latin typeface="+mn-lt"/>
              </a:rPr>
              <a:t>section</a:t>
            </a:r>
            <a:r>
              <a:rPr lang="cs-CZ" sz="1800" dirty="0">
                <a:solidFill>
                  <a:srgbClr val="0070C0"/>
                </a:solidFill>
                <a:latin typeface="+mn-lt"/>
              </a:rPr>
              <a:t> </a:t>
            </a:r>
          </a:p>
          <a:p>
            <a:r>
              <a:rPr lang="cs-CZ" sz="1900" dirty="0">
                <a:solidFill>
                  <a:srgbClr val="0070C0"/>
                </a:solidFill>
              </a:rPr>
              <a:t>                „</a:t>
            </a:r>
            <a:r>
              <a:rPr lang="cs-CZ" sz="1900" b="1" dirty="0">
                <a:solidFill>
                  <a:srgbClr val="0070C0"/>
                </a:solidFill>
              </a:rPr>
              <a:t>AFTER ARRIVAL</a:t>
            </a:r>
            <a:r>
              <a:rPr lang="cs-CZ" sz="1900" dirty="0" smtClean="0">
                <a:solidFill>
                  <a:srgbClr val="0070C0"/>
                </a:solidFill>
              </a:rPr>
              <a:t>“</a:t>
            </a:r>
            <a:endParaRPr lang="en-US" sz="1900" b="1" dirty="0" smtClean="0">
              <a:solidFill>
                <a:srgbClr val="0070C0"/>
              </a:solidFill>
              <a:ea typeface="Miriam"/>
              <a:cs typeface="Miriam"/>
            </a:endParaRPr>
          </a:p>
          <a:p>
            <a:r>
              <a:rPr lang="en-US" sz="1800" dirty="0" smtClean="0">
                <a:solidFill>
                  <a:srgbClr val="0070C0"/>
                </a:solidFill>
                <a:latin typeface="+mn-lt"/>
              </a:rPr>
              <a:t>2.Pay </a:t>
            </a:r>
            <a:r>
              <a:rPr lang="en-US" sz="1800" dirty="0">
                <a:solidFill>
                  <a:srgbClr val="0070C0"/>
                </a:solidFill>
                <a:latin typeface="+mn-lt"/>
              </a:rPr>
              <a:t>a </a:t>
            </a:r>
            <a:r>
              <a:rPr lang="en-US" sz="1800" dirty="0">
                <a:solidFill>
                  <a:srgbClr val="FF0000"/>
                </a:solidFill>
                <a:latin typeface="+mn-lt"/>
              </a:rPr>
              <a:t>deposit of 200/450 CZK </a:t>
            </a:r>
            <a:endParaRPr lang="en-US" sz="1800" dirty="0" smtClean="0">
              <a:solidFill>
                <a:srgbClr val="0070C0"/>
              </a:solidFill>
              <a:latin typeface="+mn-lt"/>
              <a:ea typeface="Miriam"/>
              <a:cs typeface="Miriam"/>
            </a:endParaRPr>
          </a:p>
          <a:p>
            <a:r>
              <a:rPr lang="en-US" sz="1800" dirty="0" smtClean="0">
                <a:solidFill>
                  <a:srgbClr val="0070C0"/>
                </a:solidFill>
                <a:latin typeface="+mn-lt"/>
              </a:rPr>
              <a:t>3.The </a:t>
            </a:r>
            <a:r>
              <a:rPr lang="en-US" sz="1800" dirty="0">
                <a:solidFill>
                  <a:srgbClr val="0070C0"/>
                </a:solidFill>
                <a:latin typeface="+mn-lt"/>
              </a:rPr>
              <a:t>ID card is </a:t>
            </a:r>
            <a:r>
              <a:rPr lang="en-US" sz="1800" b="1" dirty="0">
                <a:solidFill>
                  <a:srgbClr val="0070C0"/>
                </a:solidFill>
                <a:latin typeface="+mn-lt"/>
              </a:rPr>
              <a:t>issued in </a:t>
            </a:r>
            <a:r>
              <a:rPr lang="en-US" sz="1800" b="1" dirty="0" err="1">
                <a:solidFill>
                  <a:srgbClr val="0070C0"/>
                </a:solidFill>
                <a:latin typeface="+mn-lt"/>
              </a:rPr>
              <a:t>Zbrojnice</a:t>
            </a:r>
            <a:r>
              <a:rPr lang="en-US" sz="1800" b="1" dirty="0">
                <a:solidFill>
                  <a:srgbClr val="0070C0"/>
                </a:solidFill>
                <a:latin typeface="+mn-lt"/>
              </a:rPr>
              <a:t> (Central Library) </a:t>
            </a:r>
            <a:r>
              <a:rPr lang="en-US" sz="1800" dirty="0">
                <a:solidFill>
                  <a:srgbClr val="0070C0"/>
                </a:solidFill>
                <a:latin typeface="+mn-lt"/>
              </a:rPr>
              <a:t>within a week upon the request was submitted. ID cards are taken individually during the office hours (</a:t>
            </a:r>
            <a:r>
              <a:rPr lang="cs-CZ" sz="1800" dirty="0" err="1">
                <a:solidFill>
                  <a:srgbClr val="0070C0"/>
                </a:solidFill>
                <a:latin typeface="+mn-lt"/>
              </a:rPr>
              <a:t>check</a:t>
            </a:r>
            <a:r>
              <a:rPr lang="cs-CZ" sz="1800" dirty="0">
                <a:solidFill>
                  <a:srgbClr val="0070C0"/>
                </a:solidFill>
                <a:latin typeface="+mn-lt"/>
              </a:rPr>
              <a:t> </a:t>
            </a:r>
            <a:r>
              <a:rPr lang="cs-CZ" sz="1800" dirty="0" err="1" smtClean="0">
                <a:solidFill>
                  <a:srgbClr val="0070C0"/>
                </a:solidFill>
                <a:latin typeface="+mn-lt"/>
              </a:rPr>
              <a:t>the</a:t>
            </a:r>
            <a:r>
              <a:rPr lang="cs-CZ" sz="1800" dirty="0" smtClean="0">
                <a:solidFill>
                  <a:srgbClr val="0070C0"/>
                </a:solidFill>
                <a:latin typeface="+mn-lt"/>
              </a:rPr>
              <a:t> status </a:t>
            </a:r>
            <a:r>
              <a:rPr lang="cs-CZ" sz="1800" dirty="0" err="1" smtClean="0">
                <a:solidFill>
                  <a:srgbClr val="0070C0"/>
                </a:solidFill>
                <a:latin typeface="+mn-lt"/>
              </a:rPr>
              <a:t>regularly</a:t>
            </a:r>
            <a:r>
              <a:rPr lang="cs-CZ" sz="1800" dirty="0" smtClean="0">
                <a:solidFill>
                  <a:srgbClr val="0070C0"/>
                </a:solidFill>
                <a:latin typeface="+mn-lt"/>
              </a:rPr>
              <a:t> </a:t>
            </a:r>
            <a:r>
              <a:rPr lang="en-US" sz="1800" dirty="0" smtClean="0">
                <a:solidFill>
                  <a:srgbClr val="0070C0"/>
                </a:solidFill>
                <a:latin typeface="+mn-lt"/>
              </a:rPr>
              <a:t>to </a:t>
            </a:r>
            <a:r>
              <a:rPr lang="en-US" sz="1800" dirty="0">
                <a:solidFill>
                  <a:srgbClr val="0070C0"/>
                </a:solidFill>
                <a:latin typeface="+mn-lt"/>
              </a:rPr>
              <a:t>know </a:t>
            </a:r>
            <a:r>
              <a:rPr lang="cs-CZ" sz="1800" dirty="0" err="1" smtClean="0">
                <a:solidFill>
                  <a:srgbClr val="0070C0"/>
                </a:solidFill>
                <a:latin typeface="+mn-lt"/>
              </a:rPr>
              <a:t>when</a:t>
            </a:r>
            <a:r>
              <a:rPr lang="en-US" sz="1800" dirty="0" smtClean="0">
                <a:solidFill>
                  <a:srgbClr val="0070C0"/>
                </a:solidFill>
                <a:latin typeface="+mn-lt"/>
              </a:rPr>
              <a:t> </a:t>
            </a:r>
            <a:r>
              <a:rPr lang="cs-CZ" sz="1800" dirty="0" err="1" smtClean="0">
                <a:solidFill>
                  <a:srgbClr val="0070C0"/>
                </a:solidFill>
                <a:latin typeface="+mn-lt"/>
              </a:rPr>
              <a:t>the</a:t>
            </a:r>
            <a:r>
              <a:rPr lang="en-US" sz="1800" dirty="0" smtClean="0">
                <a:solidFill>
                  <a:srgbClr val="0070C0"/>
                </a:solidFill>
                <a:latin typeface="+mn-lt"/>
              </a:rPr>
              <a:t> </a:t>
            </a:r>
            <a:r>
              <a:rPr lang="en-US" sz="1800" dirty="0">
                <a:solidFill>
                  <a:srgbClr val="0070C0"/>
                </a:solidFill>
                <a:latin typeface="+mn-lt"/>
              </a:rPr>
              <a:t>card is </a:t>
            </a:r>
            <a:r>
              <a:rPr lang="en-US" sz="1800" dirty="0" smtClean="0">
                <a:solidFill>
                  <a:srgbClr val="0070C0"/>
                </a:solidFill>
                <a:latin typeface="+mn-lt"/>
              </a:rPr>
              <a:t>ready</a:t>
            </a:r>
            <a:r>
              <a:rPr lang="cs-CZ" sz="1800" dirty="0" smtClean="0">
                <a:solidFill>
                  <a:srgbClr val="0070C0"/>
                </a:solidFill>
                <a:latin typeface="+mn-lt"/>
              </a:rPr>
              <a:t> for </a:t>
            </a:r>
            <a:r>
              <a:rPr lang="cs-CZ" sz="1800" dirty="0" err="1" smtClean="0">
                <a:solidFill>
                  <a:srgbClr val="0070C0"/>
                </a:solidFill>
                <a:latin typeface="+mn-lt"/>
              </a:rPr>
              <a:t>you</a:t>
            </a:r>
            <a:r>
              <a:rPr lang="cs-CZ" sz="1800" dirty="0" smtClean="0">
                <a:solidFill>
                  <a:srgbClr val="0070C0"/>
                </a:solidFill>
                <a:latin typeface="+mn-lt"/>
              </a:rPr>
              <a:t>).</a:t>
            </a:r>
            <a:endParaRPr lang="en-US" sz="1800" dirty="0">
              <a:solidFill>
                <a:srgbClr val="0070C0"/>
              </a:solidFill>
              <a:latin typeface="+mn-lt"/>
            </a:endParaRPr>
          </a:p>
          <a:p>
            <a:r>
              <a:rPr lang="en-US" sz="1800" dirty="0">
                <a:solidFill>
                  <a:srgbClr val="0070C0"/>
                </a:solidFill>
                <a:latin typeface="+mn-lt"/>
              </a:rPr>
              <a:t>Join Practical info</a:t>
            </a:r>
            <a:r>
              <a:rPr lang="cs-CZ" sz="1800" dirty="0">
                <a:solidFill>
                  <a:srgbClr val="0070C0"/>
                </a:solidFill>
                <a:latin typeface="+mn-lt"/>
              </a:rPr>
              <a:t>r</a:t>
            </a:r>
            <a:r>
              <a:rPr lang="en-US" sz="1800" dirty="0" err="1">
                <a:solidFill>
                  <a:srgbClr val="0070C0"/>
                </a:solidFill>
                <a:latin typeface="+mn-lt"/>
              </a:rPr>
              <a:t>mation</a:t>
            </a:r>
            <a:r>
              <a:rPr lang="en-US" sz="1800" dirty="0">
                <a:solidFill>
                  <a:srgbClr val="0070C0"/>
                </a:solidFill>
                <a:latin typeface="+mn-lt"/>
              </a:rPr>
              <a:t> </a:t>
            </a:r>
            <a:r>
              <a:rPr lang="cs-CZ" sz="1800" dirty="0">
                <a:solidFill>
                  <a:srgbClr val="0070C0"/>
                </a:solidFill>
                <a:latin typeface="+mn-lt"/>
              </a:rPr>
              <a:t>2.</a:t>
            </a:r>
            <a:r>
              <a:rPr lang="en-US" sz="1800" dirty="0">
                <a:solidFill>
                  <a:srgbClr val="0070C0"/>
                </a:solidFill>
                <a:latin typeface="+mn-lt"/>
              </a:rPr>
              <a:t> to know where the ID card office is located</a:t>
            </a:r>
            <a:r>
              <a:rPr lang="en-US" sz="1800" dirty="0" smtClean="0">
                <a:solidFill>
                  <a:srgbClr val="0070C0"/>
                </a:solidFill>
                <a:latin typeface="+mn-lt"/>
              </a:rPr>
              <a:t>.</a:t>
            </a:r>
            <a:endParaRPr lang="cs-CZ" sz="1800" dirty="0" smtClean="0">
              <a:solidFill>
                <a:srgbClr val="0070C0"/>
              </a:solidFill>
              <a:latin typeface="+mn-lt"/>
            </a:endParaRPr>
          </a:p>
          <a:p>
            <a:r>
              <a:rPr lang="cs-CZ" sz="1800" dirty="0" smtClean="0">
                <a:solidFill>
                  <a:srgbClr val="FF0000"/>
                </a:solidFill>
                <a:latin typeface="+mn-lt"/>
              </a:rPr>
              <a:t>ID </a:t>
            </a:r>
            <a:r>
              <a:rPr lang="cs-CZ" sz="1800" dirty="0" err="1" smtClean="0">
                <a:solidFill>
                  <a:srgbClr val="FF0000"/>
                </a:solidFill>
                <a:latin typeface="+mn-lt"/>
              </a:rPr>
              <a:t>cards</a:t>
            </a:r>
            <a:r>
              <a:rPr lang="cs-CZ" sz="1800" dirty="0" smtClean="0">
                <a:solidFill>
                  <a:srgbClr val="FF0000"/>
                </a:solidFill>
                <a:latin typeface="+mn-lt"/>
              </a:rPr>
              <a:t> </a:t>
            </a:r>
            <a:r>
              <a:rPr lang="cs-CZ" sz="1800" dirty="0" err="1" smtClean="0">
                <a:solidFill>
                  <a:srgbClr val="FF0000"/>
                </a:solidFill>
                <a:latin typeface="+mn-lt"/>
              </a:rPr>
              <a:t>office</a:t>
            </a:r>
            <a:r>
              <a:rPr lang="cs-CZ" sz="1800" dirty="0" smtClean="0">
                <a:solidFill>
                  <a:srgbClr val="FF0000"/>
                </a:solidFill>
                <a:latin typeface="+mn-lt"/>
              </a:rPr>
              <a:t> </a:t>
            </a:r>
            <a:r>
              <a:rPr lang="cs-CZ" sz="1800" dirty="0" err="1" smtClean="0">
                <a:solidFill>
                  <a:srgbClr val="FF0000"/>
                </a:solidFill>
                <a:latin typeface="+mn-lt"/>
              </a:rPr>
              <a:t>will</a:t>
            </a:r>
            <a:r>
              <a:rPr lang="cs-CZ" sz="1800" dirty="0" smtClean="0">
                <a:solidFill>
                  <a:srgbClr val="FF0000"/>
                </a:solidFill>
                <a:latin typeface="+mn-lt"/>
              </a:rPr>
              <a:t> </a:t>
            </a:r>
            <a:r>
              <a:rPr lang="cs-CZ" sz="1800" dirty="0" err="1" smtClean="0">
                <a:solidFill>
                  <a:srgbClr val="FF0000"/>
                </a:solidFill>
                <a:latin typeface="+mn-lt"/>
              </a:rPr>
              <a:t>be</a:t>
            </a:r>
            <a:r>
              <a:rPr lang="cs-CZ" sz="1800" dirty="0" smtClean="0">
                <a:solidFill>
                  <a:srgbClr val="FF0000"/>
                </a:solidFill>
                <a:latin typeface="+mn-lt"/>
              </a:rPr>
              <a:t> open on </a:t>
            </a:r>
            <a:r>
              <a:rPr lang="cs-CZ" sz="1800" dirty="0" err="1" smtClean="0">
                <a:solidFill>
                  <a:srgbClr val="FF0000"/>
                </a:solidFill>
                <a:latin typeface="+mn-lt"/>
              </a:rPr>
              <a:t>Monday</a:t>
            </a:r>
            <a:r>
              <a:rPr lang="cs-CZ" sz="1800" dirty="0" smtClean="0">
                <a:solidFill>
                  <a:srgbClr val="FF0000"/>
                </a:solidFill>
                <a:latin typeface="+mn-lt"/>
              </a:rPr>
              <a:t>, 10.2.2020 </a:t>
            </a:r>
            <a:r>
              <a:rPr lang="cs-CZ" sz="1800" dirty="0" err="1" smtClean="0">
                <a:solidFill>
                  <a:srgbClr val="FF0000"/>
                </a:solidFill>
                <a:latin typeface="+mn-lt"/>
              </a:rPr>
              <a:t>at</a:t>
            </a:r>
            <a:r>
              <a:rPr lang="cs-CZ" sz="1800" dirty="0" smtClean="0">
                <a:solidFill>
                  <a:srgbClr val="FF0000"/>
                </a:solidFill>
                <a:latin typeface="+mn-lt"/>
              </a:rPr>
              <a:t> </a:t>
            </a:r>
            <a:r>
              <a:rPr lang="cs-CZ" sz="1800" dirty="0" err="1" smtClean="0">
                <a:solidFill>
                  <a:srgbClr val="FF0000"/>
                </a:solidFill>
                <a:latin typeface="+mn-lt"/>
              </a:rPr>
              <a:t>the</a:t>
            </a:r>
            <a:r>
              <a:rPr lang="cs-CZ" sz="1800" dirty="0" smtClean="0">
                <a:solidFill>
                  <a:srgbClr val="FF0000"/>
                </a:solidFill>
                <a:latin typeface="+mn-lt"/>
              </a:rPr>
              <a:t> </a:t>
            </a:r>
            <a:r>
              <a:rPr lang="cs-CZ" sz="1800" dirty="0" err="1" smtClean="0">
                <a:solidFill>
                  <a:srgbClr val="FF0000"/>
                </a:solidFill>
                <a:latin typeface="+mn-lt"/>
              </a:rPr>
              <a:t>earliest</a:t>
            </a:r>
            <a:r>
              <a:rPr lang="cs-CZ" sz="1800" dirty="0" smtClean="0">
                <a:solidFill>
                  <a:srgbClr val="FF0000"/>
                </a:solidFill>
                <a:latin typeface="+mn-lt"/>
              </a:rPr>
              <a:t> </a:t>
            </a:r>
            <a:r>
              <a:rPr lang="cs-CZ" sz="1800" dirty="0" err="1" smtClean="0">
                <a:solidFill>
                  <a:srgbClr val="FF0000"/>
                </a:solidFill>
                <a:latin typeface="+mn-lt"/>
              </a:rPr>
              <a:t>due</a:t>
            </a:r>
            <a:r>
              <a:rPr lang="cs-CZ" sz="1800" dirty="0" smtClean="0">
                <a:solidFill>
                  <a:srgbClr val="FF0000"/>
                </a:solidFill>
                <a:latin typeface="+mn-lt"/>
              </a:rPr>
              <a:t> to </a:t>
            </a:r>
            <a:r>
              <a:rPr lang="cs-CZ" sz="1800" dirty="0" err="1" smtClean="0">
                <a:solidFill>
                  <a:srgbClr val="FF0000"/>
                </a:solidFill>
                <a:latin typeface="+mn-lt"/>
              </a:rPr>
              <a:t>technical</a:t>
            </a:r>
            <a:r>
              <a:rPr lang="cs-CZ" sz="1800" dirty="0" smtClean="0">
                <a:solidFill>
                  <a:srgbClr val="FF0000"/>
                </a:solidFill>
                <a:latin typeface="+mn-lt"/>
              </a:rPr>
              <a:t> </a:t>
            </a:r>
            <a:r>
              <a:rPr lang="cs-CZ" sz="1800" dirty="0" err="1" smtClean="0">
                <a:solidFill>
                  <a:srgbClr val="FF0000"/>
                </a:solidFill>
                <a:latin typeface="+mn-lt"/>
              </a:rPr>
              <a:t>reasons</a:t>
            </a:r>
            <a:r>
              <a:rPr lang="cs-CZ" sz="1800" dirty="0">
                <a:solidFill>
                  <a:srgbClr val="FF0000"/>
                </a:solidFill>
                <a:latin typeface="+mn-lt"/>
              </a:rPr>
              <a:t>!</a:t>
            </a:r>
            <a:endParaRPr lang="en-US" sz="1800" dirty="0">
              <a:solidFill>
                <a:srgbClr val="FF0000"/>
              </a:solidFill>
              <a:latin typeface="+mn-lt"/>
            </a:endParaRPr>
          </a:p>
        </p:txBody>
      </p:sp>
      <p:sp>
        <p:nvSpPr>
          <p:cNvPr id="7"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36530777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How</a:t>
            </a:r>
            <a:r>
              <a:rPr lang="cs-CZ" dirty="0" smtClean="0"/>
              <a:t> to </a:t>
            </a:r>
            <a:r>
              <a:rPr lang="cs-CZ" dirty="0" err="1" smtClean="0"/>
              <a:t>arrange</a:t>
            </a:r>
            <a:r>
              <a:rPr lang="cs-CZ" dirty="0" smtClean="0"/>
              <a:t> </a:t>
            </a:r>
            <a:r>
              <a:rPr lang="cs-CZ" dirty="0" err="1" smtClean="0"/>
              <a:t>your</a:t>
            </a:r>
            <a:r>
              <a:rPr lang="cs-CZ" dirty="0" smtClean="0"/>
              <a:t> Palacký University ID CARD? </a:t>
            </a:r>
            <a:br>
              <a:rPr lang="cs-CZ" dirty="0" smtClean="0"/>
            </a:br>
            <a:r>
              <a:rPr lang="cs-CZ" dirty="0" smtClean="0"/>
              <a:t>Enter </a:t>
            </a:r>
            <a:r>
              <a:rPr lang="cs-CZ" dirty="0" err="1" smtClean="0"/>
              <a:t>the</a:t>
            </a:r>
            <a:r>
              <a:rPr lang="cs-CZ" dirty="0" smtClean="0"/>
              <a:t> UP Online </a:t>
            </a:r>
            <a:r>
              <a:rPr lang="cs-CZ" dirty="0" err="1" smtClean="0"/>
              <a:t>Application</a:t>
            </a:r>
            <a:endParaRPr lang="cs-CZ" dirty="0"/>
          </a:p>
        </p:txBody>
      </p:sp>
      <p:pic>
        <p:nvPicPr>
          <p:cNvPr id="5" name="Zástupný symbol pro obsah 4"/>
          <p:cNvPicPr>
            <a:picLocks noGrp="1" noChangeAspect="1"/>
          </p:cNvPicPr>
          <p:nvPr>
            <p:ph idx="1"/>
          </p:nvPr>
        </p:nvPicPr>
        <p:blipFill>
          <a:blip r:embed="rId2"/>
          <a:stretch>
            <a:fillRect/>
          </a:stretch>
        </p:blipFill>
        <p:spPr>
          <a:xfrm>
            <a:off x="720725" y="2368080"/>
            <a:ext cx="7559675" cy="3758777"/>
          </a:xfrm>
          <a:prstGeom prst="rect">
            <a:avLst/>
          </a:prstGeom>
        </p:spPr>
      </p:pic>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spTree>
    <p:extLst>
      <p:ext uri="{BB962C8B-B14F-4D97-AF65-F5344CB8AC3E}">
        <p14:creationId xmlns:p14="http://schemas.microsoft.com/office/powerpoint/2010/main" val="24504158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720000" y="1384418"/>
            <a:ext cx="7560000" cy="984381"/>
          </a:xfrm>
        </p:spPr>
        <p:txBody>
          <a:bodyPr>
            <a:normAutofit fontScale="90000"/>
          </a:bodyPr>
          <a:lstStyle/>
          <a:p>
            <a:r>
              <a:rPr lang="cs-CZ" dirty="0" err="1" smtClean="0"/>
              <a:t>Choose</a:t>
            </a:r>
            <a:r>
              <a:rPr lang="cs-CZ" dirty="0" smtClean="0"/>
              <a:t> </a:t>
            </a:r>
            <a:r>
              <a:rPr lang="cs-CZ" dirty="0" err="1" smtClean="0"/>
              <a:t>your</a:t>
            </a:r>
            <a:r>
              <a:rPr lang="cs-CZ" dirty="0" smtClean="0"/>
              <a:t> UP ID </a:t>
            </a:r>
            <a:r>
              <a:rPr lang="cs-CZ" dirty="0" err="1" smtClean="0"/>
              <a:t>Card</a:t>
            </a:r>
            <a:r>
              <a:rPr lang="cs-CZ" dirty="0" smtClean="0"/>
              <a:t> in </a:t>
            </a:r>
            <a:r>
              <a:rPr lang="cs-CZ" dirty="0" err="1" smtClean="0"/>
              <a:t>the</a:t>
            </a:r>
            <a:r>
              <a:rPr lang="cs-CZ" dirty="0" smtClean="0"/>
              <a:t> online </a:t>
            </a:r>
            <a:r>
              <a:rPr lang="cs-CZ" dirty="0" err="1" smtClean="0"/>
              <a:t>application</a:t>
            </a:r>
            <a:r>
              <a:rPr lang="cs-CZ" dirty="0" smtClean="0"/>
              <a:t/>
            </a:r>
            <a:br>
              <a:rPr lang="cs-CZ" dirty="0" smtClean="0"/>
            </a:br>
            <a:r>
              <a:rPr lang="cs-CZ" sz="2000" dirty="0" err="1" smtClean="0"/>
              <a:t>both</a:t>
            </a:r>
            <a:r>
              <a:rPr lang="cs-CZ" sz="2000" dirty="0" smtClean="0"/>
              <a:t> </a:t>
            </a:r>
            <a:r>
              <a:rPr lang="cs-CZ" sz="2000" dirty="0" err="1" smtClean="0"/>
              <a:t>cards</a:t>
            </a:r>
            <a:r>
              <a:rPr lang="cs-CZ" sz="2000" dirty="0" smtClean="0"/>
              <a:t> </a:t>
            </a:r>
            <a:r>
              <a:rPr lang="cs-CZ" sz="2000" dirty="0" err="1" smtClean="0"/>
              <a:t>provide</a:t>
            </a:r>
            <a:r>
              <a:rPr lang="cs-CZ" sz="2000" dirty="0" smtClean="0"/>
              <a:t> </a:t>
            </a:r>
            <a:r>
              <a:rPr lang="cs-CZ" sz="2000" dirty="0" err="1" smtClean="0"/>
              <a:t>the</a:t>
            </a:r>
            <a:r>
              <a:rPr lang="cs-CZ" sz="2000" dirty="0" smtClean="0"/>
              <a:t> </a:t>
            </a:r>
            <a:r>
              <a:rPr lang="cs-CZ" sz="2000" dirty="0" err="1" smtClean="0"/>
              <a:t>same</a:t>
            </a:r>
            <a:r>
              <a:rPr lang="cs-CZ" sz="2000" dirty="0" smtClean="0"/>
              <a:t> </a:t>
            </a:r>
            <a:r>
              <a:rPr lang="cs-CZ" sz="2000" dirty="0" err="1" smtClean="0"/>
              <a:t>services</a:t>
            </a:r>
            <a:r>
              <a:rPr lang="cs-CZ" sz="2000" dirty="0" smtClean="0"/>
              <a:t> </a:t>
            </a:r>
            <a:r>
              <a:rPr lang="cs-CZ" sz="2000" dirty="0" err="1" smtClean="0"/>
              <a:t>within</a:t>
            </a:r>
            <a:r>
              <a:rPr lang="cs-CZ" sz="2000" dirty="0" smtClean="0"/>
              <a:t> UP</a:t>
            </a:r>
            <a:br>
              <a:rPr lang="cs-CZ" sz="2000" dirty="0" smtClean="0"/>
            </a:br>
            <a:r>
              <a:rPr lang="cs-CZ" sz="2000" dirty="0" smtClean="0"/>
              <a:t/>
            </a:r>
            <a:br>
              <a:rPr lang="cs-CZ" sz="2000" dirty="0" smtClean="0"/>
            </a:br>
            <a:endParaRPr lang="cs-CZ" sz="2000" dirty="0"/>
          </a:p>
        </p:txBody>
      </p:sp>
      <p:sp>
        <p:nvSpPr>
          <p:cNvPr id="7" name="Zástupný symbol pro text 6"/>
          <p:cNvSpPr>
            <a:spLocks noGrp="1"/>
          </p:cNvSpPr>
          <p:nvPr>
            <p:ph type="body" idx="1"/>
          </p:nvPr>
        </p:nvSpPr>
        <p:spPr/>
        <p:txBody>
          <a:bodyPr>
            <a:normAutofit fontScale="47500" lnSpcReduction="20000"/>
          </a:bodyPr>
          <a:lstStyle/>
          <a:p>
            <a:r>
              <a:rPr lang="cs-CZ" sz="4200" dirty="0"/>
              <a:t>ISIC</a:t>
            </a:r>
            <a:r>
              <a:rPr lang="cs-CZ" sz="3600" dirty="0" smtClean="0"/>
              <a:t> </a:t>
            </a:r>
            <a:r>
              <a:rPr lang="cs-CZ" dirty="0" smtClean="0"/>
              <a:t>+ UP ID </a:t>
            </a:r>
            <a:r>
              <a:rPr lang="cs-CZ" dirty="0" err="1" smtClean="0"/>
              <a:t>Card</a:t>
            </a:r>
            <a:r>
              <a:rPr lang="cs-CZ" dirty="0" smtClean="0"/>
              <a:t> = </a:t>
            </a:r>
            <a:r>
              <a:rPr lang="cs-CZ" dirty="0" err="1" smtClean="0"/>
              <a:t>two</a:t>
            </a:r>
            <a:r>
              <a:rPr lang="cs-CZ" dirty="0" smtClean="0"/>
              <a:t> in </a:t>
            </a:r>
            <a:r>
              <a:rPr lang="cs-CZ" dirty="0" err="1" smtClean="0"/>
              <a:t>one</a:t>
            </a:r>
            <a:endParaRPr lang="cs-CZ" dirty="0" smtClean="0"/>
          </a:p>
          <a:p>
            <a:r>
              <a:rPr lang="cs-CZ" dirty="0" smtClean="0">
                <a:solidFill>
                  <a:srgbClr val="FF0000"/>
                </a:solidFill>
              </a:rPr>
              <a:t>450 CZK </a:t>
            </a:r>
            <a:r>
              <a:rPr lang="cs-CZ" sz="1100" dirty="0" smtClean="0"/>
              <a:t>(</a:t>
            </a:r>
            <a:r>
              <a:rPr lang="cs-CZ" sz="1300" dirty="0" smtClean="0"/>
              <a:t>200 deposit + 250 </a:t>
            </a:r>
            <a:r>
              <a:rPr lang="cs-CZ" sz="1300" dirty="0" err="1" smtClean="0"/>
              <a:t>payment</a:t>
            </a:r>
            <a:r>
              <a:rPr lang="cs-CZ" sz="1300" dirty="0" smtClean="0"/>
              <a:t>)</a:t>
            </a:r>
          </a:p>
          <a:p>
            <a:r>
              <a:rPr lang="cs-CZ" sz="2200" dirty="0" err="1" smtClean="0"/>
              <a:t>Valid</a:t>
            </a:r>
            <a:r>
              <a:rPr lang="cs-CZ" sz="2200" dirty="0" smtClean="0"/>
              <a:t> </a:t>
            </a:r>
            <a:r>
              <a:rPr lang="cs-CZ" sz="2200" dirty="0" err="1" smtClean="0"/>
              <a:t>till</a:t>
            </a:r>
            <a:r>
              <a:rPr lang="cs-CZ" sz="2200" dirty="0" smtClean="0"/>
              <a:t> </a:t>
            </a:r>
            <a:r>
              <a:rPr lang="cs-CZ" sz="2200" dirty="0" err="1" smtClean="0"/>
              <a:t>December</a:t>
            </a:r>
            <a:r>
              <a:rPr lang="cs-CZ" sz="2200" dirty="0" smtClean="0"/>
              <a:t> 2020</a:t>
            </a:r>
            <a:endParaRPr lang="cs-CZ" sz="2200" dirty="0"/>
          </a:p>
        </p:txBody>
      </p:sp>
      <p:sp>
        <p:nvSpPr>
          <p:cNvPr id="9" name="Zástupný symbol pro text 8"/>
          <p:cNvSpPr>
            <a:spLocks noGrp="1"/>
          </p:cNvSpPr>
          <p:nvPr>
            <p:ph type="body" sz="quarter" idx="3"/>
          </p:nvPr>
        </p:nvSpPr>
        <p:spPr>
          <a:xfrm>
            <a:off x="4624216" y="2343163"/>
            <a:ext cx="3621600" cy="693376"/>
          </a:xfrm>
        </p:spPr>
        <p:txBody>
          <a:bodyPr>
            <a:normAutofit fontScale="40000" lnSpcReduction="20000"/>
          </a:bodyPr>
          <a:lstStyle/>
          <a:p>
            <a:r>
              <a:rPr lang="cs-CZ" sz="5100" dirty="0" smtClean="0"/>
              <a:t>UP Standard Blue </a:t>
            </a:r>
            <a:r>
              <a:rPr lang="cs-CZ" sz="5100" dirty="0" err="1" smtClean="0"/>
              <a:t>Card</a:t>
            </a:r>
            <a:endParaRPr lang="cs-CZ" sz="5100" dirty="0" smtClean="0"/>
          </a:p>
          <a:p>
            <a:r>
              <a:rPr lang="cs-CZ" dirty="0" smtClean="0">
                <a:solidFill>
                  <a:srgbClr val="FF0000"/>
                </a:solidFill>
              </a:rPr>
              <a:t>200 CZK </a:t>
            </a:r>
            <a:r>
              <a:rPr lang="cs-CZ" dirty="0" smtClean="0"/>
              <a:t>deposit</a:t>
            </a:r>
          </a:p>
          <a:p>
            <a:r>
              <a:rPr lang="cs-CZ" sz="2200" dirty="0" err="1" smtClean="0"/>
              <a:t>Valid</a:t>
            </a:r>
            <a:r>
              <a:rPr lang="cs-CZ" sz="2200" dirty="0" smtClean="0"/>
              <a:t> </a:t>
            </a:r>
            <a:r>
              <a:rPr lang="cs-CZ" sz="2200" dirty="0" err="1" smtClean="0"/>
              <a:t>for</a:t>
            </a:r>
            <a:r>
              <a:rPr lang="cs-CZ" sz="2200" dirty="0" smtClean="0"/>
              <a:t> </a:t>
            </a:r>
            <a:r>
              <a:rPr lang="cs-CZ" sz="2200" dirty="0" err="1" smtClean="0"/>
              <a:t>the</a:t>
            </a:r>
            <a:r>
              <a:rPr lang="cs-CZ" sz="2200" dirty="0" smtClean="0"/>
              <a:t> </a:t>
            </a:r>
            <a:r>
              <a:rPr lang="cs-CZ" sz="2200" dirty="0" err="1" smtClean="0"/>
              <a:t>time</a:t>
            </a:r>
            <a:r>
              <a:rPr lang="cs-CZ" sz="2200" dirty="0" smtClean="0"/>
              <a:t> </a:t>
            </a:r>
            <a:r>
              <a:rPr lang="cs-CZ" sz="2200" dirty="0" err="1" smtClean="0"/>
              <a:t>of</a:t>
            </a:r>
            <a:r>
              <a:rPr lang="cs-CZ" sz="2200" dirty="0" smtClean="0"/>
              <a:t> a study </a:t>
            </a:r>
            <a:r>
              <a:rPr lang="cs-CZ" sz="2200" dirty="0" err="1" smtClean="0"/>
              <a:t>stay</a:t>
            </a:r>
            <a:endParaRPr lang="cs-CZ" sz="2200" dirty="0"/>
          </a:p>
        </p:txBody>
      </p:sp>
      <p:pic>
        <p:nvPicPr>
          <p:cNvPr id="11" name="Picture 6"/>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 t="1446" r="1438" b="3016"/>
          <a:stretch/>
        </p:blipFill>
        <p:spPr bwMode="auto">
          <a:xfrm>
            <a:off x="700755" y="3150524"/>
            <a:ext cx="3621863" cy="2069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42916" y="3136307"/>
            <a:ext cx="3376508" cy="212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761992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94486" y="1620000"/>
            <a:ext cx="5947719" cy="748080"/>
          </a:xfrm>
        </p:spPr>
        <p:txBody>
          <a:bodyPr/>
          <a:lstStyle/>
          <a:p>
            <a:endParaRPr lang="cs-CZ" dirty="0"/>
          </a:p>
        </p:txBody>
      </p:sp>
      <p:pic>
        <p:nvPicPr>
          <p:cNvPr id="5" name="Zástupný symbol pro obsah 4"/>
          <p:cNvPicPr>
            <a:picLocks noGrp="1" noChangeAspect="1"/>
          </p:cNvPicPr>
          <p:nvPr>
            <p:ph idx="1"/>
          </p:nvPr>
        </p:nvPicPr>
        <p:blipFill>
          <a:blip r:embed="rId2"/>
          <a:stretch>
            <a:fillRect/>
          </a:stretch>
        </p:blipFill>
        <p:spPr>
          <a:xfrm>
            <a:off x="873211" y="1620000"/>
            <a:ext cx="7158682" cy="4739525"/>
          </a:xfrm>
          <a:prstGeom prst="rect">
            <a:avLst/>
          </a:prstGeom>
        </p:spPr>
      </p:pic>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spTree>
    <p:extLst>
      <p:ext uri="{BB962C8B-B14F-4D97-AF65-F5344CB8AC3E}">
        <p14:creationId xmlns:p14="http://schemas.microsoft.com/office/powerpoint/2010/main" val="1973333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pic>
        <p:nvPicPr>
          <p:cNvPr id="5" name="Obrázek 4"/>
          <p:cNvPicPr>
            <a:picLocks noChangeAspect="1"/>
          </p:cNvPicPr>
          <p:nvPr/>
        </p:nvPicPr>
        <p:blipFill>
          <a:blip r:embed="rId2"/>
          <a:stretch>
            <a:fillRect/>
          </a:stretch>
        </p:blipFill>
        <p:spPr>
          <a:xfrm>
            <a:off x="-63343" y="562370"/>
            <a:ext cx="9126224" cy="5715798"/>
          </a:xfrm>
          <a:prstGeom prst="rect">
            <a:avLst/>
          </a:prstGeom>
        </p:spPr>
      </p:pic>
    </p:spTree>
    <p:extLst>
      <p:ext uri="{BB962C8B-B14F-4D97-AF65-F5344CB8AC3E}">
        <p14:creationId xmlns:p14="http://schemas.microsoft.com/office/powerpoint/2010/main" val="1880157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20000" y="1888621"/>
            <a:ext cx="7560000" cy="495657"/>
          </a:xfrm>
        </p:spPr>
        <p:txBody>
          <a:bodyPr/>
          <a:lstStyle/>
          <a:p>
            <a:r>
              <a:rPr lang="cs-CZ" dirty="0" smtClean="0"/>
              <a:t>Palacký University ID </a:t>
            </a:r>
            <a:r>
              <a:rPr lang="cs-CZ" dirty="0" err="1" smtClean="0"/>
              <a:t>Card</a:t>
            </a:r>
            <a:r>
              <a:rPr lang="cs-CZ" dirty="0" smtClean="0"/>
              <a:t> </a:t>
            </a:r>
            <a:endParaRPr lang="cs-CZ" dirty="0"/>
          </a:p>
        </p:txBody>
      </p:sp>
      <p:sp>
        <p:nvSpPr>
          <p:cNvPr id="3" name="Podnadpis 2"/>
          <p:cNvSpPr>
            <a:spLocks noGrp="1"/>
          </p:cNvSpPr>
          <p:nvPr>
            <p:ph type="subTitle" idx="1"/>
          </p:nvPr>
        </p:nvSpPr>
        <p:spPr>
          <a:xfrm>
            <a:off x="802378" y="2384278"/>
            <a:ext cx="7560000" cy="3332859"/>
          </a:xfrm>
        </p:spPr>
        <p:txBody>
          <a:bodyPr>
            <a:normAutofit/>
          </a:bodyPr>
          <a:lstStyle/>
          <a:p>
            <a:r>
              <a:rPr lang="cs-CZ" sz="2300" b="1" dirty="0" smtClean="0">
                <a:solidFill>
                  <a:srgbClr val="0070C0"/>
                </a:solidFill>
                <a:latin typeface="+mn-lt"/>
              </a:rPr>
              <a:t>24 </a:t>
            </a:r>
            <a:r>
              <a:rPr lang="cs-CZ" sz="2300" b="1" dirty="0" err="1">
                <a:solidFill>
                  <a:srgbClr val="0070C0"/>
                </a:solidFill>
                <a:latin typeface="+mn-lt"/>
              </a:rPr>
              <a:t>hours</a:t>
            </a:r>
            <a:r>
              <a:rPr lang="cs-CZ" sz="2300" b="1" dirty="0">
                <a:solidFill>
                  <a:srgbClr val="0070C0"/>
                </a:solidFill>
                <a:latin typeface="+mn-lt"/>
              </a:rPr>
              <a:t> </a:t>
            </a:r>
            <a:r>
              <a:rPr lang="cs-CZ" sz="2300" b="1" dirty="0" err="1" smtClean="0">
                <a:solidFill>
                  <a:srgbClr val="0070C0"/>
                </a:solidFill>
                <a:latin typeface="+mn-lt"/>
              </a:rPr>
              <a:t>after</a:t>
            </a:r>
            <a:r>
              <a:rPr lang="cs-CZ" sz="2300" b="1" dirty="0" smtClean="0">
                <a:solidFill>
                  <a:srgbClr val="0070C0"/>
                </a:solidFill>
                <a:latin typeface="+mn-lt"/>
              </a:rPr>
              <a:t> </a:t>
            </a:r>
            <a:r>
              <a:rPr lang="cs-CZ" sz="2300" b="1" dirty="0" err="1" smtClean="0">
                <a:solidFill>
                  <a:srgbClr val="0070C0"/>
                </a:solidFill>
                <a:latin typeface="+mn-lt"/>
              </a:rPr>
              <a:t>printing</a:t>
            </a:r>
            <a:r>
              <a:rPr lang="cs-CZ" sz="2300" b="1" dirty="0" smtClean="0">
                <a:solidFill>
                  <a:srgbClr val="0070C0"/>
                </a:solidFill>
                <a:latin typeface="+mn-lt"/>
              </a:rPr>
              <a:t> </a:t>
            </a:r>
            <a:r>
              <a:rPr lang="cs-CZ" sz="2300" b="1" dirty="0" err="1" smtClean="0">
                <a:solidFill>
                  <a:srgbClr val="0070C0"/>
                </a:solidFill>
                <a:latin typeface="+mn-lt"/>
              </a:rPr>
              <a:t>ready</a:t>
            </a:r>
            <a:r>
              <a:rPr lang="cs-CZ" sz="2300" b="1" dirty="0" smtClean="0">
                <a:solidFill>
                  <a:srgbClr val="0070C0"/>
                </a:solidFill>
                <a:latin typeface="+mn-lt"/>
              </a:rPr>
              <a:t> </a:t>
            </a:r>
            <a:r>
              <a:rPr lang="cs-CZ" sz="2300" b="1" dirty="0">
                <a:solidFill>
                  <a:srgbClr val="0070C0"/>
                </a:solidFill>
                <a:latin typeface="+mn-lt"/>
              </a:rPr>
              <a:t>for full use</a:t>
            </a:r>
          </a:p>
          <a:p>
            <a:r>
              <a:rPr lang="cs-CZ" sz="2300" dirty="0" err="1">
                <a:solidFill>
                  <a:srgbClr val="0070C0"/>
                </a:solidFill>
                <a:latin typeface="+mn-lt"/>
              </a:rPr>
              <a:t>Library</a:t>
            </a:r>
            <a:endParaRPr lang="cs-CZ" sz="2300" dirty="0">
              <a:solidFill>
                <a:srgbClr val="0070C0"/>
              </a:solidFill>
              <a:latin typeface="+mn-lt"/>
            </a:endParaRPr>
          </a:p>
          <a:p>
            <a:r>
              <a:rPr lang="cs-CZ" sz="2300" dirty="0" err="1">
                <a:solidFill>
                  <a:srgbClr val="0070C0"/>
                </a:solidFill>
                <a:latin typeface="+mn-lt"/>
              </a:rPr>
              <a:t>Computer</a:t>
            </a:r>
            <a:r>
              <a:rPr lang="cs-CZ" sz="2300" dirty="0">
                <a:solidFill>
                  <a:srgbClr val="0070C0"/>
                </a:solidFill>
                <a:latin typeface="+mn-lt"/>
              </a:rPr>
              <a:t> </a:t>
            </a:r>
            <a:r>
              <a:rPr lang="cs-CZ" sz="2300" dirty="0" err="1">
                <a:solidFill>
                  <a:srgbClr val="0070C0"/>
                </a:solidFill>
                <a:latin typeface="+mn-lt"/>
              </a:rPr>
              <a:t>Halls</a:t>
            </a:r>
            <a:r>
              <a:rPr lang="cs-CZ" sz="2300" dirty="0">
                <a:solidFill>
                  <a:srgbClr val="0070C0"/>
                </a:solidFill>
                <a:latin typeface="+mn-lt"/>
              </a:rPr>
              <a:t> </a:t>
            </a:r>
          </a:p>
          <a:p>
            <a:r>
              <a:rPr lang="cs-CZ" sz="2300" dirty="0" err="1">
                <a:solidFill>
                  <a:srgbClr val="0070C0"/>
                </a:solidFill>
                <a:latin typeface="+mn-lt"/>
              </a:rPr>
              <a:t>Dining</a:t>
            </a:r>
            <a:r>
              <a:rPr lang="cs-CZ" sz="2300" dirty="0">
                <a:solidFill>
                  <a:srgbClr val="0070C0"/>
                </a:solidFill>
                <a:latin typeface="+mn-lt"/>
              </a:rPr>
              <a:t> </a:t>
            </a:r>
            <a:r>
              <a:rPr lang="cs-CZ" sz="2300" dirty="0" err="1">
                <a:solidFill>
                  <a:srgbClr val="0070C0"/>
                </a:solidFill>
                <a:latin typeface="+mn-lt"/>
              </a:rPr>
              <a:t>Hall</a:t>
            </a:r>
            <a:r>
              <a:rPr lang="cs-CZ" sz="2300" dirty="0">
                <a:solidFill>
                  <a:srgbClr val="0070C0"/>
                </a:solidFill>
                <a:latin typeface="+mn-lt"/>
              </a:rPr>
              <a:t> – </a:t>
            </a:r>
            <a:r>
              <a:rPr lang="cs-CZ" sz="2300" b="1" dirty="0" err="1">
                <a:solidFill>
                  <a:srgbClr val="0070C0"/>
                </a:solidFill>
                <a:latin typeface="+mn-lt"/>
              </a:rPr>
              <a:t>Envelopa</a:t>
            </a:r>
            <a:r>
              <a:rPr lang="cs-CZ" sz="2300" b="1" dirty="0">
                <a:solidFill>
                  <a:srgbClr val="0070C0"/>
                </a:solidFill>
                <a:latin typeface="+mn-lt"/>
              </a:rPr>
              <a:t> </a:t>
            </a:r>
            <a:r>
              <a:rPr lang="cs-CZ" sz="2300" b="1" dirty="0" err="1" smtClean="0">
                <a:solidFill>
                  <a:srgbClr val="0070C0"/>
                </a:solidFill>
                <a:latin typeface="+mn-lt"/>
              </a:rPr>
              <a:t>or</a:t>
            </a:r>
            <a:r>
              <a:rPr lang="cs-CZ" sz="2300" b="1" dirty="0" smtClean="0">
                <a:solidFill>
                  <a:srgbClr val="0070C0"/>
                </a:solidFill>
                <a:latin typeface="+mn-lt"/>
              </a:rPr>
              <a:t> </a:t>
            </a:r>
            <a:r>
              <a:rPr lang="cs-CZ" sz="2300" b="1" dirty="0" err="1">
                <a:solidFill>
                  <a:srgbClr val="0070C0"/>
                </a:solidFill>
                <a:latin typeface="+mn-lt"/>
              </a:rPr>
              <a:t>Neředín</a:t>
            </a:r>
            <a:r>
              <a:rPr lang="cs-CZ" sz="2300" b="1" dirty="0">
                <a:solidFill>
                  <a:srgbClr val="0070C0"/>
                </a:solidFill>
                <a:latin typeface="+mn-lt"/>
              </a:rPr>
              <a:t> </a:t>
            </a:r>
            <a:r>
              <a:rPr lang="cs-CZ" sz="2300" dirty="0">
                <a:solidFill>
                  <a:srgbClr val="0070C0"/>
                </a:solidFill>
                <a:latin typeface="+mn-lt"/>
              </a:rPr>
              <a:t>– </a:t>
            </a:r>
            <a:r>
              <a:rPr lang="cs-CZ" sz="2300" dirty="0" err="1">
                <a:solidFill>
                  <a:srgbClr val="0070C0"/>
                </a:solidFill>
                <a:latin typeface="+mn-lt"/>
              </a:rPr>
              <a:t>meal</a:t>
            </a:r>
            <a:r>
              <a:rPr lang="cs-CZ" sz="2300" dirty="0">
                <a:solidFill>
                  <a:srgbClr val="0070C0"/>
                </a:solidFill>
                <a:latin typeface="+mn-lt"/>
              </a:rPr>
              <a:t> </a:t>
            </a:r>
            <a:r>
              <a:rPr lang="cs-CZ" sz="2300" dirty="0" err="1">
                <a:solidFill>
                  <a:srgbClr val="0070C0"/>
                </a:solidFill>
                <a:latin typeface="+mn-lt"/>
              </a:rPr>
              <a:t>orders</a:t>
            </a:r>
            <a:endParaRPr lang="cs-CZ" sz="2300" dirty="0">
              <a:solidFill>
                <a:srgbClr val="0070C0"/>
              </a:solidFill>
              <a:latin typeface="+mn-lt"/>
            </a:endParaRPr>
          </a:p>
          <a:p>
            <a:r>
              <a:rPr lang="cs-CZ" sz="2300" dirty="0" err="1" smtClean="0">
                <a:solidFill>
                  <a:srgbClr val="0070C0"/>
                </a:solidFill>
                <a:latin typeface="+mn-lt"/>
              </a:rPr>
              <a:t>Problems</a:t>
            </a:r>
            <a:r>
              <a:rPr lang="cs-CZ" sz="2300" dirty="0" smtClean="0">
                <a:solidFill>
                  <a:srgbClr val="0070C0"/>
                </a:solidFill>
                <a:latin typeface="+mn-lt"/>
              </a:rPr>
              <a:t> </a:t>
            </a:r>
            <a:r>
              <a:rPr lang="cs-CZ" sz="2300" dirty="0" err="1" smtClean="0">
                <a:solidFill>
                  <a:srgbClr val="0070C0"/>
                </a:solidFill>
                <a:latin typeface="+mn-lt"/>
              </a:rPr>
              <a:t>with</a:t>
            </a:r>
            <a:r>
              <a:rPr lang="cs-CZ" sz="2300" dirty="0" smtClean="0">
                <a:solidFill>
                  <a:srgbClr val="0070C0"/>
                </a:solidFill>
                <a:latin typeface="+mn-lt"/>
              </a:rPr>
              <a:t> </a:t>
            </a:r>
            <a:r>
              <a:rPr lang="cs-CZ" sz="2300" dirty="0" err="1" smtClean="0">
                <a:solidFill>
                  <a:srgbClr val="0070C0"/>
                </a:solidFill>
                <a:latin typeface="+mn-lt"/>
              </a:rPr>
              <a:t>meal</a:t>
            </a:r>
            <a:r>
              <a:rPr lang="cs-CZ" sz="2300" dirty="0" smtClean="0">
                <a:solidFill>
                  <a:srgbClr val="0070C0"/>
                </a:solidFill>
                <a:latin typeface="+mn-lt"/>
              </a:rPr>
              <a:t> </a:t>
            </a:r>
            <a:r>
              <a:rPr lang="cs-CZ" sz="2300" dirty="0" err="1" smtClean="0">
                <a:solidFill>
                  <a:srgbClr val="0070C0"/>
                </a:solidFill>
                <a:latin typeface="+mn-lt"/>
              </a:rPr>
              <a:t>orders</a:t>
            </a:r>
            <a:r>
              <a:rPr lang="cs-CZ" sz="2300" dirty="0" smtClean="0">
                <a:solidFill>
                  <a:srgbClr val="0070C0"/>
                </a:solidFill>
                <a:latin typeface="+mn-lt"/>
              </a:rPr>
              <a:t>: </a:t>
            </a:r>
            <a:r>
              <a:rPr lang="cs-CZ" sz="2300" dirty="0" err="1">
                <a:solidFill>
                  <a:srgbClr val="0070C0"/>
                </a:solidFill>
                <a:latin typeface="+mn-lt"/>
              </a:rPr>
              <a:t>Main</a:t>
            </a:r>
            <a:r>
              <a:rPr lang="cs-CZ" sz="2300" dirty="0">
                <a:solidFill>
                  <a:srgbClr val="0070C0"/>
                </a:solidFill>
                <a:latin typeface="+mn-lt"/>
              </a:rPr>
              <a:t> </a:t>
            </a:r>
            <a:r>
              <a:rPr lang="cs-CZ" sz="2300" dirty="0" err="1">
                <a:solidFill>
                  <a:srgbClr val="0070C0"/>
                </a:solidFill>
                <a:latin typeface="+mn-lt"/>
              </a:rPr>
              <a:t>Dining</a:t>
            </a:r>
            <a:r>
              <a:rPr lang="cs-CZ" sz="2300" dirty="0">
                <a:solidFill>
                  <a:srgbClr val="0070C0"/>
                </a:solidFill>
                <a:latin typeface="+mn-lt"/>
              </a:rPr>
              <a:t> </a:t>
            </a:r>
            <a:r>
              <a:rPr lang="cs-CZ" sz="2300" dirty="0" err="1" smtClean="0">
                <a:solidFill>
                  <a:srgbClr val="0070C0"/>
                </a:solidFill>
                <a:latin typeface="+mn-lt"/>
              </a:rPr>
              <a:t>Hall</a:t>
            </a:r>
            <a:r>
              <a:rPr lang="cs-CZ" sz="2300" dirty="0" smtClean="0">
                <a:solidFill>
                  <a:srgbClr val="0070C0"/>
                </a:solidFill>
                <a:latin typeface="+mn-lt"/>
              </a:rPr>
              <a:t> </a:t>
            </a:r>
            <a:r>
              <a:rPr lang="cs-CZ" sz="2300" dirty="0" err="1" smtClean="0">
                <a:solidFill>
                  <a:srgbClr val="0070C0"/>
                </a:solidFill>
                <a:latin typeface="+mn-lt"/>
              </a:rPr>
              <a:t>at</a:t>
            </a:r>
            <a:r>
              <a:rPr lang="cs-CZ" sz="2300" dirty="0" smtClean="0">
                <a:solidFill>
                  <a:srgbClr val="0070C0"/>
                </a:solidFill>
                <a:latin typeface="+mn-lt"/>
              </a:rPr>
              <a:t> </a:t>
            </a:r>
            <a:r>
              <a:rPr lang="cs-CZ" sz="2300" dirty="0" err="1" smtClean="0">
                <a:solidFill>
                  <a:srgbClr val="0070C0"/>
                </a:solidFill>
                <a:latin typeface="+mn-lt"/>
              </a:rPr>
              <a:t>Envelopa</a:t>
            </a:r>
            <a:r>
              <a:rPr lang="cs-CZ" sz="2300" dirty="0" smtClean="0">
                <a:solidFill>
                  <a:srgbClr val="0070C0"/>
                </a:solidFill>
                <a:latin typeface="+mn-lt"/>
              </a:rPr>
              <a:t>, 17.listopadu </a:t>
            </a:r>
            <a:r>
              <a:rPr lang="cs-CZ" sz="2300" dirty="0" smtClean="0">
                <a:solidFill>
                  <a:srgbClr val="0070C0"/>
                </a:solidFill>
                <a:latin typeface="+mn-lt"/>
              </a:rPr>
              <a:t>street -  </a:t>
            </a:r>
            <a:r>
              <a:rPr lang="cs-CZ" sz="2300" dirty="0" err="1" smtClean="0">
                <a:solidFill>
                  <a:srgbClr val="0070C0"/>
                </a:solidFill>
                <a:latin typeface="+mn-lt"/>
              </a:rPr>
              <a:t>dormitory</a:t>
            </a:r>
            <a:r>
              <a:rPr lang="cs-CZ" sz="2300" dirty="0" smtClean="0">
                <a:solidFill>
                  <a:srgbClr val="0070C0"/>
                </a:solidFill>
                <a:latin typeface="+mn-lt"/>
              </a:rPr>
              <a:t> </a:t>
            </a:r>
            <a:r>
              <a:rPr lang="cs-CZ" sz="2300" dirty="0" err="1" smtClean="0">
                <a:solidFill>
                  <a:srgbClr val="0070C0"/>
                </a:solidFill>
                <a:latin typeface="+mn-lt"/>
              </a:rPr>
              <a:t>representative</a:t>
            </a:r>
            <a:r>
              <a:rPr lang="cs-CZ" sz="2300" dirty="0" smtClean="0">
                <a:solidFill>
                  <a:srgbClr val="0070C0"/>
                </a:solidFill>
                <a:latin typeface="+mn-lt"/>
              </a:rPr>
              <a:t> Mr. Jaroslav </a:t>
            </a:r>
            <a:r>
              <a:rPr lang="cs-CZ" sz="2300" dirty="0" smtClean="0">
                <a:solidFill>
                  <a:srgbClr val="0070C0"/>
                </a:solidFill>
                <a:latin typeface="+mn-lt"/>
              </a:rPr>
              <a:t>Vrba – </a:t>
            </a:r>
            <a:r>
              <a:rPr lang="cs-CZ" sz="2300" b="1" dirty="0" smtClean="0">
                <a:solidFill>
                  <a:srgbClr val="0070C0"/>
                </a:solidFill>
                <a:latin typeface="+mn-lt"/>
              </a:rPr>
              <a:t>Jaroslav.vrba@upol.cz</a:t>
            </a:r>
          </a:p>
          <a:p>
            <a:r>
              <a:rPr lang="cs-CZ" sz="2300" dirty="0" err="1" smtClean="0">
                <a:solidFill>
                  <a:srgbClr val="0070C0"/>
                </a:solidFill>
                <a:latin typeface="+mn-lt"/>
              </a:rPr>
              <a:t>Discount</a:t>
            </a:r>
            <a:r>
              <a:rPr lang="cs-CZ" sz="2300" dirty="0" smtClean="0">
                <a:solidFill>
                  <a:srgbClr val="0070C0"/>
                </a:solidFill>
                <a:latin typeface="+mn-lt"/>
              </a:rPr>
              <a:t> </a:t>
            </a:r>
            <a:r>
              <a:rPr lang="cs-CZ" sz="2300" dirty="0" err="1">
                <a:solidFill>
                  <a:srgbClr val="0070C0"/>
                </a:solidFill>
                <a:latin typeface="+mn-lt"/>
              </a:rPr>
              <a:t>prices</a:t>
            </a:r>
            <a:r>
              <a:rPr lang="cs-CZ" sz="2300" dirty="0">
                <a:solidFill>
                  <a:srgbClr val="0070C0"/>
                </a:solidFill>
                <a:latin typeface="+mn-lt"/>
              </a:rPr>
              <a:t> </a:t>
            </a:r>
          </a:p>
          <a:p>
            <a:endParaRPr lang="cs-CZ" dirty="0"/>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5837221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720000" y="1620000"/>
            <a:ext cx="7560000" cy="593361"/>
          </a:xfrm>
        </p:spPr>
        <p:txBody>
          <a:bodyPr/>
          <a:lstStyle/>
          <a:p>
            <a:r>
              <a:rPr lang="cs-CZ" dirty="0" err="1" smtClean="0"/>
              <a:t>Staying</a:t>
            </a:r>
            <a:r>
              <a:rPr lang="cs-CZ" dirty="0" smtClean="0"/>
              <a:t> </a:t>
            </a:r>
            <a:r>
              <a:rPr lang="cs-CZ" dirty="0" err="1" smtClean="0"/>
              <a:t>at</a:t>
            </a:r>
            <a:r>
              <a:rPr lang="cs-CZ" dirty="0" smtClean="0"/>
              <a:t> Palacký University </a:t>
            </a:r>
            <a:r>
              <a:rPr lang="cs-CZ" dirty="0" err="1" smtClean="0"/>
              <a:t>Dormitories</a:t>
            </a:r>
            <a:endParaRPr lang="cs-CZ" dirty="0"/>
          </a:p>
        </p:txBody>
      </p:sp>
      <p:sp>
        <p:nvSpPr>
          <p:cNvPr id="6" name="Zástupný symbol pro obsah 5"/>
          <p:cNvSpPr>
            <a:spLocks noGrp="1"/>
          </p:cNvSpPr>
          <p:nvPr>
            <p:ph idx="1"/>
          </p:nvPr>
        </p:nvSpPr>
        <p:spPr>
          <a:xfrm>
            <a:off x="728545" y="2486205"/>
            <a:ext cx="7560000" cy="3898669"/>
          </a:xfrm>
        </p:spPr>
        <p:txBody>
          <a:bodyPr>
            <a:normAutofit lnSpcReduction="10000"/>
          </a:bodyPr>
          <a:lstStyle/>
          <a:p>
            <a:r>
              <a:rPr lang="cs-CZ" b="1" dirty="0" err="1" smtClean="0"/>
              <a:t>Read</a:t>
            </a:r>
            <a:r>
              <a:rPr lang="cs-CZ" b="1" dirty="0" smtClean="0"/>
              <a:t> </a:t>
            </a:r>
            <a:r>
              <a:rPr lang="cs-CZ" b="1" dirty="0" err="1" smtClean="0"/>
              <a:t>your</a:t>
            </a:r>
            <a:r>
              <a:rPr lang="cs-CZ" b="1" dirty="0" smtClean="0"/>
              <a:t> </a:t>
            </a:r>
            <a:r>
              <a:rPr lang="cs-CZ" b="1" dirty="0" err="1" smtClean="0"/>
              <a:t>contract</a:t>
            </a:r>
            <a:r>
              <a:rPr lang="cs-CZ" dirty="0" smtClean="0"/>
              <a:t>!</a:t>
            </a:r>
          </a:p>
          <a:p>
            <a:r>
              <a:rPr lang="cs-CZ" dirty="0" err="1" smtClean="0"/>
              <a:t>If</a:t>
            </a:r>
            <a:r>
              <a:rPr lang="cs-CZ" dirty="0" smtClean="0"/>
              <a:t> </a:t>
            </a:r>
            <a:r>
              <a:rPr lang="cs-CZ" dirty="0" err="1" smtClean="0"/>
              <a:t>you</a:t>
            </a:r>
            <a:r>
              <a:rPr lang="cs-CZ" dirty="0" smtClean="0"/>
              <a:t> </a:t>
            </a:r>
            <a:r>
              <a:rPr lang="cs-CZ" dirty="0" err="1" smtClean="0"/>
              <a:t>change</a:t>
            </a:r>
            <a:r>
              <a:rPr lang="cs-CZ" dirty="0" smtClean="0"/>
              <a:t> </a:t>
            </a:r>
            <a:r>
              <a:rPr lang="cs-CZ" dirty="0" err="1" smtClean="0"/>
              <a:t>the</a:t>
            </a:r>
            <a:r>
              <a:rPr lang="cs-CZ" dirty="0" smtClean="0"/>
              <a:t> </a:t>
            </a:r>
            <a:r>
              <a:rPr lang="cs-CZ" dirty="0" err="1" smtClean="0"/>
              <a:t>date</a:t>
            </a:r>
            <a:r>
              <a:rPr lang="cs-CZ" dirty="0" smtClean="0"/>
              <a:t> of </a:t>
            </a:r>
            <a:r>
              <a:rPr lang="cs-CZ" dirty="0" err="1" smtClean="0"/>
              <a:t>your</a:t>
            </a:r>
            <a:r>
              <a:rPr lang="cs-CZ" dirty="0" smtClean="0"/>
              <a:t> </a:t>
            </a:r>
            <a:r>
              <a:rPr lang="cs-CZ" dirty="0" err="1" smtClean="0"/>
              <a:t>departure</a:t>
            </a:r>
            <a:r>
              <a:rPr lang="cs-CZ" dirty="0" smtClean="0"/>
              <a:t>, </a:t>
            </a:r>
            <a:r>
              <a:rPr lang="cs-CZ" dirty="0" err="1" smtClean="0"/>
              <a:t>inform</a:t>
            </a:r>
            <a:r>
              <a:rPr lang="cs-CZ" dirty="0" smtClean="0"/>
              <a:t> </a:t>
            </a:r>
            <a:r>
              <a:rPr lang="cs-CZ" dirty="0" err="1"/>
              <a:t>the</a:t>
            </a:r>
            <a:r>
              <a:rPr lang="cs-CZ" dirty="0"/>
              <a:t> </a:t>
            </a:r>
            <a:r>
              <a:rPr lang="cs-CZ" dirty="0" err="1" smtClean="0"/>
              <a:t>accommodation</a:t>
            </a:r>
            <a:r>
              <a:rPr lang="cs-CZ" dirty="0" smtClean="0"/>
              <a:t> </a:t>
            </a:r>
            <a:r>
              <a:rPr lang="cs-CZ" dirty="0" err="1" smtClean="0"/>
              <a:t>office</a:t>
            </a:r>
            <a:r>
              <a:rPr lang="cs-CZ" dirty="0" smtClean="0"/>
              <a:t> and </a:t>
            </a:r>
            <a:r>
              <a:rPr lang="cs-CZ" dirty="0" err="1" smtClean="0"/>
              <a:t>have</a:t>
            </a:r>
            <a:r>
              <a:rPr lang="cs-CZ" dirty="0" smtClean="0"/>
              <a:t> a </a:t>
            </a:r>
            <a:r>
              <a:rPr lang="cs-CZ" dirty="0" err="1" smtClean="0"/>
              <a:t>change</a:t>
            </a:r>
            <a:r>
              <a:rPr lang="cs-CZ" dirty="0" smtClean="0"/>
              <a:t> </a:t>
            </a:r>
            <a:r>
              <a:rPr lang="cs-CZ" dirty="0" err="1" smtClean="0"/>
              <a:t>recorded</a:t>
            </a:r>
            <a:r>
              <a:rPr lang="cs-CZ" dirty="0" smtClean="0"/>
              <a:t> in </a:t>
            </a:r>
            <a:r>
              <a:rPr lang="cs-CZ" dirty="0" err="1" smtClean="0"/>
              <a:t>your</a:t>
            </a:r>
            <a:r>
              <a:rPr lang="cs-CZ" dirty="0" smtClean="0"/>
              <a:t> </a:t>
            </a:r>
            <a:r>
              <a:rPr lang="cs-CZ" dirty="0" err="1" smtClean="0"/>
              <a:t>contract</a:t>
            </a:r>
            <a:r>
              <a:rPr lang="cs-CZ" dirty="0" smtClean="0"/>
              <a:t>, </a:t>
            </a:r>
            <a:r>
              <a:rPr lang="cs-CZ" dirty="0" err="1" smtClean="0"/>
              <a:t>at</a:t>
            </a:r>
            <a:r>
              <a:rPr lang="cs-CZ" dirty="0" smtClean="0"/>
              <a:t> least </a:t>
            </a:r>
            <a:r>
              <a:rPr lang="cs-CZ" dirty="0" err="1" smtClean="0">
                <a:solidFill>
                  <a:srgbClr val="FF0000"/>
                </a:solidFill>
              </a:rPr>
              <a:t>one</a:t>
            </a:r>
            <a:r>
              <a:rPr lang="cs-CZ" dirty="0" smtClean="0">
                <a:solidFill>
                  <a:srgbClr val="FF0000"/>
                </a:solidFill>
              </a:rPr>
              <a:t> </a:t>
            </a:r>
            <a:r>
              <a:rPr lang="cs-CZ" dirty="0" err="1" smtClean="0">
                <a:solidFill>
                  <a:srgbClr val="FF0000"/>
                </a:solidFill>
              </a:rPr>
              <a:t>month</a:t>
            </a:r>
            <a:r>
              <a:rPr lang="cs-CZ" dirty="0" smtClean="0">
                <a:solidFill>
                  <a:srgbClr val="FF0000"/>
                </a:solidFill>
              </a:rPr>
              <a:t> </a:t>
            </a:r>
            <a:r>
              <a:rPr lang="cs-CZ" dirty="0" err="1" smtClean="0">
                <a:solidFill>
                  <a:srgbClr val="FF0000"/>
                </a:solidFill>
              </a:rPr>
              <a:t>notice</a:t>
            </a:r>
            <a:r>
              <a:rPr lang="cs-CZ" dirty="0" smtClean="0">
                <a:solidFill>
                  <a:srgbClr val="FF0000"/>
                </a:solidFill>
              </a:rPr>
              <a:t> period!</a:t>
            </a:r>
          </a:p>
          <a:p>
            <a:r>
              <a:rPr lang="cs-CZ" b="1" dirty="0" err="1" smtClean="0"/>
              <a:t>Keep</a:t>
            </a:r>
            <a:r>
              <a:rPr lang="cs-CZ" b="1" dirty="0" smtClean="0"/>
              <a:t> </a:t>
            </a:r>
            <a:r>
              <a:rPr lang="cs-CZ" b="1" dirty="0" err="1" smtClean="0"/>
              <a:t>the</a:t>
            </a:r>
            <a:r>
              <a:rPr lang="cs-CZ" b="1" dirty="0" smtClean="0"/>
              <a:t> </a:t>
            </a:r>
            <a:r>
              <a:rPr lang="cs-CZ" b="1" dirty="0" err="1" smtClean="0"/>
              <a:t>rules</a:t>
            </a:r>
            <a:r>
              <a:rPr lang="cs-CZ" b="1" dirty="0" smtClean="0"/>
              <a:t> </a:t>
            </a:r>
            <a:r>
              <a:rPr lang="cs-CZ" dirty="0" smtClean="0"/>
              <a:t>– </a:t>
            </a:r>
            <a:r>
              <a:rPr lang="cs-CZ" dirty="0" err="1" smtClean="0"/>
              <a:t>mainly</a:t>
            </a:r>
            <a:r>
              <a:rPr lang="cs-CZ" dirty="0"/>
              <a:t>:</a:t>
            </a:r>
            <a:r>
              <a:rPr lang="cs-CZ" dirty="0" smtClean="0"/>
              <a:t> no </a:t>
            </a:r>
            <a:r>
              <a:rPr lang="cs-CZ" dirty="0" err="1" smtClean="0"/>
              <a:t>noise</a:t>
            </a:r>
            <a:r>
              <a:rPr lang="cs-CZ" dirty="0" smtClean="0"/>
              <a:t> </a:t>
            </a:r>
            <a:r>
              <a:rPr lang="cs-CZ" dirty="0" err="1" smtClean="0"/>
              <a:t>during</a:t>
            </a:r>
            <a:r>
              <a:rPr lang="cs-CZ" dirty="0" smtClean="0"/>
              <a:t>  night </a:t>
            </a:r>
            <a:r>
              <a:rPr lang="cs-CZ" dirty="0" err="1" smtClean="0"/>
              <a:t>hours</a:t>
            </a:r>
            <a:r>
              <a:rPr lang="cs-CZ" dirty="0" smtClean="0"/>
              <a:t>, no </a:t>
            </a:r>
            <a:r>
              <a:rPr lang="cs-CZ" dirty="0" err="1" smtClean="0"/>
              <a:t>alcohol</a:t>
            </a:r>
            <a:r>
              <a:rPr lang="cs-CZ" dirty="0" smtClean="0"/>
              <a:t>, </a:t>
            </a:r>
            <a:r>
              <a:rPr lang="cs-CZ" dirty="0" err="1" smtClean="0"/>
              <a:t>drugs</a:t>
            </a:r>
            <a:r>
              <a:rPr lang="cs-CZ" dirty="0" smtClean="0"/>
              <a:t>, smoking, </a:t>
            </a:r>
            <a:r>
              <a:rPr lang="cs-CZ" dirty="0" err="1" smtClean="0"/>
              <a:t>keep</a:t>
            </a:r>
            <a:r>
              <a:rPr lang="cs-CZ" dirty="0" smtClean="0"/>
              <a:t> </a:t>
            </a:r>
            <a:r>
              <a:rPr lang="cs-CZ" dirty="0" err="1" smtClean="0"/>
              <a:t>your</a:t>
            </a:r>
            <a:r>
              <a:rPr lang="cs-CZ" dirty="0" smtClean="0"/>
              <a:t> place and </a:t>
            </a:r>
            <a:r>
              <a:rPr lang="cs-CZ" dirty="0" err="1" smtClean="0"/>
              <a:t>cooking</a:t>
            </a:r>
            <a:r>
              <a:rPr lang="cs-CZ" dirty="0" smtClean="0"/>
              <a:t> </a:t>
            </a:r>
            <a:r>
              <a:rPr lang="cs-CZ" dirty="0" err="1" smtClean="0"/>
              <a:t>areas</a:t>
            </a:r>
            <a:r>
              <a:rPr lang="cs-CZ" dirty="0" smtClean="0"/>
              <a:t> </a:t>
            </a:r>
            <a:r>
              <a:rPr lang="cs-CZ" dirty="0" err="1" smtClean="0"/>
              <a:t>clean</a:t>
            </a:r>
            <a:r>
              <a:rPr lang="cs-CZ" dirty="0" smtClean="0"/>
              <a:t>, no </a:t>
            </a:r>
            <a:r>
              <a:rPr lang="cs-CZ" dirty="0" err="1" smtClean="0"/>
              <a:t>pets</a:t>
            </a:r>
            <a:r>
              <a:rPr lang="cs-CZ" dirty="0" smtClean="0"/>
              <a:t> are </a:t>
            </a:r>
            <a:r>
              <a:rPr lang="cs-CZ" dirty="0" err="1" smtClean="0"/>
              <a:t>allowed</a:t>
            </a:r>
            <a:r>
              <a:rPr lang="cs-CZ" dirty="0" smtClean="0"/>
              <a:t>, return </a:t>
            </a:r>
            <a:r>
              <a:rPr lang="cs-CZ" dirty="0" err="1" smtClean="0"/>
              <a:t>the</a:t>
            </a:r>
            <a:r>
              <a:rPr lang="cs-CZ" dirty="0" smtClean="0"/>
              <a:t> </a:t>
            </a:r>
            <a:r>
              <a:rPr lang="cs-CZ" dirty="0" err="1" smtClean="0"/>
              <a:t>key</a:t>
            </a:r>
            <a:r>
              <a:rPr lang="cs-CZ" dirty="0" smtClean="0"/>
              <a:t> </a:t>
            </a:r>
            <a:r>
              <a:rPr lang="cs-CZ" dirty="0" err="1" smtClean="0"/>
              <a:t>of</a:t>
            </a:r>
            <a:r>
              <a:rPr lang="cs-CZ" dirty="0" smtClean="0"/>
              <a:t> </a:t>
            </a:r>
            <a:r>
              <a:rPr lang="cs-CZ" dirty="0" err="1" smtClean="0"/>
              <a:t>the</a:t>
            </a:r>
            <a:r>
              <a:rPr lang="cs-CZ" dirty="0" smtClean="0"/>
              <a:t> </a:t>
            </a:r>
            <a:r>
              <a:rPr lang="cs-CZ" dirty="0" err="1" smtClean="0"/>
              <a:t>laundry</a:t>
            </a:r>
            <a:r>
              <a:rPr lang="cs-CZ" dirty="0" smtClean="0"/>
              <a:t> </a:t>
            </a:r>
            <a:r>
              <a:rPr lang="cs-CZ" dirty="0" err="1" smtClean="0"/>
              <a:t>room</a:t>
            </a:r>
            <a:r>
              <a:rPr lang="cs-CZ" dirty="0" smtClean="0"/>
              <a:t> in </a:t>
            </a:r>
            <a:r>
              <a:rPr lang="cs-CZ" dirty="0" err="1" smtClean="0"/>
              <a:t>time</a:t>
            </a:r>
            <a:r>
              <a:rPr lang="cs-CZ" dirty="0" smtClean="0"/>
              <a:t>, </a:t>
            </a:r>
            <a:r>
              <a:rPr lang="cs-CZ" dirty="0" err="1" smtClean="0"/>
              <a:t>otherwise</a:t>
            </a:r>
            <a:r>
              <a:rPr lang="cs-CZ" dirty="0" smtClean="0"/>
              <a:t> </a:t>
            </a:r>
            <a:r>
              <a:rPr lang="cs-CZ" dirty="0" err="1" smtClean="0"/>
              <a:t>you</a:t>
            </a:r>
            <a:r>
              <a:rPr lang="cs-CZ" dirty="0" smtClean="0"/>
              <a:t> </a:t>
            </a:r>
            <a:r>
              <a:rPr lang="cs-CZ" dirty="0" err="1" smtClean="0"/>
              <a:t>pay</a:t>
            </a:r>
            <a:r>
              <a:rPr lang="cs-CZ" dirty="0" smtClean="0"/>
              <a:t> </a:t>
            </a:r>
            <a:r>
              <a:rPr lang="cs-CZ" dirty="0" err="1" smtClean="0"/>
              <a:t>for</a:t>
            </a:r>
            <a:r>
              <a:rPr lang="cs-CZ" dirty="0" smtClean="0"/>
              <a:t> extra </a:t>
            </a:r>
            <a:r>
              <a:rPr lang="cs-CZ" dirty="0" err="1" smtClean="0"/>
              <a:t>time</a:t>
            </a:r>
            <a:r>
              <a:rPr lang="cs-CZ" dirty="0" smtClean="0"/>
              <a:t>! ….</a:t>
            </a:r>
          </a:p>
          <a:p>
            <a:r>
              <a:rPr lang="cs-CZ" dirty="0" err="1" smtClean="0"/>
              <a:t>Breaking</a:t>
            </a:r>
            <a:r>
              <a:rPr lang="cs-CZ" dirty="0" smtClean="0"/>
              <a:t> </a:t>
            </a:r>
            <a:r>
              <a:rPr lang="cs-CZ" dirty="0" err="1" smtClean="0"/>
              <a:t>the</a:t>
            </a:r>
            <a:r>
              <a:rPr lang="cs-CZ" dirty="0" smtClean="0"/>
              <a:t> </a:t>
            </a:r>
            <a:r>
              <a:rPr lang="cs-CZ" dirty="0" err="1" smtClean="0"/>
              <a:t>rules</a:t>
            </a:r>
            <a:r>
              <a:rPr lang="cs-CZ" dirty="0" smtClean="0"/>
              <a:t> can cause </a:t>
            </a:r>
            <a:r>
              <a:rPr lang="cs-CZ" dirty="0" err="1" smtClean="0"/>
              <a:t>an</a:t>
            </a:r>
            <a:r>
              <a:rPr lang="cs-CZ" dirty="0" smtClean="0"/>
              <a:t> end of </a:t>
            </a:r>
            <a:r>
              <a:rPr lang="cs-CZ" dirty="0" err="1" smtClean="0"/>
              <a:t>your</a:t>
            </a:r>
            <a:r>
              <a:rPr lang="cs-CZ" dirty="0" smtClean="0"/>
              <a:t> </a:t>
            </a:r>
            <a:r>
              <a:rPr lang="cs-CZ" dirty="0" err="1" smtClean="0"/>
              <a:t>stay</a:t>
            </a:r>
            <a:r>
              <a:rPr lang="cs-CZ" dirty="0"/>
              <a:t> </a:t>
            </a:r>
            <a:r>
              <a:rPr lang="cs-CZ" dirty="0" err="1" smtClean="0"/>
              <a:t>there</a:t>
            </a:r>
            <a:r>
              <a:rPr lang="cs-CZ" dirty="0" smtClean="0"/>
              <a:t>, </a:t>
            </a:r>
            <a:r>
              <a:rPr lang="cs-CZ" dirty="0" err="1" smtClean="0"/>
              <a:t>your</a:t>
            </a:r>
            <a:r>
              <a:rPr lang="cs-CZ" dirty="0" smtClean="0"/>
              <a:t> </a:t>
            </a:r>
            <a:r>
              <a:rPr lang="cs-CZ" dirty="0" err="1" smtClean="0"/>
              <a:t>home</a:t>
            </a:r>
            <a:r>
              <a:rPr lang="cs-CZ" dirty="0" smtClean="0"/>
              <a:t> </a:t>
            </a:r>
            <a:r>
              <a:rPr lang="cs-CZ" dirty="0" err="1" smtClean="0"/>
              <a:t>institution</a:t>
            </a:r>
            <a:r>
              <a:rPr lang="cs-CZ" dirty="0" smtClean="0"/>
              <a:t> </a:t>
            </a:r>
            <a:r>
              <a:rPr lang="cs-CZ" dirty="0" err="1" smtClean="0"/>
              <a:t>will</a:t>
            </a:r>
            <a:r>
              <a:rPr lang="cs-CZ" dirty="0" smtClean="0"/>
              <a:t> </a:t>
            </a:r>
            <a:r>
              <a:rPr lang="cs-CZ" dirty="0" err="1" smtClean="0"/>
              <a:t>be</a:t>
            </a:r>
            <a:r>
              <a:rPr lang="cs-CZ" dirty="0" smtClean="0"/>
              <a:t> </a:t>
            </a:r>
            <a:r>
              <a:rPr lang="cs-CZ" dirty="0" err="1" smtClean="0"/>
              <a:t>informed</a:t>
            </a:r>
            <a:r>
              <a:rPr lang="cs-CZ" dirty="0" smtClean="0"/>
              <a:t> !</a:t>
            </a:r>
          </a:p>
          <a:p>
            <a:r>
              <a:rPr lang="cs-CZ" dirty="0" smtClean="0"/>
              <a:t>„Shopping </a:t>
            </a:r>
            <a:r>
              <a:rPr lang="cs-CZ" dirty="0" err="1" smtClean="0"/>
              <a:t>carts</a:t>
            </a:r>
            <a:r>
              <a:rPr lang="cs-CZ" dirty="0" smtClean="0"/>
              <a:t> are </a:t>
            </a:r>
            <a:r>
              <a:rPr lang="cs-CZ" dirty="0" err="1" smtClean="0"/>
              <a:t>the</a:t>
            </a:r>
            <a:r>
              <a:rPr lang="cs-CZ" dirty="0" smtClean="0"/>
              <a:t> </a:t>
            </a:r>
            <a:r>
              <a:rPr lang="cs-CZ" dirty="0" err="1" smtClean="0"/>
              <a:t>property</a:t>
            </a:r>
            <a:r>
              <a:rPr lang="cs-CZ" dirty="0" smtClean="0"/>
              <a:t> of </a:t>
            </a:r>
            <a:r>
              <a:rPr lang="cs-CZ" dirty="0" err="1" smtClean="0"/>
              <a:t>the</a:t>
            </a:r>
            <a:r>
              <a:rPr lang="cs-CZ" dirty="0" smtClean="0"/>
              <a:t> shopping </a:t>
            </a:r>
            <a:r>
              <a:rPr lang="cs-CZ" dirty="0" err="1" smtClean="0"/>
              <a:t>centers</a:t>
            </a:r>
            <a:r>
              <a:rPr lang="cs-CZ" dirty="0" smtClean="0"/>
              <a:t> –   </a:t>
            </a:r>
          </a:p>
          <a:p>
            <a:pPr marL="0" indent="0">
              <a:buNone/>
            </a:pPr>
            <a:r>
              <a:rPr lang="cs-CZ" dirty="0"/>
              <a:t> </a:t>
            </a:r>
            <a:r>
              <a:rPr lang="cs-CZ" dirty="0" smtClean="0"/>
              <a:t>    </a:t>
            </a:r>
            <a:r>
              <a:rPr lang="cs-CZ" dirty="0" err="1" smtClean="0"/>
              <a:t>e.g.Globus</a:t>
            </a:r>
            <a:r>
              <a:rPr lang="cs-CZ" dirty="0" smtClean="0"/>
              <a:t> supermarket! </a:t>
            </a:r>
            <a:endParaRPr lang="cs-CZ"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451" y="5677989"/>
            <a:ext cx="1114698" cy="772686"/>
          </a:xfrm>
          <a:prstGeom prst="rect">
            <a:avLst/>
          </a:prstGeom>
        </p:spPr>
      </p:pic>
      <p:sp>
        <p:nvSpPr>
          <p:cNvPr id="7"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2931907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720000" y="1620000"/>
            <a:ext cx="7560000" cy="533540"/>
          </a:xfrm>
        </p:spPr>
        <p:txBody>
          <a:bodyPr/>
          <a:lstStyle/>
          <a:p>
            <a:r>
              <a:rPr lang="cs-CZ" dirty="0" err="1" smtClean="0"/>
              <a:t>Accommodation</a:t>
            </a:r>
            <a:r>
              <a:rPr lang="cs-CZ" dirty="0" smtClean="0"/>
              <a:t> </a:t>
            </a:r>
            <a:r>
              <a:rPr lang="cs-CZ" dirty="0" err="1" smtClean="0"/>
              <a:t>Subsidy</a:t>
            </a:r>
            <a:endParaRPr lang="cs-CZ" dirty="0"/>
          </a:p>
        </p:txBody>
      </p:sp>
      <p:sp>
        <p:nvSpPr>
          <p:cNvPr id="6" name="Zástupný symbol pro obsah 5"/>
          <p:cNvSpPr>
            <a:spLocks noGrp="1"/>
          </p:cNvSpPr>
          <p:nvPr>
            <p:ph idx="1"/>
          </p:nvPr>
        </p:nvSpPr>
        <p:spPr/>
        <p:txBody>
          <a:bodyPr>
            <a:normAutofit/>
          </a:bodyPr>
          <a:lstStyle/>
          <a:p>
            <a:r>
              <a:rPr lang="en-US" dirty="0" smtClean="0"/>
              <a:t>A portion </a:t>
            </a:r>
            <a:r>
              <a:rPr lang="cs-CZ" dirty="0" smtClean="0"/>
              <a:t>of </a:t>
            </a:r>
            <a:r>
              <a:rPr lang="cs-CZ" dirty="0" err="1" smtClean="0"/>
              <a:t>money</a:t>
            </a:r>
            <a:r>
              <a:rPr lang="cs-CZ" dirty="0" smtClean="0"/>
              <a:t> </a:t>
            </a:r>
            <a:r>
              <a:rPr lang="en-US" dirty="0" smtClean="0"/>
              <a:t>given </a:t>
            </a:r>
            <a:r>
              <a:rPr lang="cs-CZ" u="sng" dirty="0" err="1" smtClean="0"/>
              <a:t>only</a:t>
            </a:r>
            <a:r>
              <a:rPr lang="cs-CZ" u="sng" dirty="0" smtClean="0"/>
              <a:t> </a:t>
            </a:r>
            <a:r>
              <a:rPr lang="en-US" u="sng" dirty="0" smtClean="0"/>
              <a:t>to </a:t>
            </a:r>
            <a:r>
              <a:rPr lang="en-US" b="1" dirty="0" smtClean="0">
                <a:solidFill>
                  <a:srgbClr val="FF0000"/>
                </a:solidFill>
              </a:rPr>
              <a:t>Erasmus+</a:t>
            </a:r>
            <a:r>
              <a:rPr lang="en-US" dirty="0" smtClean="0">
                <a:solidFill>
                  <a:srgbClr val="FF0000"/>
                </a:solidFill>
              </a:rPr>
              <a:t> (KA103)</a:t>
            </a:r>
            <a:r>
              <a:rPr lang="en-US" dirty="0" smtClean="0"/>
              <a:t> students to support their accommodation </a:t>
            </a:r>
            <a:r>
              <a:rPr lang="cs-CZ" dirty="0" err="1" smtClean="0"/>
              <a:t>expenses</a:t>
            </a:r>
            <a:endParaRPr lang="en-US" dirty="0" smtClean="0"/>
          </a:p>
          <a:p>
            <a:r>
              <a:rPr lang="cs-CZ" dirty="0" err="1" smtClean="0"/>
              <a:t>Summer</a:t>
            </a:r>
            <a:r>
              <a:rPr lang="cs-CZ" dirty="0" smtClean="0"/>
              <a:t> </a:t>
            </a:r>
            <a:r>
              <a:rPr lang="en-US" dirty="0" smtClean="0"/>
              <a:t>semester portion is paid for </a:t>
            </a:r>
            <a:r>
              <a:rPr lang="cs-CZ" dirty="0" err="1" smtClean="0"/>
              <a:t>February</a:t>
            </a:r>
            <a:r>
              <a:rPr lang="en-US" dirty="0" smtClean="0"/>
              <a:t>, </a:t>
            </a:r>
            <a:r>
              <a:rPr lang="cs-CZ" dirty="0" err="1" smtClean="0"/>
              <a:t>March</a:t>
            </a:r>
            <a:r>
              <a:rPr lang="cs-CZ" dirty="0" smtClean="0"/>
              <a:t>, </a:t>
            </a:r>
            <a:r>
              <a:rPr lang="cs-CZ" dirty="0" err="1" smtClean="0"/>
              <a:t>April</a:t>
            </a:r>
            <a:r>
              <a:rPr lang="cs-CZ" dirty="0" smtClean="0"/>
              <a:t>, May, (June)</a:t>
            </a:r>
            <a:r>
              <a:rPr lang="en-US" dirty="0" smtClean="0"/>
              <a:t>  – </a:t>
            </a:r>
            <a:r>
              <a:rPr lang="cs-CZ" dirty="0" smtClean="0"/>
              <a:t>5</a:t>
            </a:r>
            <a:r>
              <a:rPr lang="en-US" dirty="0" smtClean="0"/>
              <a:t> months/ </a:t>
            </a:r>
            <a:r>
              <a:rPr lang="en-US" dirty="0" smtClean="0">
                <a:solidFill>
                  <a:srgbClr val="FF0000"/>
                </a:solidFill>
              </a:rPr>
              <a:t>7</a:t>
            </a:r>
            <a:r>
              <a:rPr lang="cs-CZ" dirty="0" smtClean="0">
                <a:solidFill>
                  <a:srgbClr val="FF0000"/>
                </a:solidFill>
              </a:rPr>
              <a:t>8</a:t>
            </a:r>
            <a:r>
              <a:rPr lang="en-US" dirty="0" smtClean="0">
                <a:solidFill>
                  <a:srgbClr val="FF0000"/>
                </a:solidFill>
              </a:rPr>
              <a:t>0,- CZK </a:t>
            </a:r>
            <a:r>
              <a:rPr lang="en-US" dirty="0" smtClean="0"/>
              <a:t>per month</a:t>
            </a:r>
          </a:p>
          <a:p>
            <a:r>
              <a:rPr lang="en-US" dirty="0" smtClean="0"/>
              <a:t>Always available at the end of </a:t>
            </a:r>
            <a:r>
              <a:rPr lang="cs-CZ" dirty="0" err="1" smtClean="0"/>
              <a:t>the</a:t>
            </a:r>
            <a:r>
              <a:rPr lang="cs-CZ" dirty="0" smtClean="0"/>
              <a:t> </a:t>
            </a:r>
            <a:r>
              <a:rPr lang="en-US" dirty="0" smtClean="0"/>
              <a:t>semester (</a:t>
            </a:r>
            <a:r>
              <a:rPr lang="cs-CZ" dirty="0" smtClean="0"/>
              <a:t>in May</a:t>
            </a:r>
            <a:r>
              <a:rPr lang="en-US" dirty="0" smtClean="0"/>
              <a:t>) at the main cash desk, </a:t>
            </a:r>
            <a:r>
              <a:rPr lang="en-US" dirty="0" err="1" smtClean="0"/>
              <a:t>Křížkovského</a:t>
            </a:r>
            <a:r>
              <a:rPr lang="en-US" dirty="0" smtClean="0"/>
              <a:t> 8 </a:t>
            </a:r>
          </a:p>
          <a:p>
            <a:r>
              <a:rPr lang="en-US" dirty="0"/>
              <a:t>Subsidy cannot be paid in advance</a:t>
            </a:r>
          </a:p>
          <a:p>
            <a:r>
              <a:rPr lang="en-US" dirty="0" smtClean="0"/>
              <a:t>Paid in cash (CZK) </a:t>
            </a:r>
          </a:p>
          <a:p>
            <a:r>
              <a:rPr lang="en-US" dirty="0"/>
              <a:t>No application  form </a:t>
            </a:r>
          </a:p>
          <a:p>
            <a:r>
              <a:rPr lang="en-US" dirty="0"/>
              <a:t>Necessary to inform the </a:t>
            </a:r>
            <a:r>
              <a:rPr lang="en-US" dirty="0">
                <a:solidFill>
                  <a:srgbClr val="FF0000"/>
                </a:solidFill>
              </a:rPr>
              <a:t>faculty coordinator </a:t>
            </a:r>
            <a:r>
              <a:rPr lang="en-US" dirty="0"/>
              <a:t>about a </a:t>
            </a:r>
            <a:r>
              <a:rPr lang="en-US" u="sng" dirty="0"/>
              <a:t>departure date </a:t>
            </a:r>
            <a:r>
              <a:rPr lang="cs-CZ" u="sng" dirty="0" err="1"/>
              <a:t>if</a:t>
            </a:r>
            <a:r>
              <a:rPr lang="cs-CZ" u="sng" dirty="0"/>
              <a:t> </a:t>
            </a:r>
            <a:r>
              <a:rPr lang="cs-CZ" u="sng" dirty="0" err="1"/>
              <a:t>your</a:t>
            </a:r>
            <a:r>
              <a:rPr lang="cs-CZ" u="sng" dirty="0"/>
              <a:t> </a:t>
            </a:r>
            <a:r>
              <a:rPr lang="cs-CZ" u="sng" dirty="0" err="1"/>
              <a:t>stay</a:t>
            </a:r>
            <a:r>
              <a:rPr lang="cs-CZ" u="sng" dirty="0"/>
              <a:t> </a:t>
            </a:r>
            <a:r>
              <a:rPr lang="cs-CZ" u="sng" dirty="0" err="1"/>
              <a:t>ends</a:t>
            </a:r>
            <a:r>
              <a:rPr lang="cs-CZ" u="sng" dirty="0"/>
              <a:t> up </a:t>
            </a:r>
            <a:r>
              <a:rPr lang="cs-CZ" u="sng" dirty="0" err="1"/>
              <a:t>earlier</a:t>
            </a:r>
            <a:r>
              <a:rPr lang="cs-CZ" u="sng" dirty="0"/>
              <a:t> </a:t>
            </a:r>
            <a:r>
              <a:rPr lang="cs-CZ" u="sng" dirty="0" smtClean="0"/>
              <a:t>(</a:t>
            </a:r>
            <a:r>
              <a:rPr lang="cs-CZ" u="sng" dirty="0" err="1" smtClean="0"/>
              <a:t>March</a:t>
            </a:r>
            <a:r>
              <a:rPr lang="cs-CZ" u="sng" dirty="0" smtClean="0"/>
              <a:t>/</a:t>
            </a:r>
            <a:r>
              <a:rPr lang="cs-CZ" u="sng" dirty="0" err="1" smtClean="0"/>
              <a:t>April</a:t>
            </a:r>
            <a:r>
              <a:rPr lang="cs-CZ" u="sng" dirty="0" smtClean="0"/>
              <a:t>)</a:t>
            </a:r>
            <a:endParaRPr lang="en-US" u="sng" dirty="0">
              <a:solidFill>
                <a:srgbClr val="B32C16"/>
              </a:solidFill>
            </a:endParaRPr>
          </a:p>
          <a:p>
            <a:endParaRPr lang="cs-CZ" dirty="0" smtClean="0"/>
          </a:p>
          <a:p>
            <a:endParaRPr lang="en-US" dirty="0"/>
          </a:p>
          <a:p>
            <a:pPr marL="0" indent="0">
              <a:buNone/>
            </a:pPr>
            <a:endParaRPr lang="en-US" sz="1200" b="1" dirty="0">
              <a:solidFill>
                <a:srgbClr val="B32C16"/>
              </a:solidFill>
            </a:endParaRPr>
          </a:p>
          <a:p>
            <a:pPr marL="0" indent="0">
              <a:buNone/>
            </a:pPr>
            <a:endParaRPr lang="en-US" b="1" dirty="0"/>
          </a:p>
        </p:txBody>
      </p:sp>
      <p:sp>
        <p:nvSpPr>
          <p:cNvPr id="7"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989315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Students</a:t>
            </a:r>
            <a:r>
              <a:rPr lang="cs-CZ" dirty="0" smtClean="0"/>
              <a:t> </a:t>
            </a:r>
            <a:r>
              <a:rPr lang="cs-CZ" dirty="0" err="1" smtClean="0"/>
              <a:t>living</a:t>
            </a:r>
            <a:r>
              <a:rPr lang="cs-CZ" dirty="0" smtClean="0"/>
              <a:t> </a:t>
            </a:r>
            <a:r>
              <a:rPr lang="cs-CZ" dirty="0" err="1" smtClean="0"/>
              <a:t>out</a:t>
            </a:r>
            <a:r>
              <a:rPr lang="cs-CZ" dirty="0" smtClean="0"/>
              <a:t> </a:t>
            </a:r>
            <a:r>
              <a:rPr lang="cs-CZ" dirty="0" err="1" smtClean="0"/>
              <a:t>of</a:t>
            </a:r>
            <a:r>
              <a:rPr lang="cs-CZ" dirty="0" smtClean="0"/>
              <a:t> </a:t>
            </a:r>
            <a:r>
              <a:rPr lang="cs-CZ" dirty="0" err="1" smtClean="0"/>
              <a:t>the</a:t>
            </a:r>
            <a:r>
              <a:rPr lang="cs-CZ" dirty="0" smtClean="0"/>
              <a:t> </a:t>
            </a:r>
            <a:r>
              <a:rPr lang="cs-CZ" dirty="0" err="1" smtClean="0"/>
              <a:t>campus</a:t>
            </a:r>
            <a:endParaRPr lang="cs-CZ" dirty="0"/>
          </a:p>
        </p:txBody>
      </p:sp>
      <p:sp>
        <p:nvSpPr>
          <p:cNvPr id="3" name="Zástupný symbol pro obsah 2"/>
          <p:cNvSpPr>
            <a:spLocks noGrp="1"/>
          </p:cNvSpPr>
          <p:nvPr>
            <p:ph idx="1"/>
          </p:nvPr>
        </p:nvSpPr>
        <p:spPr/>
        <p:txBody>
          <a:bodyPr/>
          <a:lstStyle/>
          <a:p>
            <a:pPr marL="0" indent="0">
              <a:buNone/>
            </a:pPr>
            <a:r>
              <a:rPr lang="cs-CZ" dirty="0" err="1" smtClean="0"/>
              <a:t>Your</a:t>
            </a:r>
            <a:r>
              <a:rPr lang="cs-CZ" dirty="0" smtClean="0"/>
              <a:t> duty </a:t>
            </a:r>
            <a:r>
              <a:rPr lang="cs-CZ" dirty="0" err="1" smtClean="0"/>
              <a:t>is</a:t>
            </a:r>
            <a:r>
              <a:rPr lang="cs-CZ" dirty="0" smtClean="0"/>
              <a:t> to report a place </a:t>
            </a:r>
            <a:r>
              <a:rPr lang="cs-CZ" dirty="0" err="1" smtClean="0"/>
              <a:t>of</a:t>
            </a:r>
            <a:r>
              <a:rPr lang="cs-CZ" dirty="0" smtClean="0"/>
              <a:t> </a:t>
            </a:r>
            <a:r>
              <a:rPr lang="cs-CZ" dirty="0" err="1" smtClean="0"/>
              <a:t>your</a:t>
            </a:r>
            <a:r>
              <a:rPr lang="cs-CZ" dirty="0" smtClean="0"/>
              <a:t> </a:t>
            </a:r>
            <a:r>
              <a:rPr lang="cs-CZ" dirty="0" err="1" smtClean="0"/>
              <a:t>stay</a:t>
            </a:r>
            <a:r>
              <a:rPr lang="cs-CZ" dirty="0" smtClean="0"/>
              <a:t> to </a:t>
            </a:r>
            <a:r>
              <a:rPr lang="cs-CZ" dirty="0" err="1" smtClean="0"/>
              <a:t>the</a:t>
            </a:r>
            <a:r>
              <a:rPr lang="cs-CZ" dirty="0" smtClean="0"/>
              <a:t> </a:t>
            </a:r>
            <a:r>
              <a:rPr lang="cs-CZ" dirty="0" err="1" smtClean="0"/>
              <a:t>Foreign</a:t>
            </a:r>
            <a:r>
              <a:rPr lang="cs-CZ" dirty="0" smtClean="0"/>
              <a:t> Police </a:t>
            </a:r>
            <a:r>
              <a:rPr lang="cs-CZ" dirty="0" err="1" smtClean="0"/>
              <a:t>Dept</a:t>
            </a:r>
            <a:r>
              <a:rPr lang="cs-CZ" dirty="0" smtClean="0"/>
              <a:t>.</a:t>
            </a:r>
          </a:p>
          <a:p>
            <a:r>
              <a:rPr lang="en-US" b="1" dirty="0"/>
              <a:t>Department of Foreign Police Olomouc</a:t>
            </a:r>
            <a:r>
              <a:rPr lang="en-US" dirty="0"/>
              <a:t/>
            </a:r>
            <a:br>
              <a:rPr lang="en-US" dirty="0"/>
            </a:br>
            <a:r>
              <a:rPr lang="en-US" dirty="0" err="1"/>
              <a:t>Smetanova</a:t>
            </a:r>
            <a:r>
              <a:rPr lang="en-US" dirty="0"/>
              <a:t> 14, Olomouc</a:t>
            </a:r>
            <a:br>
              <a:rPr lang="en-US" dirty="0"/>
            </a:br>
            <a:r>
              <a:rPr lang="en-US" dirty="0"/>
              <a:t>Tel.: +420 974 761 845, +420 974 761 841</a:t>
            </a:r>
            <a:br>
              <a:rPr lang="en-US" dirty="0"/>
            </a:br>
            <a:r>
              <a:rPr lang="en-US" dirty="0" smtClean="0"/>
              <a:t>Mon</a:t>
            </a:r>
            <a:r>
              <a:rPr lang="cs-CZ" dirty="0" smtClean="0"/>
              <a:t>,</a:t>
            </a:r>
            <a:r>
              <a:rPr lang="en-US" dirty="0" smtClean="0"/>
              <a:t> </a:t>
            </a:r>
            <a:r>
              <a:rPr lang="en-US" dirty="0"/>
              <a:t>Wed 8am – 3pm</a:t>
            </a:r>
            <a:br>
              <a:rPr lang="en-US" dirty="0"/>
            </a:br>
            <a:r>
              <a:rPr lang="en-US" dirty="0" smtClean="0"/>
              <a:t>Tue</a:t>
            </a:r>
            <a:r>
              <a:rPr lang="cs-CZ" dirty="0" smtClean="0"/>
              <a:t>,</a:t>
            </a:r>
            <a:r>
              <a:rPr lang="en-US" dirty="0" smtClean="0"/>
              <a:t> </a:t>
            </a:r>
            <a:r>
              <a:rPr lang="en-US" dirty="0"/>
              <a:t>Thu </a:t>
            </a:r>
            <a:r>
              <a:rPr lang="cs-CZ" dirty="0" smtClean="0"/>
              <a:t>  </a:t>
            </a:r>
            <a:r>
              <a:rPr lang="en-US" dirty="0" smtClean="0"/>
              <a:t>8am </a:t>
            </a:r>
            <a:r>
              <a:rPr lang="en-US" dirty="0"/>
              <a:t>– 12noon</a:t>
            </a:r>
            <a:endParaRPr lang="cs-CZ" dirty="0" smtClean="0"/>
          </a:p>
          <a:p>
            <a:pPr marL="0" indent="0">
              <a:buNone/>
            </a:pPr>
            <a:r>
              <a:rPr lang="cs-CZ" dirty="0" smtClean="0"/>
              <a:t>EU country student  - </a:t>
            </a:r>
            <a:r>
              <a:rPr lang="cs-CZ" dirty="0" err="1" smtClean="0"/>
              <a:t>within</a:t>
            </a:r>
            <a:r>
              <a:rPr lang="cs-CZ" dirty="0" smtClean="0"/>
              <a:t> 30 </a:t>
            </a:r>
            <a:r>
              <a:rPr lang="cs-CZ" dirty="0" err="1" smtClean="0"/>
              <a:t>days</a:t>
            </a:r>
            <a:r>
              <a:rPr lang="cs-CZ" dirty="0" smtClean="0"/>
              <a:t> </a:t>
            </a:r>
          </a:p>
          <a:p>
            <a:pPr marL="0" indent="0">
              <a:buNone/>
            </a:pPr>
            <a:r>
              <a:rPr lang="cs-CZ" dirty="0" smtClean="0"/>
              <a:t>Visa student – </a:t>
            </a:r>
            <a:r>
              <a:rPr lang="cs-CZ" dirty="0" err="1" smtClean="0"/>
              <a:t>within</a:t>
            </a:r>
            <a:r>
              <a:rPr lang="cs-CZ" dirty="0" smtClean="0"/>
              <a:t> 3 </a:t>
            </a:r>
            <a:r>
              <a:rPr lang="cs-CZ" dirty="0" err="1" smtClean="0"/>
              <a:t>days</a:t>
            </a:r>
            <a:endParaRPr lang="cs-CZ" dirty="0" smtClean="0"/>
          </a:p>
          <a:p>
            <a:pPr marL="0" indent="0">
              <a:buNone/>
            </a:pPr>
            <a:r>
              <a:rPr lang="cs-CZ" b="1" dirty="0" err="1" smtClean="0"/>
              <a:t>Take</a:t>
            </a:r>
            <a:r>
              <a:rPr lang="cs-CZ" b="1" dirty="0" smtClean="0"/>
              <a:t> </a:t>
            </a:r>
            <a:r>
              <a:rPr lang="cs-CZ" b="1" dirty="0" err="1"/>
              <a:t>the</a:t>
            </a:r>
            <a:r>
              <a:rPr lang="cs-CZ" b="1" dirty="0"/>
              <a:t> </a:t>
            </a:r>
            <a:r>
              <a:rPr lang="cs-CZ" b="1" dirty="0" err="1"/>
              <a:t>accommodation</a:t>
            </a:r>
            <a:r>
              <a:rPr lang="cs-CZ" b="1" dirty="0"/>
              <a:t> </a:t>
            </a:r>
            <a:r>
              <a:rPr lang="cs-CZ" b="1" dirty="0" err="1"/>
              <a:t>contract</a:t>
            </a:r>
            <a:r>
              <a:rPr lang="cs-CZ" b="1" dirty="0"/>
              <a:t> </a:t>
            </a:r>
            <a:r>
              <a:rPr lang="cs-CZ" b="1" dirty="0" err="1"/>
              <a:t>with</a:t>
            </a:r>
            <a:r>
              <a:rPr lang="cs-CZ" b="1" dirty="0"/>
              <a:t> </a:t>
            </a:r>
            <a:r>
              <a:rPr lang="cs-CZ" b="1" dirty="0" err="1"/>
              <a:t>you</a:t>
            </a:r>
            <a:r>
              <a:rPr lang="cs-CZ" dirty="0"/>
              <a:t>!</a:t>
            </a:r>
          </a:p>
          <a:p>
            <a:pPr marL="0" indent="0">
              <a:buNone/>
            </a:pPr>
            <a:endParaRPr lang="cs-CZ" dirty="0"/>
          </a:p>
        </p:txBody>
      </p:sp>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spTree>
    <p:extLst>
      <p:ext uri="{BB962C8B-B14F-4D97-AF65-F5344CB8AC3E}">
        <p14:creationId xmlns:p14="http://schemas.microsoft.com/office/powerpoint/2010/main" val="1786601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Waste</a:t>
            </a:r>
            <a:r>
              <a:rPr lang="cs-CZ" sz="2800" dirty="0"/>
              <a:t> Management Municipality </a:t>
            </a:r>
            <a:r>
              <a:rPr lang="cs-CZ" sz="2800" dirty="0" err="1"/>
              <a:t>Fee</a:t>
            </a:r>
            <a:r>
              <a:rPr lang="cs-CZ" sz="2800" dirty="0"/>
              <a:t/>
            </a:r>
            <a:br>
              <a:rPr lang="cs-CZ" sz="2800" dirty="0"/>
            </a:br>
            <a:endParaRPr lang="cs-CZ" dirty="0"/>
          </a:p>
        </p:txBody>
      </p:sp>
      <p:sp>
        <p:nvSpPr>
          <p:cNvPr id="3" name="Zástupný symbol pro obsah 2"/>
          <p:cNvSpPr>
            <a:spLocks noGrp="1"/>
          </p:cNvSpPr>
          <p:nvPr>
            <p:ph idx="1"/>
          </p:nvPr>
        </p:nvSpPr>
        <p:spPr/>
        <p:txBody>
          <a:bodyPr>
            <a:normAutofit fontScale="85000" lnSpcReduction="10000"/>
          </a:bodyPr>
          <a:lstStyle/>
          <a:p>
            <a:pPr>
              <a:buFontTx/>
              <a:buChar char="-"/>
            </a:pPr>
            <a:r>
              <a:rPr lang="cs-CZ" dirty="0" err="1" smtClean="0"/>
              <a:t>Required</a:t>
            </a:r>
            <a:r>
              <a:rPr lang="cs-CZ" dirty="0" smtClean="0"/>
              <a:t> </a:t>
            </a:r>
            <a:r>
              <a:rPr lang="cs-CZ" dirty="0" err="1" smtClean="0"/>
              <a:t>from</a:t>
            </a:r>
            <a:r>
              <a:rPr lang="cs-CZ" dirty="0" smtClean="0"/>
              <a:t> </a:t>
            </a:r>
            <a:r>
              <a:rPr lang="cs-CZ" dirty="0" err="1" smtClean="0"/>
              <a:t>everybody</a:t>
            </a:r>
            <a:r>
              <a:rPr lang="cs-CZ" dirty="0" smtClean="0"/>
              <a:t> </a:t>
            </a:r>
            <a:r>
              <a:rPr lang="cs-CZ" dirty="0" err="1" smtClean="0"/>
              <a:t>staying</a:t>
            </a:r>
            <a:r>
              <a:rPr lang="cs-CZ" dirty="0" smtClean="0"/>
              <a:t> in Olomouc for </a:t>
            </a:r>
            <a:r>
              <a:rPr lang="cs-CZ" dirty="0" smtClean="0">
                <a:solidFill>
                  <a:srgbClr val="FF0000"/>
                </a:solidFill>
              </a:rPr>
              <a:t>more </a:t>
            </a:r>
            <a:r>
              <a:rPr lang="cs-CZ" dirty="0" err="1" smtClean="0">
                <a:solidFill>
                  <a:srgbClr val="FF0000"/>
                </a:solidFill>
              </a:rPr>
              <a:t>than</a:t>
            </a:r>
            <a:r>
              <a:rPr lang="cs-CZ" dirty="0" smtClean="0">
                <a:solidFill>
                  <a:srgbClr val="FF0000"/>
                </a:solidFill>
              </a:rPr>
              <a:t> 3 </a:t>
            </a:r>
            <a:r>
              <a:rPr lang="cs-CZ" dirty="0" err="1" smtClean="0">
                <a:solidFill>
                  <a:srgbClr val="FF0000"/>
                </a:solidFill>
              </a:rPr>
              <a:t>months</a:t>
            </a:r>
            <a:r>
              <a:rPr lang="cs-CZ" dirty="0" smtClean="0">
                <a:solidFill>
                  <a:srgbClr val="FF0000"/>
                </a:solidFill>
              </a:rPr>
              <a:t> ( 90 </a:t>
            </a:r>
            <a:r>
              <a:rPr lang="cs-CZ" dirty="0" err="1" smtClean="0">
                <a:solidFill>
                  <a:srgbClr val="FF0000"/>
                </a:solidFill>
              </a:rPr>
              <a:t>days</a:t>
            </a:r>
            <a:r>
              <a:rPr lang="cs-CZ" dirty="0" smtClean="0">
                <a:solidFill>
                  <a:srgbClr val="FF0000"/>
                </a:solidFill>
              </a:rPr>
              <a:t>)</a:t>
            </a:r>
          </a:p>
          <a:p>
            <a:pPr>
              <a:buFontTx/>
              <a:buChar char="-"/>
            </a:pPr>
            <a:r>
              <a:rPr lang="cs-CZ" dirty="0" err="1" smtClean="0"/>
              <a:t>Fee</a:t>
            </a:r>
            <a:r>
              <a:rPr lang="cs-CZ" dirty="0" smtClean="0"/>
              <a:t> of </a:t>
            </a:r>
            <a:r>
              <a:rPr lang="cs-CZ" b="1" dirty="0" smtClean="0">
                <a:solidFill>
                  <a:srgbClr val="FF0000"/>
                </a:solidFill>
              </a:rPr>
              <a:t>816 </a:t>
            </a:r>
            <a:r>
              <a:rPr lang="cs-CZ" dirty="0" smtClean="0">
                <a:solidFill>
                  <a:srgbClr val="FF0000"/>
                </a:solidFill>
              </a:rPr>
              <a:t>CZK </a:t>
            </a:r>
            <a:r>
              <a:rPr lang="cs-CZ" dirty="0">
                <a:solidFill>
                  <a:srgbClr val="FF0000"/>
                </a:solidFill>
              </a:rPr>
              <a:t>per </a:t>
            </a:r>
            <a:r>
              <a:rPr lang="cs-CZ" dirty="0" err="1" smtClean="0">
                <a:solidFill>
                  <a:srgbClr val="FF0000"/>
                </a:solidFill>
              </a:rPr>
              <a:t>year</a:t>
            </a:r>
            <a:endParaRPr lang="cs-CZ" dirty="0" smtClean="0">
              <a:solidFill>
                <a:srgbClr val="FF0000"/>
              </a:solidFill>
            </a:endParaRPr>
          </a:p>
          <a:p>
            <a:pPr>
              <a:buFontTx/>
              <a:buChar char="-"/>
            </a:pPr>
            <a:r>
              <a:rPr lang="cs-CZ" dirty="0" err="1" smtClean="0"/>
              <a:t>Information</a:t>
            </a:r>
            <a:r>
              <a:rPr lang="cs-CZ" dirty="0" smtClean="0"/>
              <a:t> </a:t>
            </a:r>
            <a:r>
              <a:rPr lang="cs-CZ" dirty="0" err="1"/>
              <a:t>available</a:t>
            </a:r>
            <a:r>
              <a:rPr lang="cs-CZ" dirty="0"/>
              <a:t> in </a:t>
            </a:r>
            <a:r>
              <a:rPr lang="cs-CZ" dirty="0" err="1"/>
              <a:t>dorms</a:t>
            </a:r>
            <a:r>
              <a:rPr lang="cs-CZ" dirty="0"/>
              <a:t> (</a:t>
            </a:r>
            <a:r>
              <a:rPr lang="cs-CZ" dirty="0" err="1"/>
              <a:t>reception</a:t>
            </a:r>
            <a:r>
              <a:rPr lang="cs-CZ" dirty="0"/>
              <a:t> </a:t>
            </a:r>
            <a:r>
              <a:rPr lang="cs-CZ" dirty="0" err="1"/>
              <a:t>desk</a:t>
            </a:r>
            <a:r>
              <a:rPr lang="cs-CZ" dirty="0"/>
              <a:t>)</a:t>
            </a:r>
          </a:p>
          <a:p>
            <a:pPr>
              <a:buFontTx/>
              <a:buChar char="-"/>
            </a:pPr>
            <a:endParaRPr lang="cs-CZ" dirty="0" smtClean="0"/>
          </a:p>
          <a:p>
            <a:pPr>
              <a:buFontTx/>
              <a:buChar char="-"/>
            </a:pPr>
            <a:r>
              <a:rPr lang="en-US" dirty="0"/>
              <a:t>Payment is requested by the Municipality of Olomouc, Economic dept., office of municipal fees, based on the Municipal Council decision (order </a:t>
            </a:r>
            <a:r>
              <a:rPr lang="en-US" dirty="0" smtClean="0"/>
              <a:t>no.</a:t>
            </a:r>
            <a:r>
              <a:rPr lang="cs-CZ" dirty="0" smtClean="0"/>
              <a:t>14</a:t>
            </a:r>
            <a:r>
              <a:rPr lang="en-US" dirty="0" smtClean="0"/>
              <a:t>/201</a:t>
            </a:r>
            <a:r>
              <a:rPr lang="cs-CZ" dirty="0" smtClean="0"/>
              <a:t>9</a:t>
            </a:r>
            <a:r>
              <a:rPr lang="en-US" dirty="0" smtClean="0"/>
              <a:t>). </a:t>
            </a:r>
            <a:endParaRPr lang="cs-CZ" dirty="0" smtClean="0"/>
          </a:p>
          <a:p>
            <a:r>
              <a:rPr lang="cs-CZ" dirty="0"/>
              <a:t>I</a:t>
            </a:r>
            <a:r>
              <a:rPr lang="en-US" dirty="0" err="1" smtClean="0"/>
              <a:t>nformation</a:t>
            </a:r>
            <a:r>
              <a:rPr lang="en-US" dirty="0" smtClean="0"/>
              <a:t> </a:t>
            </a:r>
            <a:r>
              <a:rPr lang="en-US" dirty="0"/>
              <a:t>is also available on the web of the town (in Czech language): </a:t>
            </a:r>
            <a:endParaRPr lang="cs-CZ" dirty="0" smtClean="0"/>
          </a:p>
          <a:p>
            <a:r>
              <a:rPr lang="cs-CZ" dirty="0">
                <a:hlinkClick r:id="rId2"/>
              </a:rPr>
              <a:t>https://</a:t>
            </a:r>
            <a:r>
              <a:rPr lang="cs-CZ" dirty="0" smtClean="0">
                <a:hlinkClick r:id="rId2"/>
              </a:rPr>
              <a:t>www.olomouc.eu/aktualni-informace/aktuality/15246</a:t>
            </a:r>
            <a:endParaRPr lang="cs-CZ" dirty="0" smtClean="0"/>
          </a:p>
          <a:p>
            <a:r>
              <a:rPr lang="cs-CZ" dirty="0" err="1" smtClean="0"/>
              <a:t>Also</a:t>
            </a:r>
            <a:r>
              <a:rPr lang="en-US" dirty="0" smtClean="0"/>
              <a:t> </a:t>
            </a:r>
            <a:r>
              <a:rPr lang="en-US" dirty="0"/>
              <a:t>on the UP web in English </a:t>
            </a:r>
            <a:r>
              <a:rPr lang="en-US" dirty="0" smtClean="0"/>
              <a:t>/</a:t>
            </a:r>
            <a:r>
              <a:rPr lang="cs-CZ" dirty="0" smtClean="0"/>
              <a:t>E</a:t>
            </a:r>
            <a:r>
              <a:rPr lang="en-US" dirty="0" err="1" smtClean="0"/>
              <a:t>xchange</a:t>
            </a:r>
            <a:r>
              <a:rPr lang="en-US" dirty="0" smtClean="0"/>
              <a:t> </a:t>
            </a:r>
            <a:r>
              <a:rPr lang="cs-CZ" dirty="0" smtClean="0"/>
              <a:t>S</a:t>
            </a:r>
            <a:r>
              <a:rPr lang="en-US" dirty="0" err="1" smtClean="0"/>
              <a:t>tudents</a:t>
            </a:r>
            <a:r>
              <a:rPr lang="en-US" dirty="0"/>
              <a:t>/ </a:t>
            </a:r>
            <a:r>
              <a:rPr lang="cs-CZ" dirty="0" smtClean="0"/>
              <a:t>N</a:t>
            </a:r>
            <a:r>
              <a:rPr lang="en-US" dirty="0" err="1" smtClean="0"/>
              <a:t>ews</a:t>
            </a:r>
            <a:r>
              <a:rPr lang="en-US" dirty="0" smtClean="0"/>
              <a:t> </a:t>
            </a:r>
            <a:r>
              <a:rPr lang="en-US" dirty="0"/>
              <a:t>and </a:t>
            </a:r>
            <a:r>
              <a:rPr lang="cs-CZ" dirty="0" smtClean="0"/>
              <a:t>R</a:t>
            </a:r>
            <a:r>
              <a:rPr lang="en-US" dirty="0" err="1" smtClean="0"/>
              <a:t>eminders</a:t>
            </a:r>
            <a:r>
              <a:rPr lang="en-US" dirty="0" smtClean="0"/>
              <a:t> </a:t>
            </a:r>
            <a:endParaRPr lang="cs-CZ" dirty="0" smtClean="0"/>
          </a:p>
          <a:p>
            <a:pPr>
              <a:buFont typeface="Arial" panose="020B0604020202020204" pitchFamily="34" charset="0"/>
              <a:buChar char="•"/>
            </a:pPr>
            <a:r>
              <a:rPr lang="en-US" dirty="0">
                <a:hlinkClick r:id="rId3"/>
              </a:rPr>
              <a:t>http://www.upol.cz/en/students/exchange-students/news-and-reminders</a:t>
            </a:r>
            <a:r>
              <a:rPr lang="en-US" dirty="0" smtClean="0">
                <a:hlinkClick r:id="rId3"/>
              </a:rPr>
              <a:t>/</a:t>
            </a:r>
            <a:endParaRPr lang="cs-CZ" dirty="0" smtClean="0"/>
          </a:p>
          <a:p>
            <a:endParaRPr lang="en-US" dirty="0"/>
          </a:p>
          <a:p>
            <a:endParaRPr lang="cs-CZ" dirty="0"/>
          </a:p>
        </p:txBody>
      </p:sp>
      <p:sp>
        <p:nvSpPr>
          <p:cNvPr id="5" name="Zástupný symbol pro zápatí 4"/>
          <p:cNvSpPr txBox="1">
            <a:spLocks/>
          </p:cNvSpPr>
          <p:nvPr/>
        </p:nvSpPr>
        <p:spPr>
          <a:xfrm>
            <a:off x="1080000" y="6450675"/>
            <a:ext cx="6840000" cy="216000"/>
          </a:xfrm>
          <a:prstGeom prst="rect">
            <a:avLst/>
          </a:prstGeom>
        </p:spPr>
        <p:txBody>
          <a:bodyPr vert="horz" lIns="0" tIns="0" rIns="0" bIns="0" rtlCol="0" anchor="b"/>
          <a:lstStyle>
            <a:defPPr>
              <a:defRPr lang="cs-CZ"/>
            </a:defPPr>
            <a:lvl1pPr marL="0" algn="l" defTabSz="905073" rtl="0" eaLnBrk="1" latinLnBrk="0" hangingPunct="1">
              <a:defRPr sz="1000" kern="1200">
                <a:solidFill>
                  <a:schemeClr val="accent1"/>
                </a:solidFill>
                <a:latin typeface="Arial" panose="020B0604020202020204" pitchFamily="34" charset="0"/>
                <a:ea typeface="+mn-ea"/>
                <a:cs typeface="Arial" panose="020B0604020202020204" pitchFamily="34" charset="0"/>
              </a:defRPr>
            </a:lvl1pPr>
            <a:lvl2pPr marL="452537" algn="l" defTabSz="905073" rtl="0" eaLnBrk="1" latinLnBrk="0" hangingPunct="1">
              <a:defRPr sz="1782" kern="1200">
                <a:solidFill>
                  <a:schemeClr val="tx1"/>
                </a:solidFill>
                <a:latin typeface="+mn-lt"/>
                <a:ea typeface="+mn-ea"/>
                <a:cs typeface="+mn-cs"/>
              </a:defRPr>
            </a:lvl2pPr>
            <a:lvl3pPr marL="905073" algn="l" defTabSz="905073" rtl="0" eaLnBrk="1" latinLnBrk="0" hangingPunct="1">
              <a:defRPr sz="1782" kern="1200">
                <a:solidFill>
                  <a:schemeClr val="tx1"/>
                </a:solidFill>
                <a:latin typeface="+mn-lt"/>
                <a:ea typeface="+mn-ea"/>
                <a:cs typeface="+mn-cs"/>
              </a:defRPr>
            </a:lvl3pPr>
            <a:lvl4pPr marL="1357610" algn="l" defTabSz="905073" rtl="0" eaLnBrk="1" latinLnBrk="0" hangingPunct="1">
              <a:defRPr sz="1782" kern="1200">
                <a:solidFill>
                  <a:schemeClr val="tx1"/>
                </a:solidFill>
                <a:latin typeface="+mn-lt"/>
                <a:ea typeface="+mn-ea"/>
                <a:cs typeface="+mn-cs"/>
              </a:defRPr>
            </a:lvl4pPr>
            <a:lvl5pPr marL="1810146" algn="l" defTabSz="905073" rtl="0" eaLnBrk="1" latinLnBrk="0" hangingPunct="1">
              <a:defRPr sz="1782" kern="1200">
                <a:solidFill>
                  <a:schemeClr val="tx1"/>
                </a:solidFill>
                <a:latin typeface="+mn-lt"/>
                <a:ea typeface="+mn-ea"/>
                <a:cs typeface="+mn-cs"/>
              </a:defRPr>
            </a:lvl5pPr>
            <a:lvl6pPr marL="2262683" algn="l" defTabSz="905073" rtl="0" eaLnBrk="1" latinLnBrk="0" hangingPunct="1">
              <a:defRPr sz="1782" kern="1200">
                <a:solidFill>
                  <a:schemeClr val="tx1"/>
                </a:solidFill>
                <a:latin typeface="+mn-lt"/>
                <a:ea typeface="+mn-ea"/>
                <a:cs typeface="+mn-cs"/>
              </a:defRPr>
            </a:lvl6pPr>
            <a:lvl7pPr marL="2715219" algn="l" defTabSz="905073" rtl="0" eaLnBrk="1" latinLnBrk="0" hangingPunct="1">
              <a:defRPr sz="1782" kern="1200">
                <a:solidFill>
                  <a:schemeClr val="tx1"/>
                </a:solidFill>
                <a:latin typeface="+mn-lt"/>
                <a:ea typeface="+mn-ea"/>
                <a:cs typeface="+mn-cs"/>
              </a:defRPr>
            </a:lvl7pPr>
            <a:lvl8pPr marL="3167756" algn="l" defTabSz="905073" rtl="0" eaLnBrk="1" latinLnBrk="0" hangingPunct="1">
              <a:defRPr sz="1782" kern="1200">
                <a:solidFill>
                  <a:schemeClr val="tx1"/>
                </a:solidFill>
                <a:latin typeface="+mn-lt"/>
                <a:ea typeface="+mn-ea"/>
                <a:cs typeface="+mn-cs"/>
              </a:defRPr>
            </a:lvl8pPr>
            <a:lvl9pPr marL="3620292" algn="l" defTabSz="905073" rtl="0" eaLnBrk="1" latinLnBrk="0" hangingPunct="1">
              <a:defRPr sz="1782" kern="1200">
                <a:solidFill>
                  <a:schemeClr val="tx1"/>
                </a:solidFill>
                <a:latin typeface="+mn-lt"/>
                <a:ea typeface="+mn-ea"/>
                <a:cs typeface="+mn-cs"/>
              </a:defRPr>
            </a:lvl9pPr>
          </a:lstStyle>
          <a:p>
            <a:pPr algn="ctr"/>
            <a:r>
              <a:rPr lang="cs-CZ" smtClean="0"/>
              <a:t>Zuzana Hamdanieh, International Relations Office</a:t>
            </a:r>
            <a:endParaRPr lang="cs-CZ" dirty="0"/>
          </a:p>
        </p:txBody>
      </p:sp>
    </p:spTree>
    <p:extLst>
      <p:ext uri="{BB962C8B-B14F-4D97-AF65-F5344CB8AC3E}">
        <p14:creationId xmlns:p14="http://schemas.microsoft.com/office/powerpoint/2010/main" val="58220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20000" y="1620000"/>
            <a:ext cx="7560000" cy="584815"/>
          </a:xfrm>
        </p:spPr>
        <p:txBody>
          <a:bodyPr/>
          <a:lstStyle/>
          <a:p>
            <a:r>
              <a:rPr lang="cs-CZ" dirty="0" smtClean="0"/>
              <a:t>Public Transport </a:t>
            </a:r>
            <a:r>
              <a:rPr lang="cs-CZ" dirty="0" err="1" smtClean="0"/>
              <a:t>Card</a:t>
            </a:r>
            <a:r>
              <a:rPr lang="cs-CZ" dirty="0" smtClean="0"/>
              <a:t> / Student </a:t>
            </a:r>
            <a:r>
              <a:rPr lang="cs-CZ" dirty="0" err="1" smtClean="0"/>
              <a:t>Pass</a:t>
            </a:r>
            <a:endParaRPr lang="cs-CZ" dirty="0"/>
          </a:p>
        </p:txBody>
      </p:sp>
      <p:sp>
        <p:nvSpPr>
          <p:cNvPr id="4" name="Zástupný symbol pro obsah 3"/>
          <p:cNvSpPr>
            <a:spLocks noGrp="1"/>
          </p:cNvSpPr>
          <p:nvPr>
            <p:ph idx="1"/>
          </p:nvPr>
        </p:nvSpPr>
        <p:spPr>
          <a:xfrm>
            <a:off x="720000" y="2049237"/>
            <a:ext cx="7560000" cy="4310000"/>
          </a:xfrm>
        </p:spPr>
        <p:txBody>
          <a:bodyPr>
            <a:normAutofit fontScale="92500" lnSpcReduction="10000"/>
          </a:bodyPr>
          <a:lstStyle/>
          <a:p>
            <a:pPr marL="0" indent="0">
              <a:buNone/>
            </a:pPr>
            <a:r>
              <a:rPr lang="cs-CZ" dirty="0" smtClean="0">
                <a:ea typeface="Miriam"/>
                <a:cs typeface="Miriam"/>
              </a:rPr>
              <a:t>1. </a:t>
            </a:r>
            <a:r>
              <a:rPr lang="en-US" dirty="0" smtClean="0">
                <a:ea typeface="Miriam"/>
                <a:cs typeface="Miriam"/>
              </a:rPr>
              <a:t>Fill in a form and add a passport size photograph </a:t>
            </a:r>
          </a:p>
          <a:p>
            <a:pPr marL="0" indent="0">
              <a:buNone/>
            </a:pPr>
            <a:endParaRPr lang="en-US" dirty="0" smtClean="0">
              <a:ea typeface="Miriam"/>
              <a:cs typeface="Miriam"/>
            </a:endParaRPr>
          </a:p>
          <a:p>
            <a:pPr>
              <a:buNone/>
            </a:pPr>
            <a:r>
              <a:rPr lang="en-US" dirty="0" smtClean="0">
                <a:ea typeface="Miriam"/>
                <a:cs typeface="Miriam"/>
              </a:rPr>
              <a:t>2. Have the form confirmed in the International Relations Office</a:t>
            </a:r>
            <a:endParaRPr lang="cs-CZ" dirty="0" smtClean="0">
              <a:ea typeface="Miriam"/>
              <a:cs typeface="Miriam"/>
            </a:endParaRPr>
          </a:p>
          <a:p>
            <a:pPr>
              <a:buNone/>
            </a:pPr>
            <a:r>
              <a:rPr lang="cs-CZ" dirty="0" smtClean="0">
                <a:ea typeface="Miriam"/>
                <a:cs typeface="Miriam"/>
              </a:rPr>
              <a:t>    </a:t>
            </a:r>
            <a:r>
              <a:rPr lang="cs-CZ" sz="1200" dirty="0" smtClean="0">
                <a:ea typeface="Miriam"/>
                <a:cs typeface="Miriam"/>
              </a:rPr>
              <a:t>( </a:t>
            </a:r>
            <a:r>
              <a:rPr lang="cs-CZ" sz="1200" dirty="0" err="1" smtClean="0">
                <a:ea typeface="Miriam"/>
                <a:cs typeface="Miriam"/>
              </a:rPr>
              <a:t>an</a:t>
            </a:r>
            <a:r>
              <a:rPr lang="cs-CZ" sz="1200" dirty="0" smtClean="0">
                <a:ea typeface="Miriam"/>
                <a:cs typeface="Miriam"/>
              </a:rPr>
              <a:t> </a:t>
            </a:r>
            <a:r>
              <a:rPr lang="cs-CZ" sz="1200" dirty="0">
                <a:ea typeface="Miriam"/>
                <a:cs typeface="Miriam"/>
              </a:rPr>
              <a:t>ISIC </a:t>
            </a:r>
            <a:r>
              <a:rPr lang="cs-CZ" sz="1200" dirty="0" err="1">
                <a:ea typeface="Miriam"/>
                <a:cs typeface="Miriam"/>
              </a:rPr>
              <a:t>proves</a:t>
            </a:r>
            <a:r>
              <a:rPr lang="cs-CZ" sz="1200" dirty="0">
                <a:ea typeface="Miriam"/>
                <a:cs typeface="Miriam"/>
              </a:rPr>
              <a:t> </a:t>
            </a:r>
            <a:r>
              <a:rPr lang="cs-CZ" sz="1200" dirty="0" err="1">
                <a:ea typeface="Miriam"/>
                <a:cs typeface="Miriam"/>
              </a:rPr>
              <a:t>your</a:t>
            </a:r>
            <a:r>
              <a:rPr lang="cs-CZ" sz="1200" dirty="0">
                <a:ea typeface="Miriam"/>
                <a:cs typeface="Miriam"/>
              </a:rPr>
              <a:t> </a:t>
            </a:r>
            <a:r>
              <a:rPr lang="cs-CZ" sz="1200" dirty="0" err="1">
                <a:ea typeface="Miriam"/>
                <a:cs typeface="Miriam"/>
              </a:rPr>
              <a:t>student´s</a:t>
            </a:r>
            <a:r>
              <a:rPr lang="cs-CZ" sz="1200" dirty="0">
                <a:ea typeface="Miriam"/>
                <a:cs typeface="Miriam"/>
              </a:rPr>
              <a:t> </a:t>
            </a:r>
            <a:r>
              <a:rPr lang="cs-CZ" sz="1200" dirty="0" smtClean="0">
                <a:ea typeface="Miriam"/>
                <a:cs typeface="Miriam"/>
              </a:rPr>
              <a:t>status, </a:t>
            </a:r>
            <a:r>
              <a:rPr lang="cs-CZ" sz="1200" dirty="0" err="1" smtClean="0">
                <a:ea typeface="Miriam"/>
                <a:cs typeface="Miriam"/>
              </a:rPr>
              <a:t>it</a:t>
            </a:r>
            <a:r>
              <a:rPr lang="cs-CZ" sz="1200" dirty="0" smtClean="0">
                <a:ea typeface="Miriam"/>
                <a:cs typeface="Miriam"/>
              </a:rPr>
              <a:t>  </a:t>
            </a:r>
            <a:r>
              <a:rPr lang="cs-CZ" sz="1200" dirty="0" err="1">
                <a:ea typeface="Miriam"/>
                <a:cs typeface="Miriam"/>
              </a:rPr>
              <a:t>can</a:t>
            </a:r>
            <a:r>
              <a:rPr lang="cs-CZ" sz="1200" dirty="0">
                <a:ea typeface="Miriam"/>
                <a:cs typeface="Miriam"/>
              </a:rPr>
              <a:t> </a:t>
            </a:r>
            <a:r>
              <a:rPr lang="cs-CZ" sz="1200" dirty="0" smtClean="0">
                <a:ea typeface="Miriam"/>
                <a:cs typeface="Miriam"/>
              </a:rPr>
              <a:t>substitute </a:t>
            </a:r>
            <a:r>
              <a:rPr lang="cs-CZ" sz="1200" dirty="0" err="1" smtClean="0">
                <a:ea typeface="Miriam"/>
                <a:cs typeface="Miriam"/>
              </a:rPr>
              <a:t>the</a:t>
            </a:r>
            <a:r>
              <a:rPr lang="cs-CZ" sz="1200" dirty="0" smtClean="0">
                <a:ea typeface="Miriam"/>
                <a:cs typeface="Miriam"/>
              </a:rPr>
              <a:t> </a:t>
            </a:r>
            <a:r>
              <a:rPr lang="cs-CZ" sz="1200" dirty="0" err="1" smtClean="0">
                <a:ea typeface="Miriam"/>
                <a:cs typeface="Miriam"/>
              </a:rPr>
              <a:t>confirmed</a:t>
            </a:r>
            <a:r>
              <a:rPr lang="cs-CZ" sz="1200" dirty="0" smtClean="0">
                <a:ea typeface="Miriam"/>
                <a:cs typeface="Miriam"/>
              </a:rPr>
              <a:t> </a:t>
            </a:r>
            <a:r>
              <a:rPr lang="cs-CZ" sz="1200" dirty="0" err="1" smtClean="0">
                <a:ea typeface="Miriam"/>
                <a:cs typeface="Miriam"/>
              </a:rPr>
              <a:t>form</a:t>
            </a:r>
            <a:r>
              <a:rPr lang="cs-CZ" sz="1200" dirty="0">
                <a:ea typeface="Miriam"/>
                <a:cs typeface="Miriam"/>
              </a:rPr>
              <a:t>)</a:t>
            </a:r>
            <a:endParaRPr lang="en-US" sz="1200" dirty="0" smtClean="0">
              <a:ea typeface="Miriam"/>
              <a:cs typeface="Miriam"/>
            </a:endParaRPr>
          </a:p>
          <a:p>
            <a:pPr>
              <a:buNone/>
            </a:pPr>
            <a:r>
              <a:rPr lang="en-US" sz="1200" dirty="0" smtClean="0">
                <a:ea typeface="Miriam"/>
                <a:cs typeface="Miriam"/>
              </a:rPr>
              <a:t> </a:t>
            </a:r>
          </a:p>
          <a:p>
            <a:pPr>
              <a:buNone/>
            </a:pPr>
            <a:r>
              <a:rPr lang="en-US" dirty="0" smtClean="0">
                <a:ea typeface="Miriam"/>
                <a:cs typeface="Miriam"/>
              </a:rPr>
              <a:t>3. Go to the Public Transport Agency</a:t>
            </a:r>
            <a:r>
              <a:rPr lang="cs-CZ" dirty="0" smtClean="0">
                <a:ea typeface="Miriam"/>
                <a:cs typeface="Miriam"/>
              </a:rPr>
              <a:t>, Legionářská street no. 1</a:t>
            </a:r>
            <a:r>
              <a:rPr lang="en-US" dirty="0" smtClean="0">
                <a:ea typeface="Miriam"/>
                <a:cs typeface="Miriam"/>
              </a:rPr>
              <a:t> (cent</a:t>
            </a:r>
            <a:r>
              <a:rPr lang="cs-CZ" dirty="0" err="1" smtClean="0">
                <a:ea typeface="Miriam"/>
                <a:cs typeface="Miriam"/>
              </a:rPr>
              <a:t>er</a:t>
            </a:r>
            <a:r>
              <a:rPr lang="en-US" dirty="0" smtClean="0">
                <a:ea typeface="Miriam"/>
                <a:cs typeface="Miriam"/>
              </a:rPr>
              <a:t> of the town, see the map with your buddy)</a:t>
            </a:r>
            <a:r>
              <a:rPr lang="cs-CZ" dirty="0" smtClean="0">
                <a:ea typeface="Miriam"/>
                <a:cs typeface="Miriam"/>
              </a:rPr>
              <a:t>, </a:t>
            </a:r>
            <a:r>
              <a:rPr lang="cs-CZ" dirty="0" err="1" smtClean="0">
                <a:ea typeface="Miriam"/>
                <a:cs typeface="Miriam"/>
              </a:rPr>
              <a:t>submit</a:t>
            </a:r>
            <a:r>
              <a:rPr lang="cs-CZ" dirty="0" smtClean="0">
                <a:ea typeface="Miriam"/>
                <a:cs typeface="Miriam"/>
              </a:rPr>
              <a:t> a </a:t>
            </a:r>
            <a:r>
              <a:rPr lang="cs-CZ" dirty="0" err="1" smtClean="0">
                <a:ea typeface="Miriam"/>
                <a:cs typeface="Miriam"/>
              </a:rPr>
              <a:t>photo</a:t>
            </a:r>
            <a:r>
              <a:rPr lang="cs-CZ" dirty="0" smtClean="0">
                <a:ea typeface="Miriam"/>
                <a:cs typeface="Miriam"/>
              </a:rPr>
              <a:t> + </a:t>
            </a:r>
            <a:r>
              <a:rPr lang="cs-CZ" dirty="0" err="1" smtClean="0">
                <a:ea typeface="Miriam"/>
                <a:cs typeface="Miriam"/>
              </a:rPr>
              <a:t>confirmed</a:t>
            </a:r>
            <a:r>
              <a:rPr lang="cs-CZ" dirty="0" smtClean="0">
                <a:ea typeface="Miriam"/>
                <a:cs typeface="Miriam"/>
              </a:rPr>
              <a:t> </a:t>
            </a:r>
            <a:r>
              <a:rPr lang="cs-CZ" dirty="0" err="1" smtClean="0">
                <a:ea typeface="Miriam"/>
                <a:cs typeface="Miriam"/>
              </a:rPr>
              <a:t>form</a:t>
            </a:r>
            <a:r>
              <a:rPr lang="cs-CZ" dirty="0" smtClean="0">
                <a:ea typeface="Miriam"/>
                <a:cs typeface="Miriam"/>
              </a:rPr>
              <a:t> /ISIC</a:t>
            </a:r>
            <a:endParaRPr lang="en-US" dirty="0" smtClean="0">
              <a:ea typeface="Miriam"/>
              <a:cs typeface="Miriam"/>
            </a:endParaRPr>
          </a:p>
          <a:p>
            <a:pPr>
              <a:buNone/>
            </a:pPr>
            <a:r>
              <a:rPr lang="cs-CZ" dirty="0" smtClean="0">
                <a:ea typeface="Miriam"/>
                <a:cs typeface="Miriam"/>
              </a:rPr>
              <a:t>    </a:t>
            </a:r>
            <a:endParaRPr lang="en-US" dirty="0" smtClean="0">
              <a:ea typeface="Miriam"/>
              <a:cs typeface="Miriam"/>
            </a:endParaRPr>
          </a:p>
          <a:p>
            <a:pPr>
              <a:buNone/>
            </a:pPr>
            <a:r>
              <a:rPr lang="en-US" dirty="0" smtClean="0">
                <a:ea typeface="Miriam"/>
                <a:cs typeface="Miriam"/>
              </a:rPr>
              <a:t>4. Buy a </a:t>
            </a:r>
            <a:r>
              <a:rPr lang="en-US" dirty="0" err="1" smtClean="0">
                <a:ea typeface="Miriam"/>
                <a:cs typeface="Miriam"/>
              </a:rPr>
              <a:t>trampass</a:t>
            </a:r>
            <a:r>
              <a:rPr lang="cs-CZ" dirty="0" smtClean="0">
                <a:ea typeface="Miriam"/>
                <a:cs typeface="Miriam"/>
              </a:rPr>
              <a:t> ( </a:t>
            </a:r>
            <a:r>
              <a:rPr lang="cs-CZ" dirty="0" err="1" smtClean="0">
                <a:ea typeface="Miriam"/>
                <a:cs typeface="Miriam"/>
              </a:rPr>
              <a:t>prices</a:t>
            </a:r>
            <a:r>
              <a:rPr lang="cs-CZ" dirty="0" smtClean="0">
                <a:ea typeface="Miriam"/>
                <a:cs typeface="Miriam"/>
              </a:rPr>
              <a:t> </a:t>
            </a:r>
            <a:r>
              <a:rPr lang="cs-CZ" dirty="0" err="1" smtClean="0">
                <a:ea typeface="Miriam"/>
                <a:cs typeface="Miriam"/>
              </a:rPr>
              <a:t>below</a:t>
            </a:r>
            <a:r>
              <a:rPr lang="cs-CZ" dirty="0" smtClean="0">
                <a:ea typeface="Miriam"/>
                <a:cs typeface="Miriam"/>
              </a:rPr>
              <a:t> are </a:t>
            </a:r>
            <a:r>
              <a:rPr lang="cs-CZ" b="1" dirty="0" err="1" smtClean="0">
                <a:ea typeface="Miriam"/>
                <a:cs typeface="Miriam"/>
              </a:rPr>
              <a:t>valid</a:t>
            </a:r>
            <a:r>
              <a:rPr lang="cs-CZ" b="1" dirty="0" smtClean="0">
                <a:ea typeface="Miriam"/>
                <a:cs typeface="Miriam"/>
              </a:rPr>
              <a:t> for students </a:t>
            </a:r>
            <a:r>
              <a:rPr lang="cs-CZ" b="1" u="sng" dirty="0" err="1" smtClean="0">
                <a:ea typeface="Miriam"/>
                <a:cs typeface="Miriam"/>
              </a:rPr>
              <a:t>below</a:t>
            </a:r>
            <a:r>
              <a:rPr lang="cs-CZ" b="1" u="sng" dirty="0" smtClean="0">
                <a:ea typeface="Miriam"/>
                <a:cs typeface="Miriam"/>
              </a:rPr>
              <a:t> 26</a:t>
            </a:r>
            <a:r>
              <a:rPr lang="cs-CZ" dirty="0" smtClean="0">
                <a:ea typeface="Miriam"/>
                <a:cs typeface="Miriam"/>
              </a:rPr>
              <a:t>)</a:t>
            </a:r>
          </a:p>
          <a:p>
            <a:pPr>
              <a:buNone/>
            </a:pPr>
            <a:r>
              <a:rPr lang="cs-CZ" dirty="0">
                <a:ea typeface="Miriam"/>
                <a:cs typeface="Miriam"/>
              </a:rPr>
              <a:t>	</a:t>
            </a:r>
            <a:r>
              <a:rPr lang="cs-CZ" dirty="0" smtClean="0">
                <a:ea typeface="Miriam"/>
                <a:cs typeface="Miriam"/>
              </a:rPr>
              <a:t>10 </a:t>
            </a:r>
            <a:r>
              <a:rPr lang="cs-CZ" dirty="0" err="1" smtClean="0">
                <a:ea typeface="Miriam"/>
                <a:cs typeface="Miriam"/>
              </a:rPr>
              <a:t>months</a:t>
            </a:r>
            <a:r>
              <a:rPr lang="cs-CZ" dirty="0" smtClean="0">
                <a:ea typeface="Miriam"/>
                <a:cs typeface="Miriam"/>
              </a:rPr>
              <a:t> </a:t>
            </a:r>
            <a:r>
              <a:rPr lang="cs-CZ" dirty="0" err="1" smtClean="0">
                <a:ea typeface="Miriam"/>
                <a:cs typeface="Miriam"/>
              </a:rPr>
              <a:t>trampass</a:t>
            </a:r>
            <a:r>
              <a:rPr lang="cs-CZ" dirty="0" smtClean="0">
                <a:ea typeface="Miriam"/>
                <a:cs typeface="Miriam"/>
              </a:rPr>
              <a:t> / 1350 CZK</a:t>
            </a:r>
            <a:endParaRPr lang="en-US" dirty="0" smtClean="0">
              <a:ea typeface="Miriam"/>
              <a:cs typeface="Miriam"/>
            </a:endParaRPr>
          </a:p>
          <a:p>
            <a:pPr>
              <a:buNone/>
            </a:pPr>
            <a:r>
              <a:rPr lang="en-US" dirty="0" smtClean="0">
                <a:ea typeface="Miriam"/>
                <a:cs typeface="Miriam"/>
              </a:rPr>
              <a:t>    </a:t>
            </a:r>
            <a:r>
              <a:rPr lang="cs-CZ" dirty="0" smtClean="0">
                <a:ea typeface="Miriam"/>
                <a:cs typeface="Miriam"/>
              </a:rPr>
              <a:t>  </a:t>
            </a:r>
            <a:r>
              <a:rPr lang="en-US" dirty="0" smtClean="0">
                <a:ea typeface="Miriam"/>
                <a:cs typeface="Miriam"/>
              </a:rPr>
              <a:t>3 months </a:t>
            </a:r>
            <a:r>
              <a:rPr lang="en-US" dirty="0" err="1" smtClean="0">
                <a:ea typeface="Miriam"/>
                <a:cs typeface="Miriam"/>
              </a:rPr>
              <a:t>trampass</a:t>
            </a:r>
            <a:r>
              <a:rPr lang="en-US" dirty="0" smtClean="0">
                <a:ea typeface="Miriam"/>
                <a:cs typeface="Miriam"/>
              </a:rPr>
              <a:t> / 450 CZK</a:t>
            </a:r>
          </a:p>
          <a:p>
            <a:pPr>
              <a:buNone/>
            </a:pPr>
            <a:r>
              <a:rPr lang="en-US" dirty="0" smtClean="0">
                <a:ea typeface="Miriam"/>
                <a:cs typeface="Miriam"/>
              </a:rPr>
              <a:t>    </a:t>
            </a:r>
            <a:r>
              <a:rPr lang="cs-CZ" dirty="0" smtClean="0">
                <a:ea typeface="Miriam"/>
                <a:cs typeface="Miriam"/>
              </a:rPr>
              <a:t>  </a:t>
            </a:r>
            <a:r>
              <a:rPr lang="en-US" dirty="0" smtClean="0">
                <a:ea typeface="Miriam"/>
                <a:cs typeface="Miriam"/>
              </a:rPr>
              <a:t>1 month </a:t>
            </a:r>
            <a:r>
              <a:rPr lang="en-US" dirty="0" err="1" smtClean="0">
                <a:ea typeface="Miriam"/>
                <a:cs typeface="Miriam"/>
              </a:rPr>
              <a:t>trampass</a:t>
            </a:r>
            <a:r>
              <a:rPr lang="en-US" dirty="0" smtClean="0">
                <a:ea typeface="Miriam"/>
                <a:cs typeface="Miriam"/>
              </a:rPr>
              <a:t> /  175 CZK</a:t>
            </a:r>
            <a:endParaRPr lang="cs-CZ" dirty="0" smtClean="0">
              <a:ea typeface="Miriam"/>
              <a:cs typeface="Miriam"/>
            </a:endParaRPr>
          </a:p>
          <a:p>
            <a:pPr>
              <a:buNone/>
            </a:pPr>
            <a:endParaRPr lang="en-US" dirty="0" smtClean="0">
              <a:ea typeface="Miriam"/>
              <a:cs typeface="Miriam"/>
            </a:endParaRPr>
          </a:p>
          <a:p>
            <a:endParaRPr lang="cs-CZ" dirty="0"/>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499388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0" y="-3834"/>
            <a:ext cx="8999537" cy="6844372"/>
          </a:xfrm>
          <a:prstGeom prst="rect">
            <a:avLst/>
          </a:prstGeom>
        </p:spPr>
      </p:pic>
      <p:sp>
        <p:nvSpPr>
          <p:cNvPr id="2" name="Oválný bublinový popisek 1"/>
          <p:cNvSpPr/>
          <p:nvPr/>
        </p:nvSpPr>
        <p:spPr>
          <a:xfrm>
            <a:off x="1891651" y="3210534"/>
            <a:ext cx="1666430" cy="721267"/>
          </a:xfrm>
          <a:prstGeom prst="wedgeEllipseCallout">
            <a:avLst>
              <a:gd name="adj1" fmla="val -73809"/>
              <a:gd name="adj2" fmla="val -16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err="1" smtClean="0"/>
              <a:t>Current</a:t>
            </a:r>
            <a:r>
              <a:rPr lang="cs-CZ" sz="1600" dirty="0" smtClean="0"/>
              <a:t> </a:t>
            </a:r>
            <a:r>
              <a:rPr lang="cs-CZ" sz="1600" dirty="0" err="1" smtClean="0"/>
              <a:t>Date</a:t>
            </a:r>
            <a:endParaRPr lang="cs-CZ" sz="1600" dirty="0"/>
          </a:p>
        </p:txBody>
      </p:sp>
      <p:sp>
        <p:nvSpPr>
          <p:cNvPr id="5" name="Ovál 4"/>
          <p:cNvSpPr/>
          <p:nvPr/>
        </p:nvSpPr>
        <p:spPr>
          <a:xfrm>
            <a:off x="6178610" y="350378"/>
            <a:ext cx="1743342" cy="6580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2019/2020</a:t>
            </a:r>
            <a:endParaRPr lang="cs-CZ" dirty="0"/>
          </a:p>
        </p:txBody>
      </p:sp>
      <p:sp>
        <p:nvSpPr>
          <p:cNvPr id="11" name="Ovál 10"/>
          <p:cNvSpPr/>
          <p:nvPr/>
        </p:nvSpPr>
        <p:spPr>
          <a:xfrm>
            <a:off x="5349668" y="4836920"/>
            <a:ext cx="1341690" cy="401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ný bublinový popisek 6"/>
          <p:cNvSpPr/>
          <p:nvPr/>
        </p:nvSpPr>
        <p:spPr>
          <a:xfrm>
            <a:off x="5187298" y="4814213"/>
            <a:ext cx="1666430" cy="721267"/>
          </a:xfrm>
          <a:prstGeom prst="wedgeEllipseCallout">
            <a:avLst>
              <a:gd name="adj1" fmla="val 14984"/>
              <a:gd name="adj2" fmla="val -5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err="1" smtClean="0"/>
              <a:t>Current</a:t>
            </a:r>
            <a:r>
              <a:rPr lang="cs-CZ" sz="1600" dirty="0" smtClean="0"/>
              <a:t> </a:t>
            </a:r>
            <a:r>
              <a:rPr lang="cs-CZ" sz="1600" dirty="0" err="1" smtClean="0"/>
              <a:t>Date</a:t>
            </a:r>
            <a:endParaRPr lang="cs-CZ" sz="1600" dirty="0"/>
          </a:p>
        </p:txBody>
      </p:sp>
      <p:sp>
        <p:nvSpPr>
          <p:cNvPr id="6" name="Ovál 5"/>
          <p:cNvSpPr/>
          <p:nvPr/>
        </p:nvSpPr>
        <p:spPr>
          <a:xfrm>
            <a:off x="6891251" y="2934393"/>
            <a:ext cx="673331" cy="4345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3045230" y="1623753"/>
            <a:ext cx="2058785" cy="4345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p:cNvSpPr/>
          <p:nvPr/>
        </p:nvSpPr>
        <p:spPr>
          <a:xfrm>
            <a:off x="3144982" y="2058266"/>
            <a:ext cx="1451956" cy="4345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ný bublinový popisek 12"/>
          <p:cNvSpPr/>
          <p:nvPr/>
        </p:nvSpPr>
        <p:spPr>
          <a:xfrm>
            <a:off x="5146453" y="1923599"/>
            <a:ext cx="1977553" cy="721267"/>
          </a:xfrm>
          <a:prstGeom prst="wedgeEllipseCallout">
            <a:avLst>
              <a:gd name="adj1" fmla="val -73809"/>
              <a:gd name="adj2" fmla="val -16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t>DD/MM/YYYY</a:t>
            </a:r>
            <a:endParaRPr lang="cs-CZ" sz="1600" dirty="0"/>
          </a:p>
        </p:txBody>
      </p:sp>
      <p:sp>
        <p:nvSpPr>
          <p:cNvPr id="14"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38665646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20000" y="1619999"/>
            <a:ext cx="7560000" cy="439537"/>
          </a:xfrm>
        </p:spPr>
        <p:txBody>
          <a:bodyPr>
            <a:normAutofit fontScale="90000"/>
          </a:bodyPr>
          <a:lstStyle/>
          <a:p>
            <a:r>
              <a:rPr lang="cs-CZ" dirty="0" smtClean="0"/>
              <a:t>Czech </a:t>
            </a:r>
            <a:r>
              <a:rPr lang="cs-CZ" dirty="0" err="1" smtClean="0"/>
              <a:t>For</a:t>
            </a:r>
            <a:r>
              <a:rPr lang="cs-CZ" dirty="0" smtClean="0"/>
              <a:t> </a:t>
            </a:r>
            <a:r>
              <a:rPr lang="cs-CZ" dirty="0" err="1" smtClean="0"/>
              <a:t>Foreigners´Courses</a:t>
            </a:r>
            <a:r>
              <a:rPr lang="cs-CZ" dirty="0" smtClean="0"/>
              <a:t> </a:t>
            </a:r>
            <a:br>
              <a:rPr lang="cs-CZ" dirty="0" smtClean="0"/>
            </a:br>
            <a:endParaRPr lang="cs-CZ" dirty="0"/>
          </a:p>
        </p:txBody>
      </p:sp>
      <p:sp>
        <p:nvSpPr>
          <p:cNvPr id="4" name="Zástupný symbol pro obsah 3"/>
          <p:cNvSpPr>
            <a:spLocks noGrp="1"/>
          </p:cNvSpPr>
          <p:nvPr>
            <p:ph idx="1"/>
          </p:nvPr>
        </p:nvSpPr>
        <p:spPr/>
        <p:txBody>
          <a:bodyPr/>
          <a:lstStyle/>
          <a:p>
            <a:pPr marL="0" indent="0">
              <a:buNone/>
            </a:pPr>
            <a:r>
              <a:rPr lang="cs-CZ" b="1" dirty="0" smtClean="0"/>
              <a:t>   </a:t>
            </a:r>
            <a:r>
              <a:rPr lang="en-US" b="1" dirty="0" smtClean="0">
                <a:solidFill>
                  <a:srgbClr val="FF0000"/>
                </a:solidFill>
              </a:rPr>
              <a:t>Survival Czech Course </a:t>
            </a:r>
            <a:r>
              <a:rPr lang="en-US" dirty="0" smtClean="0"/>
              <a:t>/ </a:t>
            </a:r>
            <a:r>
              <a:rPr lang="cs-CZ" dirty="0" smtClean="0"/>
              <a:t>a </a:t>
            </a:r>
            <a:r>
              <a:rPr lang="cs-CZ" dirty="0" err="1" smtClean="0"/>
              <a:t>lecture</a:t>
            </a:r>
            <a:r>
              <a:rPr lang="cs-CZ" dirty="0" smtClean="0"/>
              <a:t> </a:t>
            </a:r>
            <a:r>
              <a:rPr lang="en-US" dirty="0" smtClean="0"/>
              <a:t>during orientation week</a:t>
            </a:r>
          </a:p>
          <a:p>
            <a:pPr marL="0" indent="0">
              <a:buNone/>
            </a:pPr>
            <a:endParaRPr lang="en-US" dirty="0" smtClean="0"/>
          </a:p>
          <a:p>
            <a:pPr marL="0" indent="0">
              <a:buNone/>
            </a:pPr>
            <a:r>
              <a:rPr lang="en-US" b="1" dirty="0" smtClean="0"/>
              <a:t>   </a:t>
            </a:r>
            <a:r>
              <a:rPr lang="en-US" b="1" dirty="0" smtClean="0">
                <a:solidFill>
                  <a:srgbClr val="FF0000"/>
                </a:solidFill>
              </a:rPr>
              <a:t>Semester course </a:t>
            </a:r>
            <a:r>
              <a:rPr lang="en-US" dirty="0" smtClean="0"/>
              <a:t>/ two 9o min lessons per week</a:t>
            </a:r>
          </a:p>
          <a:p>
            <a:pPr>
              <a:buNone/>
            </a:pPr>
            <a:r>
              <a:rPr lang="en-US" dirty="0" smtClean="0"/>
              <a:t>   </a:t>
            </a:r>
            <a:r>
              <a:rPr lang="en-US" b="1" dirty="0" smtClean="0"/>
              <a:t>Placement test: </a:t>
            </a:r>
            <a:r>
              <a:rPr lang="en-US" b="1" u="sng" dirty="0" smtClean="0"/>
              <a:t>Not for beginners !</a:t>
            </a:r>
          </a:p>
          <a:p>
            <a:pPr>
              <a:buNone/>
            </a:pPr>
            <a:r>
              <a:rPr lang="en-US" b="1" dirty="0" smtClean="0"/>
              <a:t>   Test assignment available at </a:t>
            </a:r>
            <a:r>
              <a:rPr lang="en-US" b="1" dirty="0" smtClean="0">
                <a:hlinkClick r:id="rId2"/>
              </a:rPr>
              <a:t>www.kb.upol.cz</a:t>
            </a:r>
            <a:r>
              <a:rPr lang="en-US" b="1" dirty="0" smtClean="0"/>
              <a:t> (Czech for Foreigners, Erasmus), deadline for sending the test is </a:t>
            </a:r>
            <a:r>
              <a:rPr lang="cs-CZ" b="1" dirty="0" err="1" smtClean="0">
                <a:solidFill>
                  <a:srgbClr val="FF0000"/>
                </a:solidFill>
              </a:rPr>
              <a:t>February</a:t>
            </a:r>
            <a:r>
              <a:rPr lang="cs-CZ" b="1" dirty="0" smtClean="0">
                <a:solidFill>
                  <a:srgbClr val="FF0000"/>
                </a:solidFill>
              </a:rPr>
              <a:t> 10</a:t>
            </a:r>
            <a:r>
              <a:rPr lang="en-US" b="1" dirty="0" smtClean="0">
                <a:solidFill>
                  <a:srgbClr val="FF0000"/>
                </a:solidFill>
              </a:rPr>
              <a:t>, 20</a:t>
            </a:r>
            <a:r>
              <a:rPr lang="cs-CZ" b="1" dirty="0" smtClean="0">
                <a:solidFill>
                  <a:srgbClr val="FF0000"/>
                </a:solidFill>
              </a:rPr>
              <a:t>20</a:t>
            </a:r>
            <a:r>
              <a:rPr lang="en-US" b="1" dirty="0" smtClean="0"/>
              <a:t>. Results will be sent to the e-mail address of the sender.  </a:t>
            </a:r>
          </a:p>
          <a:p>
            <a:pPr>
              <a:buNone/>
            </a:pPr>
            <a:r>
              <a:rPr lang="en-US" dirty="0" smtClean="0"/>
              <a:t>   To view the timetable - check the web: </a:t>
            </a:r>
            <a:r>
              <a:rPr lang="en-US" b="1" dirty="0" smtClean="0">
                <a:hlinkClick r:id="rId2"/>
              </a:rPr>
              <a:t>www.kb.upol.cz</a:t>
            </a:r>
            <a:r>
              <a:rPr lang="en-US" b="1" dirty="0" smtClean="0"/>
              <a:t> or </a:t>
            </a:r>
            <a:r>
              <a:rPr lang="en-US" dirty="0" smtClean="0"/>
              <a:t> information board in the International Office</a:t>
            </a:r>
            <a:r>
              <a:rPr lang="cs-CZ" dirty="0" smtClean="0"/>
              <a:t>.</a:t>
            </a:r>
            <a:endParaRPr lang="en-US" dirty="0"/>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791649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1454" y="1628546"/>
            <a:ext cx="7560000" cy="748080"/>
          </a:xfrm>
        </p:spPr>
        <p:txBody>
          <a:bodyPr/>
          <a:lstStyle/>
          <a:p>
            <a:r>
              <a:rPr lang="cs-CZ" dirty="0"/>
              <a:t>Czech </a:t>
            </a:r>
            <a:r>
              <a:rPr lang="cs-CZ" dirty="0" err="1"/>
              <a:t>For</a:t>
            </a:r>
            <a:r>
              <a:rPr lang="cs-CZ" dirty="0"/>
              <a:t> </a:t>
            </a:r>
            <a:r>
              <a:rPr lang="cs-CZ" dirty="0" err="1"/>
              <a:t>Foreigners´Courses</a:t>
            </a:r>
            <a:endParaRPr lang="cs-CZ" dirty="0"/>
          </a:p>
        </p:txBody>
      </p:sp>
      <p:sp>
        <p:nvSpPr>
          <p:cNvPr id="3" name="Zástupný symbol pro obsah 2"/>
          <p:cNvSpPr>
            <a:spLocks noGrp="1"/>
          </p:cNvSpPr>
          <p:nvPr>
            <p:ph idx="1"/>
          </p:nvPr>
        </p:nvSpPr>
        <p:spPr>
          <a:xfrm>
            <a:off x="720000" y="2552006"/>
            <a:ext cx="7560000" cy="3898669"/>
          </a:xfrm>
        </p:spPr>
        <p:txBody>
          <a:bodyPr/>
          <a:lstStyle/>
          <a:p>
            <a:pPr marL="0" indent="0">
              <a:buNone/>
            </a:pPr>
            <a:r>
              <a:rPr lang="cs-CZ" b="1" dirty="0" smtClean="0"/>
              <a:t>CJPC2</a:t>
            </a:r>
            <a:r>
              <a:rPr lang="cs-CZ" dirty="0" smtClean="0"/>
              <a:t> – Czech for </a:t>
            </a:r>
            <a:r>
              <a:rPr lang="cs-CZ" dirty="0" err="1" smtClean="0"/>
              <a:t>Foreigners</a:t>
            </a:r>
            <a:r>
              <a:rPr lang="cs-CZ" dirty="0" smtClean="0"/>
              <a:t> – </a:t>
            </a:r>
            <a:r>
              <a:rPr lang="cs-CZ" dirty="0" err="1" smtClean="0"/>
              <a:t>course</a:t>
            </a:r>
            <a:r>
              <a:rPr lang="cs-CZ" dirty="0" smtClean="0"/>
              <a:t> – 4 ECTS</a:t>
            </a:r>
          </a:p>
          <a:p>
            <a:pPr marL="0" indent="0">
              <a:buNone/>
            </a:pPr>
            <a:r>
              <a:rPr lang="cs-CZ" b="1" dirty="0" smtClean="0"/>
              <a:t>CJPCZ2</a:t>
            </a:r>
            <a:r>
              <a:rPr lang="cs-CZ" dirty="0" smtClean="0"/>
              <a:t> – Czech for </a:t>
            </a:r>
            <a:r>
              <a:rPr lang="cs-CZ" dirty="0" err="1" smtClean="0"/>
              <a:t>Foreigners</a:t>
            </a:r>
            <a:r>
              <a:rPr lang="cs-CZ" dirty="0" smtClean="0"/>
              <a:t> – </a:t>
            </a:r>
            <a:r>
              <a:rPr lang="cs-CZ" dirty="0" err="1" smtClean="0"/>
              <a:t>exam</a:t>
            </a:r>
            <a:r>
              <a:rPr lang="cs-CZ" dirty="0" smtClean="0"/>
              <a:t> – 1 ECTS</a:t>
            </a:r>
            <a:endParaRPr lang="cs-CZ" dirty="0"/>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326697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www.upol.cz</a:t>
            </a:r>
            <a:br>
              <a:rPr lang="cs-CZ" dirty="0" smtClean="0"/>
            </a:br>
            <a:r>
              <a:rPr lang="cs-CZ" dirty="0">
                <a:hlinkClick r:id="rId2"/>
              </a:rPr>
              <a:t>https://kb.upol.cz/czech-for-foreigners/</a:t>
            </a:r>
            <a:endParaRPr lang="cs-CZ" dirty="0"/>
          </a:p>
        </p:txBody>
      </p:sp>
      <p:sp>
        <p:nvSpPr>
          <p:cNvPr id="3" name="Zástupný symbol pro obsah 2"/>
          <p:cNvSpPr>
            <a:spLocks noGrp="1"/>
          </p:cNvSpPr>
          <p:nvPr>
            <p:ph idx="1"/>
          </p:nvPr>
        </p:nvSpPr>
        <p:spPr/>
        <p:txBody>
          <a:bodyPr/>
          <a:lstStyle/>
          <a:p>
            <a:endParaRPr lang="cs-CZ" dirty="0"/>
          </a:p>
        </p:txBody>
      </p:sp>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59" y="2461190"/>
            <a:ext cx="7409204" cy="389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170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1620000"/>
            <a:ext cx="7560000" cy="1016108"/>
          </a:xfrm>
        </p:spPr>
        <p:txBody>
          <a:bodyPr>
            <a:normAutofit/>
          </a:bodyPr>
          <a:lstStyle/>
          <a:p>
            <a:r>
              <a:rPr lang="cs-CZ" dirty="0" err="1" smtClean="0"/>
              <a:t>Interdisciplinary</a:t>
            </a:r>
            <a:r>
              <a:rPr lang="cs-CZ" dirty="0" smtClean="0"/>
              <a:t> </a:t>
            </a:r>
            <a:r>
              <a:rPr lang="cs-CZ" dirty="0" err="1" smtClean="0"/>
              <a:t>Courses</a:t>
            </a:r>
            <a:r>
              <a:rPr lang="cs-CZ" dirty="0" smtClean="0"/>
              <a:t> – </a:t>
            </a:r>
            <a:r>
              <a:rPr lang="cs-CZ" sz="2000" dirty="0" err="1" smtClean="0"/>
              <a:t>see</a:t>
            </a:r>
            <a:r>
              <a:rPr lang="cs-CZ" sz="2000" dirty="0" smtClean="0"/>
              <a:t> more on </a:t>
            </a:r>
            <a:r>
              <a:rPr lang="cs-CZ" sz="2000" dirty="0" err="1" smtClean="0"/>
              <a:t>the</a:t>
            </a:r>
            <a:r>
              <a:rPr lang="cs-CZ" sz="2000" dirty="0" smtClean="0"/>
              <a:t> UP web</a:t>
            </a:r>
            <a:br>
              <a:rPr lang="cs-CZ" sz="2000" dirty="0" smtClean="0"/>
            </a:br>
            <a:r>
              <a:rPr lang="cs-CZ" sz="1200" dirty="0">
                <a:hlinkClick r:id="rId2"/>
              </a:rPr>
              <a:t>https://www.upol.cz/en/students/exchange-students/news-reminders/#c39681</a:t>
            </a:r>
            <a:endParaRPr lang="cs-CZ" sz="1200" dirty="0"/>
          </a:p>
        </p:txBody>
      </p:sp>
      <p:pic>
        <p:nvPicPr>
          <p:cNvPr id="7" name="Zástupný symbol pro obsah 6"/>
          <p:cNvPicPr>
            <a:picLocks noGrp="1" noChangeAspect="1"/>
          </p:cNvPicPr>
          <p:nvPr>
            <p:ph sz="half" idx="1"/>
          </p:nvPr>
        </p:nvPicPr>
        <p:blipFill>
          <a:blip r:embed="rId3"/>
          <a:stretch>
            <a:fillRect/>
          </a:stretch>
        </p:blipFill>
        <p:spPr>
          <a:xfrm>
            <a:off x="720000" y="2273643"/>
            <a:ext cx="3622675" cy="3734439"/>
          </a:xfrm>
          <a:prstGeom prst="rect">
            <a:avLst/>
          </a:prstGeom>
        </p:spPr>
      </p:pic>
      <p:pic>
        <p:nvPicPr>
          <p:cNvPr id="8" name="Zástupný symbol pro obsah 7"/>
          <p:cNvPicPr>
            <a:picLocks noGrp="1" noChangeAspect="1"/>
          </p:cNvPicPr>
          <p:nvPr>
            <p:ph sz="half" idx="2"/>
          </p:nvPr>
        </p:nvPicPr>
        <p:blipFill>
          <a:blip r:embed="rId4"/>
          <a:stretch>
            <a:fillRect/>
          </a:stretch>
        </p:blipFill>
        <p:spPr>
          <a:xfrm>
            <a:off x="4657725" y="3410962"/>
            <a:ext cx="3622675" cy="2001401"/>
          </a:xfrm>
          <a:prstGeom prst="rect">
            <a:avLst/>
          </a:prstGeom>
        </p:spPr>
      </p:pic>
      <p:sp>
        <p:nvSpPr>
          <p:cNvPr id="3" name="Zástupný symbol pro zápatí 2"/>
          <p:cNvSpPr>
            <a:spLocks noGrp="1"/>
          </p:cNvSpPr>
          <p:nvPr>
            <p:ph type="ftr" sz="quarter" idx="11"/>
          </p:nvPr>
        </p:nvSpPr>
        <p:spPr/>
        <p:txBody>
          <a:bodyPr/>
          <a:lstStyle/>
          <a:p>
            <a:r>
              <a:rPr lang="cs-CZ" smtClean="0"/>
              <a:t>autor prezentace, datum prezentace, univerzitní oddělení, fakulta, adresa</a:t>
            </a:r>
            <a:endParaRPr lang="cs-CZ"/>
          </a:p>
        </p:txBody>
      </p:sp>
    </p:spTree>
    <p:extLst>
      <p:ext uri="{BB962C8B-B14F-4D97-AF65-F5344CB8AC3E}">
        <p14:creationId xmlns:p14="http://schemas.microsoft.com/office/powerpoint/2010/main" val="33007057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720000" y="1620000"/>
            <a:ext cx="7560000" cy="584815"/>
          </a:xfrm>
        </p:spPr>
        <p:txBody>
          <a:bodyPr/>
          <a:lstStyle/>
          <a:p>
            <a:r>
              <a:rPr lang="cs-CZ" dirty="0" smtClean="0"/>
              <a:t>Public </a:t>
            </a:r>
            <a:r>
              <a:rPr lang="cs-CZ" dirty="0" err="1" smtClean="0"/>
              <a:t>Holidays</a:t>
            </a:r>
            <a:r>
              <a:rPr lang="cs-CZ" dirty="0" smtClean="0"/>
              <a:t> in </a:t>
            </a:r>
            <a:r>
              <a:rPr lang="cs-CZ" dirty="0" err="1" smtClean="0"/>
              <a:t>the</a:t>
            </a:r>
            <a:r>
              <a:rPr lang="cs-CZ" dirty="0" smtClean="0"/>
              <a:t> Czech </a:t>
            </a:r>
            <a:r>
              <a:rPr lang="cs-CZ" dirty="0"/>
              <a:t>R</a:t>
            </a:r>
            <a:r>
              <a:rPr lang="cs-CZ" dirty="0" smtClean="0"/>
              <a:t>epublic</a:t>
            </a:r>
            <a:endParaRPr lang="cs-CZ" dirty="0"/>
          </a:p>
        </p:txBody>
      </p:sp>
      <p:sp>
        <p:nvSpPr>
          <p:cNvPr id="6" name="Zástupný symbol pro obsah 5"/>
          <p:cNvSpPr>
            <a:spLocks noGrp="1"/>
          </p:cNvSpPr>
          <p:nvPr>
            <p:ph idx="1"/>
          </p:nvPr>
        </p:nvSpPr>
        <p:spPr/>
        <p:txBody>
          <a:bodyPr>
            <a:normAutofit/>
          </a:bodyPr>
          <a:lstStyle/>
          <a:p>
            <a:endParaRPr lang="cs-CZ" b="1" dirty="0"/>
          </a:p>
          <a:p>
            <a:pPr marL="0" indent="0">
              <a:buNone/>
            </a:pPr>
            <a:r>
              <a:rPr lang="cs-CZ" b="1" dirty="0" err="1" smtClean="0"/>
              <a:t>Easter</a:t>
            </a:r>
            <a:r>
              <a:rPr lang="cs-CZ" b="1" dirty="0" smtClean="0"/>
              <a:t>  </a:t>
            </a:r>
            <a:r>
              <a:rPr lang="cs-CZ" dirty="0"/>
              <a:t>– </a:t>
            </a:r>
            <a:r>
              <a:rPr lang="cs-CZ" b="1" dirty="0" err="1" smtClean="0"/>
              <a:t>Friday</a:t>
            </a:r>
            <a:r>
              <a:rPr lang="cs-CZ" dirty="0" smtClean="0"/>
              <a:t>, </a:t>
            </a:r>
            <a:r>
              <a:rPr lang="cs-CZ" b="1" dirty="0" err="1" smtClean="0"/>
              <a:t>April</a:t>
            </a:r>
            <a:r>
              <a:rPr lang="cs-CZ" b="1" dirty="0" smtClean="0"/>
              <a:t> 10 - </a:t>
            </a:r>
            <a:r>
              <a:rPr lang="cs-CZ" b="1" dirty="0" err="1" smtClean="0"/>
              <a:t>Monday</a:t>
            </a:r>
            <a:r>
              <a:rPr lang="cs-CZ" b="1" dirty="0"/>
              <a:t>, </a:t>
            </a:r>
            <a:r>
              <a:rPr lang="cs-CZ" b="1" dirty="0" err="1" smtClean="0"/>
              <a:t>April</a:t>
            </a:r>
            <a:r>
              <a:rPr lang="cs-CZ" b="1" dirty="0" smtClean="0"/>
              <a:t> 13, 2020</a:t>
            </a:r>
            <a:endParaRPr lang="cs-CZ" b="1" dirty="0"/>
          </a:p>
          <a:p>
            <a:pPr marL="0" indent="0">
              <a:buNone/>
            </a:pPr>
            <a:r>
              <a:rPr lang="cs-CZ" b="1" dirty="0"/>
              <a:t>May 1 –  </a:t>
            </a:r>
            <a:r>
              <a:rPr lang="cs-CZ" b="1" dirty="0" err="1"/>
              <a:t>Labour</a:t>
            </a:r>
            <a:r>
              <a:rPr lang="cs-CZ" b="1" dirty="0"/>
              <a:t> </a:t>
            </a:r>
            <a:r>
              <a:rPr lang="cs-CZ" b="1" dirty="0" err="1"/>
              <a:t>Day</a:t>
            </a:r>
            <a:r>
              <a:rPr lang="cs-CZ" b="1" dirty="0"/>
              <a:t>    </a:t>
            </a:r>
          </a:p>
          <a:p>
            <a:pPr>
              <a:buNone/>
            </a:pPr>
            <a:r>
              <a:rPr lang="cs-CZ" b="1" dirty="0"/>
              <a:t>May 8 –  </a:t>
            </a:r>
            <a:r>
              <a:rPr lang="cs-CZ" b="1" dirty="0" err="1"/>
              <a:t>Liberation</a:t>
            </a:r>
            <a:r>
              <a:rPr lang="cs-CZ" b="1" dirty="0"/>
              <a:t> </a:t>
            </a:r>
            <a:r>
              <a:rPr lang="cs-CZ" b="1" dirty="0" err="1"/>
              <a:t>Day</a:t>
            </a:r>
            <a:r>
              <a:rPr lang="cs-CZ" b="1" dirty="0"/>
              <a:t> </a:t>
            </a:r>
            <a:endParaRPr lang="cs-CZ" b="1" dirty="0" smtClean="0"/>
          </a:p>
          <a:p>
            <a:pPr>
              <a:buNone/>
            </a:pPr>
            <a:endParaRPr lang="cs-CZ" u="sng" dirty="0"/>
          </a:p>
          <a:p>
            <a:pPr marL="0" indent="0">
              <a:buNone/>
            </a:pPr>
            <a:r>
              <a:rPr lang="cs-CZ" u="sng" dirty="0"/>
              <a:t>O</a:t>
            </a:r>
            <a:r>
              <a:rPr lang="en-GB" u="sng" dirty="0" err="1"/>
              <a:t>ffices</a:t>
            </a:r>
            <a:r>
              <a:rPr lang="en-GB" u="sng" dirty="0"/>
              <a:t> </a:t>
            </a:r>
            <a:r>
              <a:rPr lang="en-GB" u="sng" dirty="0" smtClean="0"/>
              <a:t>and</a:t>
            </a:r>
            <a:r>
              <a:rPr lang="cs-CZ" u="sng" dirty="0" smtClean="0"/>
              <a:t> </a:t>
            </a:r>
            <a:r>
              <a:rPr lang="cs-CZ" u="sng" dirty="0" err="1" smtClean="0"/>
              <a:t>some</a:t>
            </a:r>
            <a:r>
              <a:rPr lang="en-GB" u="sng" dirty="0" smtClean="0"/>
              <a:t> </a:t>
            </a:r>
            <a:r>
              <a:rPr lang="en-GB" u="sng" dirty="0"/>
              <a:t>stores are closed</a:t>
            </a:r>
            <a:r>
              <a:rPr lang="cs-CZ" u="sng" dirty="0"/>
              <a:t> !</a:t>
            </a:r>
          </a:p>
          <a:p>
            <a:pPr marL="0" indent="0">
              <a:buNone/>
            </a:pPr>
            <a:endParaRPr lang="cs-CZ" u="sng" dirty="0"/>
          </a:p>
          <a:p>
            <a:pPr marL="0" indent="0">
              <a:buNone/>
            </a:pPr>
            <a:r>
              <a:rPr lang="cs-CZ" dirty="0" smtClean="0"/>
              <a:t>May 13, 2020 </a:t>
            </a:r>
            <a:r>
              <a:rPr lang="cs-CZ" dirty="0"/>
              <a:t>– </a:t>
            </a:r>
            <a:r>
              <a:rPr lang="cs-CZ" dirty="0" smtClean="0"/>
              <a:t>UP </a:t>
            </a:r>
            <a:r>
              <a:rPr lang="cs-CZ" b="1" dirty="0" smtClean="0"/>
              <a:t>Sport </a:t>
            </a:r>
            <a:r>
              <a:rPr lang="cs-CZ" b="1" dirty="0" err="1"/>
              <a:t>Day</a:t>
            </a:r>
            <a:endParaRPr lang="cs-CZ" b="1" dirty="0"/>
          </a:p>
          <a:p>
            <a:pPr>
              <a:buNone/>
            </a:pPr>
            <a:r>
              <a:rPr lang="cs-CZ" b="1" dirty="0"/>
              <a:t>                  </a:t>
            </a:r>
          </a:p>
          <a:p>
            <a:pPr>
              <a:buNone/>
            </a:pPr>
            <a:endParaRPr lang="cs-CZ" u="sng" dirty="0"/>
          </a:p>
          <a:p>
            <a:pPr marL="0" indent="0">
              <a:buNone/>
            </a:pPr>
            <a:endParaRPr lang="cs-CZ" b="1" dirty="0"/>
          </a:p>
        </p:txBody>
      </p:sp>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spTree>
    <p:extLst>
      <p:ext uri="{BB962C8B-B14F-4D97-AF65-F5344CB8AC3E}">
        <p14:creationId xmlns:p14="http://schemas.microsoft.com/office/powerpoint/2010/main" val="25068747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a:t>
            </a:r>
            <a:r>
              <a:rPr lang="cs-CZ" dirty="0" smtClean="0"/>
              <a:t>ccess </a:t>
            </a:r>
            <a:r>
              <a:rPr lang="cs-CZ" dirty="0" err="1" smtClean="0"/>
              <a:t>into</a:t>
            </a:r>
            <a:r>
              <a:rPr lang="cs-CZ" dirty="0" smtClean="0"/>
              <a:t> </a:t>
            </a:r>
            <a:r>
              <a:rPr lang="cs-CZ" dirty="0" err="1" smtClean="0"/>
              <a:t>the</a:t>
            </a:r>
            <a:r>
              <a:rPr lang="cs-CZ" dirty="0" smtClean="0"/>
              <a:t> UP online </a:t>
            </a:r>
            <a:r>
              <a:rPr lang="cs-CZ" dirty="0" err="1" smtClean="0"/>
              <a:t>application</a:t>
            </a:r>
            <a:r>
              <a:rPr lang="cs-CZ" dirty="0" smtClean="0"/>
              <a:t>  </a:t>
            </a:r>
            <a:r>
              <a:rPr lang="cs-CZ" dirty="0" err="1" smtClean="0"/>
              <a:t>after</a:t>
            </a:r>
            <a:r>
              <a:rPr lang="cs-CZ" dirty="0" smtClean="0"/>
              <a:t> </a:t>
            </a:r>
            <a:r>
              <a:rPr lang="cs-CZ" dirty="0" err="1" smtClean="0"/>
              <a:t>arrival</a:t>
            </a:r>
            <a:endParaRPr lang="cs-CZ" dirty="0"/>
          </a:p>
        </p:txBody>
      </p:sp>
      <p:sp>
        <p:nvSpPr>
          <p:cNvPr id="4" name="Zástupný symbol pro obsah 3"/>
          <p:cNvSpPr>
            <a:spLocks noGrp="1"/>
          </p:cNvSpPr>
          <p:nvPr>
            <p:ph idx="1"/>
          </p:nvPr>
        </p:nvSpPr>
        <p:spPr>
          <a:xfrm>
            <a:off x="720000" y="2457202"/>
            <a:ext cx="7560000" cy="3833167"/>
          </a:xfrm>
        </p:spPr>
        <p:txBody>
          <a:bodyPr/>
          <a:lstStyle/>
          <a:p>
            <a:r>
              <a:rPr lang="cs-CZ" dirty="0" smtClean="0">
                <a:solidFill>
                  <a:srgbClr val="FF0000"/>
                </a:solidFill>
              </a:rPr>
              <a:t>Via link </a:t>
            </a:r>
            <a:r>
              <a:rPr lang="cs-CZ" dirty="0" err="1" smtClean="0"/>
              <a:t>received</a:t>
            </a:r>
            <a:r>
              <a:rPr lang="cs-CZ" dirty="0" smtClean="0"/>
              <a:t> </a:t>
            </a:r>
            <a:r>
              <a:rPr lang="cs-CZ" dirty="0" err="1" smtClean="0"/>
              <a:t>at</a:t>
            </a:r>
            <a:r>
              <a:rPr lang="cs-CZ" dirty="0" smtClean="0"/>
              <a:t> </a:t>
            </a:r>
            <a:r>
              <a:rPr lang="cs-CZ" dirty="0" err="1" smtClean="0"/>
              <a:t>the</a:t>
            </a:r>
            <a:r>
              <a:rPr lang="cs-CZ" dirty="0" smtClean="0"/>
              <a:t> very </a:t>
            </a:r>
            <a:r>
              <a:rPr lang="cs-CZ" dirty="0" err="1" smtClean="0"/>
              <a:t>beginning</a:t>
            </a:r>
            <a:r>
              <a:rPr lang="cs-CZ" dirty="0" smtClean="0"/>
              <a:t> of </a:t>
            </a:r>
            <a:r>
              <a:rPr lang="cs-CZ" dirty="0" err="1" smtClean="0"/>
              <a:t>the</a:t>
            </a:r>
            <a:r>
              <a:rPr lang="cs-CZ" dirty="0" smtClean="0"/>
              <a:t> </a:t>
            </a:r>
            <a:r>
              <a:rPr lang="cs-CZ" dirty="0" err="1" smtClean="0"/>
              <a:t>application</a:t>
            </a:r>
            <a:r>
              <a:rPr lang="cs-CZ" dirty="0" smtClean="0"/>
              <a:t> </a:t>
            </a:r>
            <a:r>
              <a:rPr lang="cs-CZ" dirty="0" err="1" smtClean="0"/>
              <a:t>process</a:t>
            </a:r>
            <a:endParaRPr lang="cs-CZ" dirty="0" smtClean="0"/>
          </a:p>
          <a:p>
            <a:r>
              <a:rPr lang="cs-CZ" dirty="0" smtClean="0">
                <a:solidFill>
                  <a:srgbClr val="FF0000"/>
                </a:solidFill>
              </a:rPr>
              <a:t>Via  UP </a:t>
            </a:r>
            <a:r>
              <a:rPr lang="cs-CZ" dirty="0" err="1" smtClean="0">
                <a:solidFill>
                  <a:srgbClr val="FF0000"/>
                </a:solidFill>
              </a:rPr>
              <a:t>Portal</a:t>
            </a:r>
            <a:r>
              <a:rPr lang="cs-CZ" dirty="0" smtClean="0">
                <a:solidFill>
                  <a:srgbClr val="FF0000"/>
                </a:solidFill>
              </a:rPr>
              <a:t> </a:t>
            </a:r>
            <a:r>
              <a:rPr lang="cs-CZ" dirty="0" smtClean="0"/>
              <a:t>– </a:t>
            </a:r>
            <a:r>
              <a:rPr lang="cs-CZ" dirty="0" err="1" smtClean="0"/>
              <a:t>using</a:t>
            </a:r>
            <a:r>
              <a:rPr lang="cs-CZ" dirty="0" smtClean="0"/>
              <a:t> UP </a:t>
            </a:r>
            <a:r>
              <a:rPr lang="cs-CZ" dirty="0" err="1" smtClean="0"/>
              <a:t>login</a:t>
            </a:r>
            <a:r>
              <a:rPr lang="cs-CZ" dirty="0" smtClean="0"/>
              <a:t> (</a:t>
            </a:r>
            <a:r>
              <a:rPr lang="cs-CZ" dirty="0" err="1" smtClean="0"/>
              <a:t>Portal</a:t>
            </a:r>
            <a:r>
              <a:rPr lang="cs-CZ" dirty="0" smtClean="0"/>
              <a:t> ID) and </a:t>
            </a:r>
            <a:r>
              <a:rPr lang="cs-CZ" dirty="0" err="1" smtClean="0"/>
              <a:t>password</a:t>
            </a:r>
            <a:endParaRPr lang="cs-CZ" dirty="0" smtClean="0"/>
          </a:p>
          <a:p>
            <a:pPr marL="0" indent="0">
              <a:buNone/>
            </a:pPr>
            <a:r>
              <a:rPr lang="cs-CZ" b="1" dirty="0" err="1" smtClean="0"/>
              <a:t>Haven´t</a:t>
            </a:r>
            <a:r>
              <a:rPr lang="cs-CZ" b="1" dirty="0" smtClean="0"/>
              <a:t> </a:t>
            </a:r>
            <a:r>
              <a:rPr lang="cs-CZ" b="1" dirty="0" err="1" smtClean="0"/>
              <a:t>received</a:t>
            </a:r>
            <a:r>
              <a:rPr lang="cs-CZ" b="1" dirty="0" smtClean="0"/>
              <a:t> a </a:t>
            </a:r>
            <a:r>
              <a:rPr lang="cs-CZ" b="1" dirty="0" err="1" smtClean="0"/>
              <a:t>notification</a:t>
            </a:r>
            <a:r>
              <a:rPr lang="cs-CZ" b="1" dirty="0" smtClean="0"/>
              <a:t> e-mail </a:t>
            </a:r>
            <a:r>
              <a:rPr lang="cs-CZ" b="1" dirty="0" err="1" smtClean="0"/>
              <a:t>with</a:t>
            </a:r>
            <a:r>
              <a:rPr lang="cs-CZ" b="1" dirty="0" smtClean="0"/>
              <a:t> UP </a:t>
            </a:r>
            <a:r>
              <a:rPr lang="cs-CZ" b="1" dirty="0" err="1" smtClean="0"/>
              <a:t>login</a:t>
            </a:r>
            <a:r>
              <a:rPr lang="cs-CZ" b="1" dirty="0" smtClean="0"/>
              <a:t> and </a:t>
            </a:r>
            <a:r>
              <a:rPr lang="cs-CZ" b="1" dirty="0" err="1" smtClean="0"/>
              <a:t>password</a:t>
            </a:r>
            <a:r>
              <a:rPr lang="cs-CZ" b="1" dirty="0" smtClean="0"/>
              <a:t>?</a:t>
            </a:r>
          </a:p>
          <a:p>
            <a:pPr marL="0" indent="0">
              <a:buNone/>
            </a:pPr>
            <a:r>
              <a:rPr lang="cs-CZ" dirty="0" err="1" smtClean="0"/>
              <a:t>Check</a:t>
            </a:r>
            <a:r>
              <a:rPr lang="cs-CZ" dirty="0" smtClean="0"/>
              <a:t> </a:t>
            </a:r>
            <a:r>
              <a:rPr lang="cs-CZ" dirty="0" err="1" smtClean="0"/>
              <a:t>information</a:t>
            </a:r>
            <a:r>
              <a:rPr lang="cs-CZ" dirty="0" smtClean="0"/>
              <a:t> in </a:t>
            </a:r>
            <a:r>
              <a:rPr lang="cs-CZ" dirty="0" err="1" smtClean="0"/>
              <a:t>the</a:t>
            </a:r>
            <a:r>
              <a:rPr lang="cs-CZ" dirty="0" smtClean="0"/>
              <a:t> online </a:t>
            </a:r>
            <a:r>
              <a:rPr lang="cs-CZ" dirty="0" err="1" smtClean="0"/>
              <a:t>application</a:t>
            </a:r>
            <a:r>
              <a:rPr lang="cs-CZ" dirty="0" smtClean="0"/>
              <a:t>! </a:t>
            </a:r>
            <a:r>
              <a:rPr lang="cs-CZ" dirty="0" err="1" smtClean="0"/>
              <a:t>Contact</a:t>
            </a:r>
            <a:r>
              <a:rPr lang="cs-CZ" dirty="0" smtClean="0"/>
              <a:t> IRO!</a:t>
            </a:r>
          </a:p>
          <a:p>
            <a:endParaRPr lang="cs-CZ" dirty="0"/>
          </a:p>
        </p:txBody>
      </p:sp>
      <p:sp>
        <p:nvSpPr>
          <p:cNvPr id="2" name="Zástupný symbol pro zápatí 1"/>
          <p:cNvSpPr>
            <a:spLocks noGrp="1"/>
          </p:cNvSpPr>
          <p:nvPr>
            <p:ph type="ftr" sz="quarter" idx="11"/>
          </p:nvPr>
        </p:nvSpPr>
        <p:spPr/>
        <p:txBody>
          <a:bodyPr/>
          <a:lstStyle/>
          <a:p>
            <a:r>
              <a:rPr lang="cs-CZ" smtClean="0"/>
              <a:t>autor prezentace, datum prezentace, univerzitní oddělení, fakulta, adresa</a:t>
            </a:r>
            <a:endParaRPr lang="cs-CZ" dirty="0"/>
          </a:p>
        </p:txBody>
      </p:sp>
      <p:pic>
        <p:nvPicPr>
          <p:cNvPr id="5" name="Obrázek 4"/>
          <p:cNvPicPr>
            <a:picLocks noChangeAspect="1"/>
          </p:cNvPicPr>
          <p:nvPr/>
        </p:nvPicPr>
        <p:blipFill>
          <a:blip r:embed="rId2"/>
          <a:stretch>
            <a:fillRect/>
          </a:stretch>
        </p:blipFill>
        <p:spPr>
          <a:xfrm>
            <a:off x="720000" y="4324172"/>
            <a:ext cx="7474766" cy="2126503"/>
          </a:xfrm>
          <a:prstGeom prst="rect">
            <a:avLst/>
          </a:prstGeom>
        </p:spPr>
      </p:pic>
    </p:spTree>
    <p:extLst>
      <p:ext uri="{BB962C8B-B14F-4D97-AF65-F5344CB8AC3E}">
        <p14:creationId xmlns:p14="http://schemas.microsoft.com/office/powerpoint/2010/main" val="23384950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620000"/>
            <a:ext cx="7560000" cy="443932"/>
          </a:xfrm>
        </p:spPr>
        <p:txBody>
          <a:bodyPr/>
          <a:lstStyle/>
          <a:p>
            <a:r>
              <a:rPr lang="cs-CZ" dirty="0" err="1" smtClean="0"/>
              <a:t>Using</a:t>
            </a:r>
            <a:r>
              <a:rPr lang="cs-CZ" dirty="0" smtClean="0"/>
              <a:t> UP </a:t>
            </a:r>
            <a:r>
              <a:rPr lang="cs-CZ" dirty="0" err="1" smtClean="0"/>
              <a:t>Portal</a:t>
            </a:r>
            <a:r>
              <a:rPr lang="cs-CZ" dirty="0" smtClean="0"/>
              <a:t> </a:t>
            </a:r>
            <a:endParaRPr lang="cs-CZ" dirty="0"/>
          </a:p>
        </p:txBody>
      </p:sp>
      <p:pic>
        <p:nvPicPr>
          <p:cNvPr id="6" name="Zástupný symbol pro obsah 5"/>
          <p:cNvPicPr>
            <a:picLocks noGrp="1" noChangeAspect="1"/>
          </p:cNvPicPr>
          <p:nvPr>
            <p:ph idx="1"/>
          </p:nvPr>
        </p:nvPicPr>
        <p:blipFill>
          <a:blip r:embed="rId2"/>
          <a:stretch>
            <a:fillRect/>
          </a:stretch>
        </p:blipFill>
        <p:spPr>
          <a:xfrm>
            <a:off x="720000" y="2063932"/>
            <a:ext cx="7683046" cy="2090057"/>
          </a:xfrm>
          <a:prstGeom prst="rect">
            <a:avLst/>
          </a:prstGeom>
        </p:spPr>
      </p:pic>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pic>
        <p:nvPicPr>
          <p:cNvPr id="8" name="Obrázek 7"/>
          <p:cNvPicPr>
            <a:picLocks noChangeAspect="1"/>
          </p:cNvPicPr>
          <p:nvPr/>
        </p:nvPicPr>
        <p:blipFill>
          <a:blip r:embed="rId3"/>
          <a:stretch>
            <a:fillRect/>
          </a:stretch>
        </p:blipFill>
        <p:spPr>
          <a:xfrm>
            <a:off x="1032669" y="4336869"/>
            <a:ext cx="6934200" cy="2046514"/>
          </a:xfrm>
          <a:prstGeom prst="rect">
            <a:avLst/>
          </a:prstGeom>
        </p:spPr>
      </p:pic>
    </p:spTree>
    <p:extLst>
      <p:ext uri="{BB962C8B-B14F-4D97-AF65-F5344CB8AC3E}">
        <p14:creationId xmlns:p14="http://schemas.microsoft.com/office/powerpoint/2010/main" val="298638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444240"/>
            <a:ext cx="7560000" cy="581114"/>
          </a:xfrm>
        </p:spPr>
        <p:txBody>
          <a:bodyPr>
            <a:normAutofit fontScale="90000"/>
          </a:bodyPr>
          <a:lstStyle/>
          <a:p>
            <a:r>
              <a:rPr lang="cs-CZ" sz="2200" dirty="0" err="1"/>
              <a:t>R</a:t>
            </a:r>
            <a:r>
              <a:rPr lang="cs-CZ" sz="2200" dirty="0" err="1" smtClean="0">
                <a:latin typeface="Arial" pitchFamily="34" charset="0"/>
              </a:rPr>
              <a:t>eminder</a:t>
            </a:r>
            <a:r>
              <a:rPr lang="cs-CZ" sz="1800" dirty="0" smtClean="0"/>
              <a:t/>
            </a:r>
            <a:br>
              <a:rPr lang="cs-CZ" sz="1800" dirty="0" smtClean="0"/>
            </a:br>
            <a:r>
              <a:rPr lang="cs-CZ" sz="1800" dirty="0"/>
              <a:t/>
            </a:r>
            <a:br>
              <a:rPr lang="cs-CZ" sz="1800" dirty="0"/>
            </a:br>
            <a:r>
              <a:rPr lang="cs-CZ" sz="1800" dirty="0" smtClean="0"/>
              <a:t/>
            </a:r>
            <a:br>
              <a:rPr lang="cs-CZ" sz="1800" dirty="0" smtClean="0"/>
            </a:br>
            <a:r>
              <a:rPr lang="cs-CZ" sz="1800" dirty="0"/>
              <a:t/>
            </a:r>
            <a:br>
              <a:rPr lang="cs-CZ" sz="1800" dirty="0"/>
            </a:br>
            <a:endParaRPr lang="cs-CZ" sz="1800" dirty="0"/>
          </a:p>
        </p:txBody>
      </p:sp>
      <p:sp>
        <p:nvSpPr>
          <p:cNvPr id="3" name="Zástupný symbol pro obsah 2"/>
          <p:cNvSpPr>
            <a:spLocks noGrp="1"/>
          </p:cNvSpPr>
          <p:nvPr>
            <p:ph idx="1"/>
          </p:nvPr>
        </p:nvSpPr>
        <p:spPr>
          <a:xfrm>
            <a:off x="720000" y="2050991"/>
            <a:ext cx="7560000" cy="4308245"/>
          </a:xfrm>
        </p:spPr>
        <p:txBody>
          <a:bodyPr>
            <a:normAutofit lnSpcReduction="10000"/>
          </a:bodyPr>
          <a:lstStyle/>
          <a:p>
            <a:r>
              <a:rPr lang="cs-CZ" sz="1800" dirty="0" err="1" smtClean="0">
                <a:solidFill>
                  <a:srgbClr val="FF0000"/>
                </a:solidFill>
              </a:rPr>
              <a:t>Classes</a:t>
            </a:r>
            <a:r>
              <a:rPr lang="cs-CZ" sz="1800" dirty="0" smtClean="0">
                <a:solidFill>
                  <a:srgbClr val="FF0000"/>
                </a:solidFill>
              </a:rPr>
              <a:t> start </a:t>
            </a:r>
            <a:r>
              <a:rPr lang="cs-CZ" sz="1800" dirty="0" err="1" smtClean="0">
                <a:solidFill>
                  <a:srgbClr val="FF0000"/>
                </a:solidFill>
              </a:rPr>
              <a:t>officialy</a:t>
            </a:r>
            <a:r>
              <a:rPr lang="cs-CZ" sz="1800" dirty="0" smtClean="0">
                <a:solidFill>
                  <a:srgbClr val="FF0000"/>
                </a:solidFill>
              </a:rPr>
              <a:t> on </a:t>
            </a:r>
            <a:r>
              <a:rPr lang="cs-CZ" sz="1800" dirty="0" err="1" smtClean="0">
                <a:solidFill>
                  <a:srgbClr val="FF0000"/>
                </a:solidFill>
              </a:rPr>
              <a:t>Monday</a:t>
            </a:r>
            <a:r>
              <a:rPr lang="cs-CZ" sz="1800" dirty="0" smtClean="0">
                <a:solidFill>
                  <a:srgbClr val="FF0000"/>
                </a:solidFill>
              </a:rPr>
              <a:t>, </a:t>
            </a:r>
            <a:r>
              <a:rPr lang="cs-CZ" sz="1800" dirty="0" err="1" smtClean="0">
                <a:solidFill>
                  <a:srgbClr val="FF0000"/>
                </a:solidFill>
              </a:rPr>
              <a:t>February</a:t>
            </a:r>
            <a:r>
              <a:rPr lang="cs-CZ" sz="1800" b="1" dirty="0" smtClean="0">
                <a:solidFill>
                  <a:srgbClr val="FF0000"/>
                </a:solidFill>
              </a:rPr>
              <a:t> 10, 2020</a:t>
            </a:r>
            <a:r>
              <a:rPr lang="cs-CZ" sz="1800" dirty="0" smtClean="0">
                <a:solidFill>
                  <a:srgbClr val="FF0000"/>
                </a:solidFill>
              </a:rPr>
              <a:t>!</a:t>
            </a:r>
            <a:r>
              <a:rPr lang="cs-CZ" sz="1800" dirty="0" smtClean="0"/>
              <a:t> </a:t>
            </a:r>
            <a:r>
              <a:rPr lang="cs-CZ" sz="1800" dirty="0" err="1" smtClean="0">
                <a:solidFill>
                  <a:srgbClr val="FF0000"/>
                </a:solidFill>
              </a:rPr>
              <a:t>Some</a:t>
            </a:r>
            <a:r>
              <a:rPr lang="cs-CZ" sz="1800" dirty="0" smtClean="0">
                <a:solidFill>
                  <a:srgbClr val="FF0000"/>
                </a:solidFill>
              </a:rPr>
              <a:t> </a:t>
            </a:r>
            <a:r>
              <a:rPr lang="cs-CZ" sz="1800" dirty="0" err="1" smtClean="0">
                <a:solidFill>
                  <a:srgbClr val="FF0000"/>
                </a:solidFill>
              </a:rPr>
              <a:t>dept</a:t>
            </a:r>
            <a:r>
              <a:rPr lang="cs-CZ" sz="1800" dirty="0" smtClean="0">
                <a:solidFill>
                  <a:srgbClr val="FF0000"/>
                </a:solidFill>
              </a:rPr>
              <a:t>./</a:t>
            </a:r>
            <a:r>
              <a:rPr lang="cs-CZ" sz="1800" dirty="0" err="1" smtClean="0">
                <a:solidFill>
                  <a:srgbClr val="FF0000"/>
                </a:solidFill>
              </a:rPr>
              <a:t>courses</a:t>
            </a:r>
            <a:r>
              <a:rPr lang="cs-CZ" sz="1800" dirty="0" smtClean="0">
                <a:solidFill>
                  <a:srgbClr val="FF0000"/>
                </a:solidFill>
              </a:rPr>
              <a:t>  </a:t>
            </a:r>
            <a:r>
              <a:rPr lang="cs-CZ" sz="1800" dirty="0" err="1" smtClean="0">
                <a:solidFill>
                  <a:srgbClr val="FF0000"/>
                </a:solidFill>
              </a:rPr>
              <a:t>may</a:t>
            </a:r>
            <a:r>
              <a:rPr lang="cs-CZ" sz="1800" dirty="0" smtClean="0">
                <a:solidFill>
                  <a:srgbClr val="FF0000"/>
                </a:solidFill>
              </a:rPr>
              <a:t> start </a:t>
            </a:r>
            <a:r>
              <a:rPr lang="cs-CZ" sz="1800" dirty="0" err="1" smtClean="0">
                <a:solidFill>
                  <a:srgbClr val="FF0000"/>
                </a:solidFill>
              </a:rPr>
              <a:t>later</a:t>
            </a:r>
            <a:r>
              <a:rPr lang="cs-CZ" sz="1800" dirty="0" smtClean="0">
                <a:solidFill>
                  <a:srgbClr val="FF0000"/>
                </a:solidFill>
              </a:rPr>
              <a:t>!  </a:t>
            </a:r>
            <a:r>
              <a:rPr lang="cs-CZ" sz="1800" dirty="0" err="1" smtClean="0">
                <a:solidFill>
                  <a:srgbClr val="FF0000"/>
                </a:solidFill>
              </a:rPr>
              <a:t>Check</a:t>
            </a:r>
            <a:r>
              <a:rPr lang="cs-CZ" sz="1800" dirty="0" smtClean="0">
                <a:solidFill>
                  <a:srgbClr val="FF0000"/>
                </a:solidFill>
              </a:rPr>
              <a:t> email </a:t>
            </a:r>
            <a:r>
              <a:rPr lang="cs-CZ" sz="1800" dirty="0" err="1" smtClean="0">
                <a:solidFill>
                  <a:srgbClr val="FF0000"/>
                </a:solidFill>
              </a:rPr>
              <a:t>from</a:t>
            </a:r>
            <a:r>
              <a:rPr lang="cs-CZ" sz="1800" dirty="0" smtClean="0">
                <a:solidFill>
                  <a:srgbClr val="FF0000"/>
                </a:solidFill>
              </a:rPr>
              <a:t> </a:t>
            </a:r>
            <a:r>
              <a:rPr lang="cs-CZ" sz="1800" dirty="0" err="1" smtClean="0">
                <a:solidFill>
                  <a:srgbClr val="FF0000"/>
                </a:solidFill>
              </a:rPr>
              <a:t>coordinators</a:t>
            </a:r>
            <a:r>
              <a:rPr lang="cs-CZ" sz="1800" dirty="0" smtClean="0">
                <a:solidFill>
                  <a:srgbClr val="FF0000"/>
                </a:solidFill>
              </a:rPr>
              <a:t>!</a:t>
            </a:r>
          </a:p>
          <a:p>
            <a:r>
              <a:rPr lang="cs-CZ" sz="1800" dirty="0"/>
              <a:t>Exchange </a:t>
            </a:r>
            <a:r>
              <a:rPr lang="cs-CZ" sz="1800" dirty="0" err="1"/>
              <a:t>studens</a:t>
            </a:r>
            <a:r>
              <a:rPr lang="cs-CZ" sz="1800" dirty="0"/>
              <a:t> </a:t>
            </a:r>
            <a:r>
              <a:rPr lang="cs-CZ" sz="1800" dirty="0" err="1"/>
              <a:t>must</a:t>
            </a:r>
            <a:r>
              <a:rPr lang="cs-CZ" sz="1800" dirty="0"/>
              <a:t> </a:t>
            </a:r>
            <a:r>
              <a:rPr lang="cs-CZ" sz="1800" dirty="0" err="1"/>
              <a:t>be</a:t>
            </a:r>
            <a:r>
              <a:rPr lang="cs-CZ" sz="1800" dirty="0"/>
              <a:t> </a:t>
            </a:r>
            <a:r>
              <a:rPr lang="cs-CZ" sz="1800" dirty="0" err="1"/>
              <a:t>enrolled</a:t>
            </a:r>
            <a:r>
              <a:rPr lang="cs-CZ" sz="1800" dirty="0"/>
              <a:t> </a:t>
            </a:r>
            <a:r>
              <a:rPr lang="cs-CZ" sz="1800" b="1" dirty="0"/>
              <a:t>FULL TIME </a:t>
            </a:r>
            <a:r>
              <a:rPr lang="cs-CZ" sz="1800" dirty="0"/>
              <a:t>and </a:t>
            </a:r>
            <a:r>
              <a:rPr lang="cs-CZ" sz="1800" dirty="0" err="1"/>
              <a:t>receive</a:t>
            </a:r>
            <a:r>
              <a:rPr lang="cs-CZ" sz="1800" dirty="0"/>
              <a:t> minimum </a:t>
            </a:r>
            <a:r>
              <a:rPr lang="cs-CZ" sz="1800" b="1" dirty="0"/>
              <a:t>15 ECTS </a:t>
            </a:r>
            <a:r>
              <a:rPr lang="cs-CZ" sz="1800" dirty="0"/>
              <a:t>per </a:t>
            </a:r>
            <a:r>
              <a:rPr lang="cs-CZ" sz="1800" dirty="0" err="1"/>
              <a:t>each</a:t>
            </a:r>
            <a:r>
              <a:rPr lang="cs-CZ" sz="1800" dirty="0"/>
              <a:t> </a:t>
            </a:r>
            <a:r>
              <a:rPr lang="cs-CZ" sz="1800" dirty="0" err="1"/>
              <a:t>semester</a:t>
            </a:r>
            <a:r>
              <a:rPr lang="cs-CZ" sz="1800" dirty="0"/>
              <a:t>, Erasmus International </a:t>
            </a:r>
            <a:r>
              <a:rPr lang="cs-CZ" sz="1800" dirty="0" err="1"/>
              <a:t>Credit</a:t>
            </a:r>
            <a:r>
              <a:rPr lang="cs-CZ" sz="1800" dirty="0"/>
              <a:t> Mobility students </a:t>
            </a:r>
            <a:r>
              <a:rPr lang="cs-CZ" sz="1800" dirty="0" err="1"/>
              <a:t>must</a:t>
            </a:r>
            <a:r>
              <a:rPr lang="cs-CZ" sz="1800" dirty="0"/>
              <a:t> </a:t>
            </a:r>
            <a:r>
              <a:rPr lang="cs-CZ" sz="1800" dirty="0" err="1"/>
              <a:t>receive</a:t>
            </a:r>
            <a:r>
              <a:rPr lang="cs-CZ" sz="1800" dirty="0"/>
              <a:t> min. </a:t>
            </a:r>
            <a:r>
              <a:rPr lang="cs-CZ" sz="1800" b="1" dirty="0"/>
              <a:t>20 ECTS </a:t>
            </a:r>
            <a:r>
              <a:rPr lang="cs-CZ" sz="1800" dirty="0"/>
              <a:t>per </a:t>
            </a:r>
            <a:r>
              <a:rPr lang="cs-CZ" sz="1800" dirty="0" err="1"/>
              <a:t>each</a:t>
            </a:r>
            <a:r>
              <a:rPr lang="cs-CZ" sz="1800" dirty="0"/>
              <a:t> </a:t>
            </a:r>
            <a:r>
              <a:rPr lang="cs-CZ" sz="1800" dirty="0" err="1"/>
              <a:t>semester</a:t>
            </a:r>
            <a:endParaRPr lang="cs-CZ" sz="1800" dirty="0"/>
          </a:p>
          <a:p>
            <a:r>
              <a:rPr lang="cs-CZ" sz="1800" dirty="0" err="1"/>
              <a:t>You</a:t>
            </a:r>
            <a:r>
              <a:rPr lang="cs-CZ" sz="1800" dirty="0"/>
              <a:t> </a:t>
            </a:r>
            <a:r>
              <a:rPr lang="cs-CZ" sz="1800" dirty="0" err="1"/>
              <a:t>must</a:t>
            </a:r>
            <a:r>
              <a:rPr lang="cs-CZ" sz="1800" dirty="0"/>
              <a:t> </a:t>
            </a:r>
            <a:r>
              <a:rPr lang="cs-CZ" sz="1800" b="1" dirty="0" err="1"/>
              <a:t>notify</a:t>
            </a:r>
            <a:r>
              <a:rPr lang="cs-CZ" sz="1800" b="1" dirty="0"/>
              <a:t> </a:t>
            </a:r>
            <a:r>
              <a:rPr lang="cs-CZ" sz="1800" b="1" dirty="0" err="1"/>
              <a:t>the</a:t>
            </a:r>
            <a:r>
              <a:rPr lang="cs-CZ" sz="1800" b="1" dirty="0"/>
              <a:t> IRO </a:t>
            </a:r>
            <a:r>
              <a:rPr lang="cs-CZ" sz="1800" dirty="0" err="1"/>
              <a:t>if</a:t>
            </a:r>
            <a:r>
              <a:rPr lang="cs-CZ" sz="1800" dirty="0"/>
              <a:t> </a:t>
            </a:r>
            <a:r>
              <a:rPr lang="cs-CZ" sz="1800" dirty="0" err="1"/>
              <a:t>you</a:t>
            </a:r>
            <a:r>
              <a:rPr lang="cs-CZ" sz="1800" dirty="0"/>
              <a:t> </a:t>
            </a:r>
            <a:r>
              <a:rPr lang="cs-CZ" sz="1800" dirty="0" err="1"/>
              <a:t>decide</a:t>
            </a:r>
            <a:r>
              <a:rPr lang="cs-CZ" sz="1800" dirty="0"/>
              <a:t> to </a:t>
            </a:r>
            <a:r>
              <a:rPr lang="cs-CZ" sz="1800" b="1" dirty="0" err="1"/>
              <a:t>cancel</a:t>
            </a:r>
            <a:r>
              <a:rPr lang="cs-CZ" sz="1800" b="1" dirty="0"/>
              <a:t> </a:t>
            </a:r>
            <a:r>
              <a:rPr lang="cs-CZ" sz="1800" b="1" dirty="0" err="1"/>
              <a:t>your</a:t>
            </a:r>
            <a:r>
              <a:rPr lang="cs-CZ" sz="1800" b="1" dirty="0"/>
              <a:t> </a:t>
            </a:r>
            <a:r>
              <a:rPr lang="cs-CZ" sz="1800" b="1" dirty="0" err="1"/>
              <a:t>stay</a:t>
            </a:r>
            <a:r>
              <a:rPr lang="cs-CZ" sz="1800" b="1" dirty="0"/>
              <a:t> </a:t>
            </a:r>
            <a:r>
              <a:rPr lang="cs-CZ" sz="1800" dirty="0" err="1"/>
              <a:t>before</a:t>
            </a:r>
            <a:r>
              <a:rPr lang="cs-CZ" sz="1800" dirty="0"/>
              <a:t> </a:t>
            </a:r>
            <a:r>
              <a:rPr lang="cs-CZ" sz="1800" dirty="0" err="1"/>
              <a:t>the</a:t>
            </a:r>
            <a:r>
              <a:rPr lang="cs-CZ" sz="1800" dirty="0"/>
              <a:t> </a:t>
            </a:r>
            <a:r>
              <a:rPr lang="cs-CZ" sz="1800" dirty="0" err="1"/>
              <a:t>official</a:t>
            </a:r>
            <a:r>
              <a:rPr lang="cs-CZ" sz="1800" dirty="0"/>
              <a:t> end of </a:t>
            </a:r>
            <a:r>
              <a:rPr lang="cs-CZ" sz="1800" dirty="0" err="1"/>
              <a:t>classes</a:t>
            </a:r>
            <a:r>
              <a:rPr lang="cs-CZ" sz="1800" dirty="0"/>
              <a:t>.</a:t>
            </a:r>
          </a:p>
          <a:p>
            <a:r>
              <a:rPr lang="cs-CZ" sz="1800" dirty="0" err="1" smtClean="0"/>
              <a:t>You</a:t>
            </a:r>
            <a:r>
              <a:rPr lang="cs-CZ" sz="1800" dirty="0" smtClean="0"/>
              <a:t> </a:t>
            </a:r>
            <a:r>
              <a:rPr lang="cs-CZ" sz="1800" dirty="0" err="1" smtClean="0"/>
              <a:t>must</a:t>
            </a:r>
            <a:r>
              <a:rPr lang="cs-CZ" sz="1800" dirty="0" smtClean="0"/>
              <a:t> </a:t>
            </a:r>
            <a:r>
              <a:rPr lang="cs-CZ" sz="1800" b="1" dirty="0" err="1" smtClean="0"/>
              <a:t>notify</a:t>
            </a:r>
            <a:r>
              <a:rPr lang="cs-CZ" sz="1800" b="1" dirty="0" smtClean="0"/>
              <a:t> </a:t>
            </a:r>
            <a:r>
              <a:rPr lang="cs-CZ" sz="1800" b="1" dirty="0" err="1" smtClean="0"/>
              <a:t>the</a:t>
            </a:r>
            <a:r>
              <a:rPr lang="cs-CZ" sz="1800" b="1" dirty="0" smtClean="0"/>
              <a:t> IRO </a:t>
            </a:r>
            <a:r>
              <a:rPr lang="cs-CZ" sz="1800" dirty="0" smtClean="0"/>
              <a:t>as </a:t>
            </a:r>
            <a:r>
              <a:rPr lang="cs-CZ" sz="1800" dirty="0" err="1" smtClean="0"/>
              <a:t>soon</a:t>
            </a:r>
            <a:r>
              <a:rPr lang="cs-CZ" sz="1800" dirty="0" smtClean="0"/>
              <a:t> as </a:t>
            </a:r>
            <a:r>
              <a:rPr lang="cs-CZ" sz="1800" dirty="0" err="1" smtClean="0"/>
              <a:t>possible</a:t>
            </a:r>
            <a:r>
              <a:rPr lang="cs-CZ" sz="1800" dirty="0" smtClean="0"/>
              <a:t> of </a:t>
            </a:r>
            <a:r>
              <a:rPr lang="cs-CZ" sz="1800" dirty="0" err="1" smtClean="0"/>
              <a:t>any</a:t>
            </a:r>
            <a:r>
              <a:rPr lang="cs-CZ" sz="1800" dirty="0" smtClean="0"/>
              <a:t> </a:t>
            </a:r>
            <a:r>
              <a:rPr lang="cs-CZ" sz="1800" b="1" dirty="0" err="1" smtClean="0"/>
              <a:t>change</a:t>
            </a:r>
            <a:r>
              <a:rPr lang="cs-CZ" sz="1800" b="1" dirty="0" smtClean="0"/>
              <a:t> of </a:t>
            </a:r>
            <a:r>
              <a:rPr lang="cs-CZ" sz="1800" b="1" dirty="0" err="1" smtClean="0"/>
              <a:t>address</a:t>
            </a:r>
            <a:r>
              <a:rPr lang="cs-CZ" sz="1800" b="1" dirty="0" smtClean="0"/>
              <a:t>, </a:t>
            </a:r>
            <a:r>
              <a:rPr lang="cs-CZ" sz="1800" b="1" dirty="0" err="1" smtClean="0"/>
              <a:t>legal</a:t>
            </a:r>
            <a:r>
              <a:rPr lang="cs-CZ" sz="1800" b="1" dirty="0" smtClean="0"/>
              <a:t> </a:t>
            </a:r>
            <a:r>
              <a:rPr lang="cs-CZ" sz="1800" b="1" dirty="0" err="1" smtClean="0"/>
              <a:t>name</a:t>
            </a:r>
            <a:r>
              <a:rPr lang="cs-CZ" sz="1800" dirty="0" smtClean="0"/>
              <a:t>, and/</a:t>
            </a:r>
            <a:r>
              <a:rPr lang="cs-CZ" sz="1800" dirty="0" err="1" smtClean="0"/>
              <a:t>or</a:t>
            </a:r>
            <a:r>
              <a:rPr lang="cs-CZ" sz="1800" dirty="0" smtClean="0"/>
              <a:t> </a:t>
            </a:r>
            <a:r>
              <a:rPr lang="cs-CZ" sz="1800" dirty="0" err="1" smtClean="0"/>
              <a:t>change</a:t>
            </a:r>
            <a:r>
              <a:rPr lang="cs-CZ" sz="1800" dirty="0" smtClean="0"/>
              <a:t> of </a:t>
            </a:r>
            <a:r>
              <a:rPr lang="cs-CZ" sz="1800" dirty="0" err="1" smtClean="0"/>
              <a:t>your</a:t>
            </a:r>
            <a:r>
              <a:rPr lang="cs-CZ" sz="1800" dirty="0" smtClean="0"/>
              <a:t> major. </a:t>
            </a:r>
            <a:r>
              <a:rPr lang="cs-CZ" sz="1800" dirty="0" err="1" smtClean="0"/>
              <a:t>If</a:t>
            </a:r>
            <a:r>
              <a:rPr lang="cs-CZ" sz="1800" dirty="0" smtClean="0"/>
              <a:t> </a:t>
            </a:r>
            <a:r>
              <a:rPr lang="cs-CZ" sz="1800" dirty="0" err="1" smtClean="0"/>
              <a:t>you</a:t>
            </a:r>
            <a:r>
              <a:rPr lang="cs-CZ" sz="1800" dirty="0" smtClean="0"/>
              <a:t> do not live in </a:t>
            </a:r>
            <a:r>
              <a:rPr lang="cs-CZ" sz="1800" dirty="0" err="1" smtClean="0"/>
              <a:t>dorms</a:t>
            </a:r>
            <a:r>
              <a:rPr lang="cs-CZ" sz="1800" dirty="0" smtClean="0"/>
              <a:t> </a:t>
            </a:r>
            <a:r>
              <a:rPr lang="cs-CZ" sz="1800" dirty="0" err="1" smtClean="0"/>
              <a:t>you</a:t>
            </a:r>
            <a:r>
              <a:rPr lang="cs-CZ" sz="1800" dirty="0" smtClean="0"/>
              <a:t> </a:t>
            </a:r>
            <a:r>
              <a:rPr lang="cs-CZ" sz="1800" dirty="0" err="1" smtClean="0"/>
              <a:t>must</a:t>
            </a:r>
            <a:r>
              <a:rPr lang="cs-CZ" sz="1800" dirty="0" smtClean="0"/>
              <a:t> </a:t>
            </a:r>
            <a:r>
              <a:rPr lang="cs-CZ" sz="1800" dirty="0" err="1" smtClean="0"/>
              <a:t>provide</a:t>
            </a:r>
            <a:r>
              <a:rPr lang="cs-CZ" sz="1800" dirty="0" smtClean="0"/>
              <a:t> </a:t>
            </a:r>
            <a:r>
              <a:rPr lang="cs-CZ" sz="1800" dirty="0" err="1" smtClean="0"/>
              <a:t>the</a:t>
            </a:r>
            <a:r>
              <a:rPr lang="cs-CZ" sz="1800" dirty="0" smtClean="0"/>
              <a:t> IRO </a:t>
            </a:r>
            <a:r>
              <a:rPr lang="cs-CZ" sz="1800" dirty="0" err="1" smtClean="0"/>
              <a:t>with</a:t>
            </a:r>
            <a:r>
              <a:rPr lang="cs-CZ" sz="1800" dirty="0" smtClean="0"/>
              <a:t> </a:t>
            </a:r>
            <a:r>
              <a:rPr lang="cs-CZ" sz="1800" dirty="0" err="1" smtClean="0"/>
              <a:t>an</a:t>
            </a:r>
            <a:r>
              <a:rPr lang="cs-CZ" sz="1800" dirty="0" smtClean="0"/>
              <a:t> </a:t>
            </a:r>
            <a:r>
              <a:rPr lang="cs-CZ" sz="1800" b="1" dirty="0" err="1" smtClean="0"/>
              <a:t>address</a:t>
            </a:r>
            <a:r>
              <a:rPr lang="cs-CZ" sz="1800" b="1" dirty="0" smtClean="0"/>
              <a:t> </a:t>
            </a:r>
            <a:r>
              <a:rPr lang="cs-CZ" sz="1800" b="1" dirty="0" err="1" smtClean="0"/>
              <a:t>of</a:t>
            </a:r>
            <a:r>
              <a:rPr lang="cs-CZ" sz="1800" b="1" dirty="0" smtClean="0"/>
              <a:t> a place</a:t>
            </a:r>
            <a:r>
              <a:rPr lang="cs-CZ" sz="1800" dirty="0" smtClean="0"/>
              <a:t> </a:t>
            </a:r>
            <a:r>
              <a:rPr lang="cs-CZ" sz="1800" dirty="0" err="1" smtClean="0"/>
              <a:t>where</a:t>
            </a:r>
            <a:r>
              <a:rPr lang="cs-CZ" sz="1800" dirty="0" smtClean="0"/>
              <a:t> </a:t>
            </a:r>
            <a:r>
              <a:rPr lang="cs-CZ" sz="1800" dirty="0" err="1" smtClean="0"/>
              <a:t>you</a:t>
            </a:r>
            <a:r>
              <a:rPr lang="cs-CZ" sz="1800" dirty="0" smtClean="0"/>
              <a:t> </a:t>
            </a:r>
            <a:r>
              <a:rPr lang="cs-CZ" sz="1800" dirty="0" err="1" smtClean="0"/>
              <a:t>stay</a:t>
            </a:r>
            <a:r>
              <a:rPr lang="cs-CZ" sz="1800" dirty="0" smtClean="0"/>
              <a:t> in. </a:t>
            </a:r>
          </a:p>
          <a:p>
            <a:r>
              <a:rPr lang="cs-CZ" sz="1800" b="1" dirty="0" smtClean="0"/>
              <a:t>Visa </a:t>
            </a:r>
            <a:r>
              <a:rPr lang="cs-CZ" sz="1800" b="1" dirty="0" err="1" smtClean="0"/>
              <a:t>students</a:t>
            </a:r>
            <a:r>
              <a:rPr lang="cs-CZ" sz="1800" b="1" dirty="0" smtClean="0"/>
              <a:t> </a:t>
            </a:r>
            <a:r>
              <a:rPr lang="cs-CZ" sz="1800" b="1" dirty="0" err="1" smtClean="0"/>
              <a:t>must</a:t>
            </a:r>
            <a:r>
              <a:rPr lang="cs-CZ" sz="1800" b="1" dirty="0" smtClean="0"/>
              <a:t>  report </a:t>
            </a:r>
            <a:r>
              <a:rPr lang="cs-CZ" sz="1800" b="1" dirty="0" err="1" smtClean="0"/>
              <a:t>any</a:t>
            </a:r>
            <a:r>
              <a:rPr lang="cs-CZ" sz="1800" b="1" dirty="0" smtClean="0"/>
              <a:t> </a:t>
            </a:r>
            <a:r>
              <a:rPr lang="cs-CZ" sz="1800" b="1" dirty="0" err="1" smtClean="0"/>
              <a:t>change</a:t>
            </a:r>
            <a:r>
              <a:rPr lang="cs-CZ" sz="1800" b="1" dirty="0" smtClean="0"/>
              <a:t> </a:t>
            </a:r>
            <a:r>
              <a:rPr lang="cs-CZ" sz="1800" b="1" dirty="0" err="1" smtClean="0"/>
              <a:t>of</a:t>
            </a:r>
            <a:r>
              <a:rPr lang="cs-CZ" sz="1800" b="1" dirty="0" smtClean="0"/>
              <a:t> </a:t>
            </a:r>
            <a:r>
              <a:rPr lang="cs-CZ" sz="1800" b="1" dirty="0" err="1" smtClean="0"/>
              <a:t>accommodation</a:t>
            </a:r>
            <a:r>
              <a:rPr lang="cs-CZ" sz="1800" b="1" dirty="0" smtClean="0"/>
              <a:t> </a:t>
            </a:r>
            <a:r>
              <a:rPr lang="cs-CZ" sz="1800" dirty="0" smtClean="0"/>
              <a:t>to </a:t>
            </a:r>
            <a:r>
              <a:rPr lang="cs-CZ" sz="1800" dirty="0" err="1" smtClean="0"/>
              <a:t>the</a:t>
            </a:r>
            <a:r>
              <a:rPr lang="cs-CZ" sz="1800" dirty="0" smtClean="0"/>
              <a:t> </a:t>
            </a:r>
            <a:r>
              <a:rPr lang="cs-CZ" sz="1800" dirty="0" err="1" smtClean="0"/>
              <a:t>Dept</a:t>
            </a:r>
            <a:r>
              <a:rPr lang="cs-CZ" sz="1800" dirty="0" smtClean="0"/>
              <a:t>. </a:t>
            </a:r>
            <a:r>
              <a:rPr lang="cs-CZ" sz="1800" dirty="0" err="1" smtClean="0"/>
              <a:t>for</a:t>
            </a:r>
            <a:r>
              <a:rPr lang="cs-CZ" sz="1800" dirty="0" smtClean="0"/>
              <a:t> </a:t>
            </a:r>
            <a:r>
              <a:rPr lang="cs-CZ" sz="1800" dirty="0" err="1" smtClean="0"/>
              <a:t>Asylum</a:t>
            </a:r>
            <a:r>
              <a:rPr lang="cs-CZ" sz="1800" dirty="0" smtClean="0"/>
              <a:t> and </a:t>
            </a:r>
            <a:r>
              <a:rPr lang="cs-CZ" sz="1800" dirty="0" err="1" smtClean="0"/>
              <a:t>Migration</a:t>
            </a:r>
            <a:r>
              <a:rPr lang="cs-CZ" sz="1800" dirty="0" smtClean="0"/>
              <a:t> (OAMP). </a:t>
            </a:r>
            <a:r>
              <a:rPr lang="cs-CZ" sz="1800" dirty="0" err="1" smtClean="0"/>
              <a:t>An</a:t>
            </a:r>
            <a:r>
              <a:rPr lang="cs-CZ" sz="1800" dirty="0" smtClean="0"/>
              <a:t> </a:t>
            </a:r>
            <a:r>
              <a:rPr lang="cs-CZ" sz="1800" dirty="0" err="1" smtClean="0"/>
              <a:t>appointment</a:t>
            </a:r>
            <a:r>
              <a:rPr lang="cs-CZ" sz="1800" dirty="0" smtClean="0"/>
              <a:t> </a:t>
            </a:r>
            <a:r>
              <a:rPr lang="cs-CZ" sz="1800" dirty="0" err="1" smtClean="0"/>
              <a:t>there</a:t>
            </a:r>
            <a:r>
              <a:rPr lang="cs-CZ" sz="1800" dirty="0" smtClean="0"/>
              <a:t> </a:t>
            </a:r>
            <a:r>
              <a:rPr lang="cs-CZ" sz="1800" dirty="0" err="1" smtClean="0"/>
              <a:t>is</a:t>
            </a:r>
            <a:r>
              <a:rPr lang="cs-CZ" sz="1800" dirty="0" smtClean="0"/>
              <a:t> </a:t>
            </a:r>
            <a:r>
              <a:rPr lang="cs-CZ" sz="1800" dirty="0" err="1" smtClean="0"/>
              <a:t>scheduled</a:t>
            </a:r>
            <a:r>
              <a:rPr lang="cs-CZ" sz="1800" dirty="0" smtClean="0"/>
              <a:t> by </a:t>
            </a:r>
            <a:r>
              <a:rPr lang="cs-CZ" sz="1800" dirty="0" err="1" smtClean="0"/>
              <a:t>sending</a:t>
            </a:r>
            <a:r>
              <a:rPr lang="cs-CZ" sz="1800" dirty="0" smtClean="0"/>
              <a:t> </a:t>
            </a:r>
            <a:r>
              <a:rPr lang="cs-CZ" sz="1800" dirty="0" err="1" smtClean="0"/>
              <a:t>an</a:t>
            </a:r>
            <a:r>
              <a:rPr lang="cs-CZ" sz="1800" dirty="0" smtClean="0"/>
              <a:t> e-mail </a:t>
            </a:r>
            <a:r>
              <a:rPr lang="cs-CZ" sz="1800" dirty="0" err="1" smtClean="0"/>
              <a:t>request</a:t>
            </a:r>
            <a:r>
              <a:rPr lang="cs-CZ" sz="1800" dirty="0" smtClean="0"/>
              <a:t> to IRO, </a:t>
            </a:r>
            <a:r>
              <a:rPr lang="cs-CZ" sz="1800" dirty="0" err="1" smtClean="0"/>
              <a:t>namely</a:t>
            </a:r>
            <a:r>
              <a:rPr lang="cs-CZ" sz="1800" dirty="0" smtClean="0"/>
              <a:t> to </a:t>
            </a:r>
            <a:r>
              <a:rPr lang="cs-CZ" sz="1800" dirty="0" err="1" smtClean="0"/>
              <a:t>Ms</a:t>
            </a:r>
            <a:r>
              <a:rPr lang="cs-CZ" sz="1800" dirty="0" smtClean="0"/>
              <a:t>. Yvona </a:t>
            </a:r>
            <a:r>
              <a:rPr lang="cs-CZ" sz="1800" dirty="0" err="1" smtClean="0"/>
              <a:t>Vyhnanková</a:t>
            </a:r>
            <a:r>
              <a:rPr lang="cs-CZ" sz="1800" dirty="0" smtClean="0"/>
              <a:t> (yvona.vyhnankova@upol.cz)</a:t>
            </a:r>
          </a:p>
          <a:p>
            <a:r>
              <a:rPr lang="cs-CZ" sz="1800" dirty="0" smtClean="0"/>
              <a:t>Mind </a:t>
            </a:r>
            <a:r>
              <a:rPr lang="cs-CZ" sz="1800" dirty="0" err="1" smtClean="0"/>
              <a:t>the</a:t>
            </a:r>
            <a:r>
              <a:rPr lang="cs-CZ" sz="1800" dirty="0" smtClean="0"/>
              <a:t> </a:t>
            </a:r>
            <a:r>
              <a:rPr lang="cs-CZ" sz="1800" b="1" dirty="0" smtClean="0"/>
              <a:t>Smoking </a:t>
            </a:r>
            <a:r>
              <a:rPr lang="cs-CZ" sz="1800" b="1" dirty="0" err="1" smtClean="0"/>
              <a:t>Ban</a:t>
            </a:r>
            <a:r>
              <a:rPr lang="cs-CZ" sz="1800" b="1" dirty="0" smtClean="0"/>
              <a:t> </a:t>
            </a:r>
            <a:r>
              <a:rPr lang="cs-CZ" sz="1800" dirty="0" smtClean="0"/>
              <a:t>in </a:t>
            </a:r>
            <a:r>
              <a:rPr lang="cs-CZ" sz="1800" dirty="0" err="1" smtClean="0"/>
              <a:t>restaurants</a:t>
            </a:r>
            <a:r>
              <a:rPr lang="cs-CZ" sz="1800" dirty="0" smtClean="0"/>
              <a:t>, public </a:t>
            </a:r>
            <a:r>
              <a:rPr lang="cs-CZ" sz="1800" dirty="0" err="1" smtClean="0"/>
              <a:t>places</a:t>
            </a:r>
            <a:r>
              <a:rPr lang="cs-CZ" sz="1800" dirty="0" smtClean="0"/>
              <a:t>!</a:t>
            </a:r>
          </a:p>
          <a:p>
            <a:pPr marL="0" indent="0">
              <a:buNone/>
            </a:pPr>
            <a:endParaRPr lang="cs-CZ" sz="1800" dirty="0"/>
          </a:p>
        </p:txBody>
      </p:sp>
      <p:sp>
        <p:nvSpPr>
          <p:cNvPr id="4" name="Zástupný symbol pro zápatí 3"/>
          <p:cNvSpPr>
            <a:spLocks noGrp="1"/>
          </p:cNvSpPr>
          <p:nvPr>
            <p:ph type="ftr" sz="quarter" idx="11"/>
          </p:nvPr>
        </p:nvSpPr>
        <p:spPr/>
        <p:txBody>
          <a:bodyPr/>
          <a:lstStyle/>
          <a:p>
            <a:r>
              <a:rPr lang="cs-CZ" dirty="0" smtClean="0">
                <a:solidFill>
                  <a:srgbClr val="006BAB"/>
                </a:solidFill>
              </a:rPr>
              <a:t>autor prezentace, datum prezentace, univerzitní oddělení, fakulta, adresa</a:t>
            </a:r>
            <a:endParaRPr lang="cs-CZ" dirty="0">
              <a:solidFill>
                <a:srgbClr val="006BAB"/>
              </a:solidFill>
            </a:endParaRPr>
          </a:p>
        </p:txBody>
      </p:sp>
    </p:spTree>
    <p:extLst>
      <p:ext uri="{BB962C8B-B14F-4D97-AF65-F5344CB8AC3E}">
        <p14:creationId xmlns:p14="http://schemas.microsoft.com/office/powerpoint/2010/main" val="2204189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Using</a:t>
            </a:r>
            <a:r>
              <a:rPr lang="cs-CZ" dirty="0" smtClean="0"/>
              <a:t> UP </a:t>
            </a:r>
            <a:r>
              <a:rPr lang="cs-CZ" dirty="0" err="1" smtClean="0"/>
              <a:t>Portal</a:t>
            </a:r>
            <a:r>
              <a:rPr lang="cs-CZ" dirty="0" smtClean="0"/>
              <a:t> </a:t>
            </a:r>
            <a:endParaRPr lang="cs-CZ" dirty="0"/>
          </a:p>
        </p:txBody>
      </p:sp>
      <p:sp>
        <p:nvSpPr>
          <p:cNvPr id="8" name="Zástupný symbol pro obsah 7"/>
          <p:cNvSpPr>
            <a:spLocks noGrp="1"/>
          </p:cNvSpPr>
          <p:nvPr>
            <p:ph idx="1"/>
          </p:nvPr>
        </p:nvSpPr>
        <p:spPr/>
        <p:txBody>
          <a:bodyPr/>
          <a:lstStyle/>
          <a:p>
            <a:endParaRPr lang="cs-CZ"/>
          </a:p>
        </p:txBody>
      </p:sp>
      <p:sp>
        <p:nvSpPr>
          <p:cNvPr id="2" name="Zástupný symbol pro zápatí 1"/>
          <p:cNvSpPr>
            <a:spLocks noGrp="1"/>
          </p:cNvSpPr>
          <p:nvPr>
            <p:ph type="ftr" sz="quarter" idx="11"/>
          </p:nvPr>
        </p:nvSpPr>
        <p:spPr/>
        <p:txBody>
          <a:bodyPr/>
          <a:lstStyle/>
          <a:p>
            <a:r>
              <a:rPr lang="cs-CZ" smtClean="0"/>
              <a:t>autor prezentace, datum prezentace, univerzitní oddělení, fakulta, adresa</a:t>
            </a:r>
            <a:endParaRPr lang="cs-CZ" dirty="0"/>
          </a:p>
        </p:txBody>
      </p:sp>
      <p:pic>
        <p:nvPicPr>
          <p:cNvPr id="5" name="Obrázek 4"/>
          <p:cNvPicPr>
            <a:picLocks noChangeAspect="1"/>
          </p:cNvPicPr>
          <p:nvPr/>
        </p:nvPicPr>
        <p:blipFill>
          <a:blip r:embed="rId2"/>
          <a:stretch>
            <a:fillRect/>
          </a:stretch>
        </p:blipFill>
        <p:spPr>
          <a:xfrm>
            <a:off x="720000" y="1985555"/>
            <a:ext cx="7675063" cy="4613372"/>
          </a:xfrm>
          <a:prstGeom prst="rect">
            <a:avLst/>
          </a:prstGeom>
        </p:spPr>
      </p:pic>
    </p:spTree>
    <p:extLst>
      <p:ext uri="{BB962C8B-B14F-4D97-AF65-F5344CB8AC3E}">
        <p14:creationId xmlns:p14="http://schemas.microsoft.com/office/powerpoint/2010/main" val="23501071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620000"/>
            <a:ext cx="7560000" cy="356846"/>
          </a:xfrm>
        </p:spPr>
        <p:txBody>
          <a:bodyPr>
            <a:normAutofit/>
          </a:bodyPr>
          <a:lstStyle/>
          <a:p>
            <a:r>
              <a:rPr lang="cs-CZ" sz="2000" dirty="0" err="1" smtClean="0"/>
              <a:t>Information</a:t>
            </a:r>
            <a:r>
              <a:rPr lang="cs-CZ" sz="2000" dirty="0" smtClean="0"/>
              <a:t> </a:t>
            </a:r>
            <a:r>
              <a:rPr lang="cs-CZ" sz="2000" dirty="0" err="1" smtClean="0"/>
              <a:t>sources</a:t>
            </a:r>
            <a:endParaRPr lang="cs-CZ" sz="2000" dirty="0"/>
          </a:p>
        </p:txBody>
      </p:sp>
      <p:sp>
        <p:nvSpPr>
          <p:cNvPr id="3" name="Zástupný symbol pro obsah 2"/>
          <p:cNvSpPr>
            <a:spLocks noGrp="1"/>
          </p:cNvSpPr>
          <p:nvPr>
            <p:ph idx="1"/>
          </p:nvPr>
        </p:nvSpPr>
        <p:spPr>
          <a:xfrm>
            <a:off x="720000" y="2179179"/>
            <a:ext cx="7560000" cy="4180058"/>
          </a:xfrm>
        </p:spPr>
        <p:txBody>
          <a:bodyPr/>
          <a:lstStyle/>
          <a:p>
            <a:r>
              <a:rPr lang="cs-CZ" sz="1800" dirty="0"/>
              <a:t>Visit </a:t>
            </a:r>
            <a:r>
              <a:rPr lang="cs-CZ" sz="1800" dirty="0" err="1"/>
              <a:t>the</a:t>
            </a:r>
            <a:r>
              <a:rPr lang="cs-CZ" sz="1800" dirty="0"/>
              <a:t> web of IRO </a:t>
            </a:r>
            <a:r>
              <a:rPr lang="cs-CZ" sz="1800" dirty="0" err="1"/>
              <a:t>at</a:t>
            </a:r>
            <a:r>
              <a:rPr lang="cs-CZ" sz="1800" dirty="0"/>
              <a:t> </a:t>
            </a:r>
            <a:r>
              <a:rPr lang="cs-CZ" sz="1800" dirty="0">
                <a:hlinkClick r:id="rId2"/>
              </a:rPr>
              <a:t>https://www.upol.cz/en/students/</a:t>
            </a:r>
            <a:endParaRPr lang="cs-CZ" sz="1800" dirty="0"/>
          </a:p>
          <a:p>
            <a:r>
              <a:rPr lang="cs-CZ" sz="1800" dirty="0"/>
              <a:t>Visit </a:t>
            </a:r>
            <a:r>
              <a:rPr lang="cs-CZ" sz="1800" dirty="0" err="1"/>
              <a:t>the</a:t>
            </a:r>
            <a:r>
              <a:rPr lang="cs-CZ" sz="1800" dirty="0"/>
              <a:t> web of </a:t>
            </a:r>
            <a:r>
              <a:rPr lang="cs-CZ" sz="1800" dirty="0" err="1"/>
              <a:t>your</a:t>
            </a:r>
            <a:r>
              <a:rPr lang="cs-CZ" sz="1800" dirty="0"/>
              <a:t> UP </a:t>
            </a:r>
            <a:r>
              <a:rPr lang="cs-CZ" sz="1800" dirty="0" smtClean="0"/>
              <a:t>Department/</a:t>
            </a:r>
            <a:r>
              <a:rPr lang="cs-CZ" sz="1800" dirty="0" err="1" smtClean="0"/>
              <a:t>Faculty</a:t>
            </a:r>
            <a:endParaRPr lang="cs-CZ" sz="1800" dirty="0"/>
          </a:p>
          <a:p>
            <a:r>
              <a:rPr lang="cs-CZ" sz="1800" dirty="0" smtClean="0"/>
              <a:t>FB</a:t>
            </a:r>
            <a:endParaRPr lang="cs-CZ" sz="1800" dirty="0"/>
          </a:p>
          <a:p>
            <a:r>
              <a:rPr lang="en-US" sz="1800" dirty="0"/>
              <a:t>Current password to UPOL </a:t>
            </a:r>
            <a:r>
              <a:rPr lang="en-US" sz="1800" dirty="0" err="1"/>
              <a:t>Wifi</a:t>
            </a:r>
            <a:r>
              <a:rPr lang="en-US" sz="1800" dirty="0"/>
              <a:t> network </a:t>
            </a:r>
            <a:r>
              <a:rPr lang="en-US" sz="1800" dirty="0" smtClean="0"/>
              <a:t>is:</a:t>
            </a:r>
            <a:r>
              <a:rPr lang="cs-CZ" sz="1800" dirty="0" smtClean="0"/>
              <a:t> </a:t>
            </a:r>
            <a:r>
              <a:rPr lang="cs-CZ" b="1" dirty="0" smtClean="0">
                <a:solidFill>
                  <a:srgbClr val="FF0000"/>
                </a:solidFill>
              </a:rPr>
              <a:t>studujup2020</a:t>
            </a:r>
            <a:endParaRPr lang="cs-CZ" sz="1800" b="1" dirty="0" smtClean="0">
              <a:solidFill>
                <a:srgbClr val="FF0000"/>
              </a:solidFill>
            </a:endParaRPr>
          </a:p>
          <a:p>
            <a:r>
              <a:rPr lang="cs-CZ" sz="1800" dirty="0" smtClean="0"/>
              <a:t>A </a:t>
            </a:r>
            <a:r>
              <a:rPr lang="cs-CZ" sz="1800" dirty="0" err="1" smtClean="0"/>
              <a:t>new</a:t>
            </a:r>
            <a:r>
              <a:rPr lang="cs-CZ" sz="1800" dirty="0" smtClean="0"/>
              <a:t> </a:t>
            </a:r>
            <a:r>
              <a:rPr lang="cs-CZ" sz="1800" dirty="0" err="1" smtClean="0"/>
              <a:t>password</a:t>
            </a:r>
            <a:r>
              <a:rPr lang="cs-CZ" sz="1800" dirty="0"/>
              <a:t> </a:t>
            </a:r>
            <a:r>
              <a:rPr lang="cs-CZ" sz="1800" dirty="0" err="1" smtClean="0"/>
              <a:t>you</a:t>
            </a:r>
            <a:r>
              <a:rPr lang="cs-CZ" sz="1800" dirty="0" smtClean="0"/>
              <a:t> can </a:t>
            </a:r>
            <a:r>
              <a:rPr lang="cs-CZ" sz="1800" dirty="0" err="1" smtClean="0"/>
              <a:t>view</a:t>
            </a:r>
            <a:r>
              <a:rPr lang="cs-CZ" sz="1800" dirty="0" smtClean="0"/>
              <a:t> in </a:t>
            </a:r>
            <a:r>
              <a:rPr lang="cs-CZ" sz="1800" dirty="0" err="1" smtClean="0"/>
              <a:t>Portal</a:t>
            </a:r>
            <a:r>
              <a:rPr lang="cs-CZ" sz="1800" dirty="0" smtClean="0"/>
              <a:t> via </a:t>
            </a:r>
            <a:r>
              <a:rPr lang="cs-CZ" sz="1800" dirty="0" err="1" smtClean="0"/>
              <a:t>Help</a:t>
            </a:r>
            <a:r>
              <a:rPr lang="cs-CZ" sz="1800" dirty="0" smtClean="0"/>
              <a:t>/</a:t>
            </a:r>
            <a:r>
              <a:rPr lang="cs-CZ" sz="1800" dirty="0" err="1" smtClean="0"/>
              <a:t>Helpdesk</a:t>
            </a:r>
            <a:endParaRPr lang="cs-CZ" sz="1800" dirty="0" smtClean="0"/>
          </a:p>
          <a:p>
            <a:endParaRPr lang="cs-CZ" sz="1800" dirty="0" smtClean="0"/>
          </a:p>
          <a:p>
            <a:endParaRPr lang="cs-CZ" sz="1600" dirty="0"/>
          </a:p>
          <a:p>
            <a:pPr marL="0" indent="0">
              <a:buNone/>
            </a:pPr>
            <a:endParaRPr lang="cs-CZ" dirty="0" smtClean="0"/>
          </a:p>
          <a:p>
            <a:endParaRPr lang="cs-CZ" dirty="0" smtClean="0"/>
          </a:p>
          <a:p>
            <a:endParaRPr lang="cs-CZ" dirty="0"/>
          </a:p>
          <a:p>
            <a:endParaRPr lang="cs-CZ" dirty="0"/>
          </a:p>
        </p:txBody>
      </p:sp>
      <p:sp>
        <p:nvSpPr>
          <p:cNvPr id="4" name="Zástupný symbol pro zápatí 3"/>
          <p:cNvSpPr>
            <a:spLocks noGrp="1"/>
          </p:cNvSpPr>
          <p:nvPr>
            <p:ph type="ftr" sz="quarter" idx="11"/>
          </p:nvPr>
        </p:nvSpPr>
        <p:spPr/>
        <p:txBody>
          <a:bodyPr/>
          <a:lstStyle/>
          <a:p>
            <a:r>
              <a:rPr lang="cs-CZ" dirty="0" smtClean="0"/>
              <a:t>autor prezentace, datum prezentace, univerzitní oddělení, fakulta, adresa</a:t>
            </a:r>
            <a:endParaRPr lang="cs-CZ" dirty="0"/>
          </a:p>
        </p:txBody>
      </p:sp>
      <p:pic>
        <p:nvPicPr>
          <p:cNvPr id="5" name="Obrázek 4"/>
          <p:cNvPicPr>
            <a:picLocks noChangeAspect="1"/>
          </p:cNvPicPr>
          <p:nvPr/>
        </p:nvPicPr>
        <p:blipFill>
          <a:blip r:embed="rId3"/>
          <a:stretch>
            <a:fillRect/>
          </a:stretch>
        </p:blipFill>
        <p:spPr>
          <a:xfrm>
            <a:off x="1656556" y="4362994"/>
            <a:ext cx="5686425" cy="2087680"/>
          </a:xfrm>
          <a:prstGeom prst="rect">
            <a:avLst/>
          </a:prstGeom>
        </p:spPr>
      </p:pic>
    </p:spTree>
    <p:extLst>
      <p:ext uri="{BB962C8B-B14F-4D97-AF65-F5344CB8AC3E}">
        <p14:creationId xmlns:p14="http://schemas.microsoft.com/office/powerpoint/2010/main" val="1881468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341690"/>
            <a:ext cx="7560000" cy="555476"/>
          </a:xfrm>
        </p:spPr>
        <p:txBody>
          <a:bodyPr>
            <a:normAutofit/>
          </a:bodyPr>
          <a:lstStyle/>
          <a:p>
            <a:r>
              <a:rPr lang="cs-CZ" sz="1800" dirty="0" err="1" smtClean="0"/>
              <a:t>How</a:t>
            </a:r>
            <a:r>
              <a:rPr lang="cs-CZ" sz="1800" dirty="0" smtClean="0"/>
              <a:t> </a:t>
            </a:r>
            <a:r>
              <a:rPr lang="cs-CZ" sz="1800" dirty="0" err="1" smtClean="0"/>
              <a:t>can</a:t>
            </a:r>
            <a:r>
              <a:rPr lang="cs-CZ" sz="1800" dirty="0" smtClean="0"/>
              <a:t> I </a:t>
            </a:r>
            <a:r>
              <a:rPr lang="cs-CZ" sz="1800" dirty="0" err="1" smtClean="0"/>
              <a:t>protect</a:t>
            </a:r>
            <a:r>
              <a:rPr lang="cs-CZ" sz="1800" dirty="0" smtClean="0"/>
              <a:t> </a:t>
            </a:r>
            <a:r>
              <a:rPr lang="cs-CZ" sz="1800" dirty="0" err="1" smtClean="0"/>
              <a:t>myself</a:t>
            </a:r>
            <a:r>
              <a:rPr lang="cs-CZ" sz="1800" dirty="0" smtClean="0"/>
              <a:t> </a:t>
            </a:r>
            <a:r>
              <a:rPr lang="cs-CZ" sz="1800" dirty="0" err="1" smtClean="0"/>
              <a:t>from</a:t>
            </a:r>
            <a:r>
              <a:rPr lang="cs-CZ" sz="1800" dirty="0" smtClean="0"/>
              <a:t> </a:t>
            </a:r>
            <a:r>
              <a:rPr lang="cs-CZ" sz="1800" dirty="0" err="1" smtClean="0"/>
              <a:t>catching</a:t>
            </a:r>
            <a:r>
              <a:rPr lang="cs-CZ" sz="1800" dirty="0" smtClean="0"/>
              <a:t> </a:t>
            </a:r>
            <a:r>
              <a:rPr lang="cs-CZ" sz="1800" dirty="0" err="1" smtClean="0"/>
              <a:t>the</a:t>
            </a:r>
            <a:r>
              <a:rPr lang="cs-CZ" sz="1800" dirty="0" smtClean="0"/>
              <a:t> </a:t>
            </a:r>
            <a:r>
              <a:rPr lang="cs-CZ" sz="1800" dirty="0" err="1" smtClean="0"/>
              <a:t>new</a:t>
            </a:r>
            <a:r>
              <a:rPr lang="cs-CZ" sz="1800" dirty="0" smtClean="0"/>
              <a:t> </a:t>
            </a:r>
            <a:r>
              <a:rPr lang="cs-CZ" sz="1800" dirty="0" err="1" smtClean="0"/>
              <a:t>coronavirus</a:t>
            </a:r>
            <a:r>
              <a:rPr lang="cs-CZ" sz="1800" dirty="0" smtClean="0"/>
              <a:t>?</a:t>
            </a:r>
            <a:r>
              <a:rPr lang="cs-CZ" sz="1800" dirty="0"/>
              <a:t/>
            </a:r>
            <a:br>
              <a:rPr lang="cs-CZ" sz="1800" dirty="0"/>
            </a:br>
            <a:r>
              <a:rPr lang="cs-CZ" sz="1800" dirty="0" smtClean="0"/>
              <a:t>By </a:t>
            </a:r>
            <a:r>
              <a:rPr lang="cs-CZ" sz="1800" dirty="0" err="1" smtClean="0"/>
              <a:t>today</a:t>
            </a:r>
            <a:r>
              <a:rPr lang="cs-CZ" sz="1800" dirty="0" smtClean="0"/>
              <a:t> </a:t>
            </a:r>
            <a:r>
              <a:rPr lang="cs-CZ" sz="1800" dirty="0" err="1" smtClean="0"/>
              <a:t>there</a:t>
            </a:r>
            <a:r>
              <a:rPr lang="cs-CZ" sz="1800" dirty="0" smtClean="0"/>
              <a:t> </a:t>
            </a:r>
            <a:r>
              <a:rPr lang="cs-CZ" sz="1800" dirty="0" err="1" smtClean="0"/>
              <a:t>is</a:t>
            </a:r>
            <a:r>
              <a:rPr lang="cs-CZ" sz="1800" dirty="0" smtClean="0"/>
              <a:t> no positive case </a:t>
            </a:r>
            <a:r>
              <a:rPr lang="cs-CZ" sz="1800" dirty="0" err="1" smtClean="0"/>
              <a:t>reported</a:t>
            </a:r>
            <a:r>
              <a:rPr lang="cs-CZ" sz="1800" dirty="0" smtClean="0"/>
              <a:t> in </a:t>
            </a:r>
            <a:r>
              <a:rPr lang="cs-CZ" sz="1800" dirty="0" err="1" smtClean="0"/>
              <a:t>the</a:t>
            </a:r>
            <a:r>
              <a:rPr lang="cs-CZ" sz="1800" dirty="0" smtClean="0"/>
              <a:t> Czech Republic.</a:t>
            </a:r>
            <a:endParaRPr lang="cs-CZ" sz="1800" dirty="0"/>
          </a:p>
        </p:txBody>
      </p:sp>
      <p:sp>
        <p:nvSpPr>
          <p:cNvPr id="3" name="Zástupný symbol pro obsah 2"/>
          <p:cNvSpPr>
            <a:spLocks noGrp="1"/>
          </p:cNvSpPr>
          <p:nvPr>
            <p:ph idx="1"/>
          </p:nvPr>
        </p:nvSpPr>
        <p:spPr>
          <a:xfrm>
            <a:off x="711454" y="2240692"/>
            <a:ext cx="7560000" cy="4209983"/>
          </a:xfrm>
        </p:spPr>
        <p:txBody>
          <a:bodyPr>
            <a:normAutofit fontScale="70000" lnSpcReduction="20000"/>
          </a:bodyPr>
          <a:lstStyle/>
          <a:p>
            <a:r>
              <a:rPr lang="cs-CZ" dirty="0" smtClean="0">
                <a:solidFill>
                  <a:srgbClr val="FF0000"/>
                </a:solidFill>
              </a:rPr>
              <a:t>Hand </a:t>
            </a:r>
            <a:r>
              <a:rPr lang="cs-CZ" dirty="0" err="1">
                <a:solidFill>
                  <a:srgbClr val="FF0000"/>
                </a:solidFill>
              </a:rPr>
              <a:t>hygiene</a:t>
            </a:r>
            <a:r>
              <a:rPr lang="cs-CZ" dirty="0">
                <a:solidFill>
                  <a:srgbClr val="FF0000"/>
                </a:solidFill>
              </a:rPr>
              <a:t> </a:t>
            </a:r>
            <a:r>
              <a:rPr lang="cs-CZ" dirty="0" err="1">
                <a:solidFill>
                  <a:srgbClr val="FF0000"/>
                </a:solidFill>
              </a:rPr>
              <a:t>is</a:t>
            </a:r>
            <a:r>
              <a:rPr lang="cs-CZ" dirty="0">
                <a:solidFill>
                  <a:srgbClr val="FF0000"/>
                </a:solidFill>
              </a:rPr>
              <a:t> </a:t>
            </a:r>
            <a:r>
              <a:rPr lang="cs-CZ" dirty="0" err="1">
                <a:solidFill>
                  <a:srgbClr val="FF0000"/>
                </a:solidFill>
              </a:rPr>
              <a:t>the</a:t>
            </a:r>
            <a:r>
              <a:rPr lang="cs-CZ" dirty="0">
                <a:solidFill>
                  <a:srgbClr val="FF0000"/>
                </a:solidFill>
              </a:rPr>
              <a:t> </a:t>
            </a:r>
            <a:r>
              <a:rPr lang="cs-CZ" dirty="0" err="1">
                <a:solidFill>
                  <a:srgbClr val="FF0000"/>
                </a:solidFill>
              </a:rPr>
              <a:t>first</a:t>
            </a:r>
            <a:r>
              <a:rPr lang="cs-CZ" dirty="0">
                <a:solidFill>
                  <a:srgbClr val="FF0000"/>
                </a:solidFill>
              </a:rPr>
              <a:t> and most </a:t>
            </a:r>
            <a:r>
              <a:rPr lang="cs-CZ" dirty="0" err="1">
                <a:solidFill>
                  <a:srgbClr val="FF0000"/>
                </a:solidFill>
              </a:rPr>
              <a:t>important</a:t>
            </a:r>
            <a:r>
              <a:rPr lang="cs-CZ" dirty="0">
                <a:solidFill>
                  <a:srgbClr val="FF0000"/>
                </a:solidFill>
              </a:rPr>
              <a:t> line of </a:t>
            </a:r>
            <a:r>
              <a:rPr lang="cs-CZ" dirty="0" err="1">
                <a:solidFill>
                  <a:srgbClr val="FF0000"/>
                </a:solidFill>
              </a:rPr>
              <a:t>defence</a:t>
            </a:r>
            <a:r>
              <a:rPr lang="cs-CZ" dirty="0" smtClean="0"/>
              <a:t>.</a:t>
            </a:r>
          </a:p>
          <a:p>
            <a:r>
              <a:rPr lang="cs-CZ" dirty="0" err="1">
                <a:solidFill>
                  <a:srgbClr val="FF0000"/>
                </a:solidFill>
              </a:rPr>
              <a:t>Avoid</a:t>
            </a:r>
            <a:r>
              <a:rPr lang="cs-CZ" dirty="0">
                <a:solidFill>
                  <a:srgbClr val="FF0000"/>
                </a:solidFill>
              </a:rPr>
              <a:t> </a:t>
            </a:r>
            <a:r>
              <a:rPr lang="cs-CZ" dirty="0" err="1">
                <a:solidFill>
                  <a:srgbClr val="FF0000"/>
                </a:solidFill>
              </a:rPr>
              <a:t>touching</a:t>
            </a:r>
            <a:r>
              <a:rPr lang="cs-CZ" dirty="0">
                <a:solidFill>
                  <a:srgbClr val="FF0000"/>
                </a:solidFill>
              </a:rPr>
              <a:t> </a:t>
            </a:r>
            <a:r>
              <a:rPr lang="cs-CZ" dirty="0" err="1">
                <a:solidFill>
                  <a:srgbClr val="FF0000"/>
                </a:solidFill>
              </a:rPr>
              <a:t>your</a:t>
            </a:r>
            <a:r>
              <a:rPr lang="cs-CZ" dirty="0">
                <a:solidFill>
                  <a:srgbClr val="FF0000"/>
                </a:solidFill>
              </a:rPr>
              <a:t> </a:t>
            </a:r>
            <a:r>
              <a:rPr lang="cs-CZ" dirty="0" err="1">
                <a:solidFill>
                  <a:srgbClr val="FF0000"/>
                </a:solidFill>
              </a:rPr>
              <a:t>eyes</a:t>
            </a:r>
            <a:r>
              <a:rPr lang="cs-CZ" dirty="0">
                <a:solidFill>
                  <a:srgbClr val="FF0000"/>
                </a:solidFill>
              </a:rPr>
              <a:t>, nose, and </a:t>
            </a:r>
            <a:r>
              <a:rPr lang="cs-CZ" dirty="0" err="1">
                <a:solidFill>
                  <a:srgbClr val="FF0000"/>
                </a:solidFill>
              </a:rPr>
              <a:t>mouth</a:t>
            </a:r>
            <a:r>
              <a:rPr lang="cs-CZ" dirty="0">
                <a:solidFill>
                  <a:srgbClr val="FF0000"/>
                </a:solidFill>
              </a:rPr>
              <a:t> </a:t>
            </a:r>
            <a:r>
              <a:rPr lang="cs-CZ" dirty="0" err="1">
                <a:solidFill>
                  <a:srgbClr val="FF0000"/>
                </a:solidFill>
              </a:rPr>
              <a:t>with</a:t>
            </a:r>
            <a:r>
              <a:rPr lang="cs-CZ" dirty="0">
                <a:solidFill>
                  <a:srgbClr val="FF0000"/>
                </a:solidFill>
              </a:rPr>
              <a:t> </a:t>
            </a:r>
            <a:r>
              <a:rPr lang="cs-CZ" dirty="0" err="1">
                <a:solidFill>
                  <a:srgbClr val="FF0000"/>
                </a:solidFill>
              </a:rPr>
              <a:t>unwashed</a:t>
            </a:r>
            <a:r>
              <a:rPr lang="cs-CZ" dirty="0">
                <a:solidFill>
                  <a:srgbClr val="FF0000"/>
                </a:solidFill>
              </a:rPr>
              <a:t> </a:t>
            </a:r>
            <a:r>
              <a:rPr lang="cs-CZ" dirty="0" err="1">
                <a:solidFill>
                  <a:srgbClr val="FF0000"/>
                </a:solidFill>
              </a:rPr>
              <a:t>hands</a:t>
            </a:r>
            <a:endParaRPr lang="cs-CZ" dirty="0">
              <a:solidFill>
                <a:srgbClr val="FF0000"/>
              </a:solidFill>
            </a:endParaRPr>
          </a:p>
          <a:p>
            <a:r>
              <a:rPr lang="cs-CZ" dirty="0" err="1"/>
              <a:t>Other</a:t>
            </a:r>
            <a:r>
              <a:rPr lang="cs-CZ" dirty="0"/>
              <a:t> </a:t>
            </a:r>
            <a:r>
              <a:rPr lang="cs-CZ" dirty="0" err="1"/>
              <a:t>tips</a:t>
            </a:r>
            <a:r>
              <a:rPr lang="cs-CZ" dirty="0"/>
              <a:t> </a:t>
            </a:r>
            <a:r>
              <a:rPr lang="cs-CZ" dirty="0" err="1"/>
              <a:t>include</a:t>
            </a:r>
            <a:r>
              <a:rPr lang="cs-CZ" dirty="0"/>
              <a:t>:</a:t>
            </a:r>
          </a:p>
          <a:p>
            <a:pPr lvl="0"/>
            <a:r>
              <a:rPr lang="cs-CZ" dirty="0"/>
              <a:t>Carry a hand </a:t>
            </a:r>
            <a:r>
              <a:rPr lang="cs-CZ" dirty="0" err="1"/>
              <a:t>sanitiser</a:t>
            </a:r>
            <a:r>
              <a:rPr lang="cs-CZ" dirty="0"/>
              <a:t> </a:t>
            </a:r>
            <a:r>
              <a:rPr lang="cs-CZ" dirty="0" err="1"/>
              <a:t>with</a:t>
            </a:r>
            <a:r>
              <a:rPr lang="cs-CZ" dirty="0"/>
              <a:t> </a:t>
            </a:r>
            <a:r>
              <a:rPr lang="cs-CZ" dirty="0" err="1"/>
              <a:t>you</a:t>
            </a:r>
            <a:r>
              <a:rPr lang="cs-CZ" dirty="0"/>
              <a:t> to make </a:t>
            </a:r>
            <a:r>
              <a:rPr lang="cs-CZ" dirty="0" err="1"/>
              <a:t>frequent</a:t>
            </a:r>
            <a:r>
              <a:rPr lang="cs-CZ" dirty="0"/>
              <a:t> </a:t>
            </a:r>
            <a:r>
              <a:rPr lang="cs-CZ" dirty="0" err="1"/>
              <a:t>cleaning</a:t>
            </a:r>
            <a:r>
              <a:rPr lang="cs-CZ" dirty="0"/>
              <a:t> of </a:t>
            </a:r>
            <a:r>
              <a:rPr lang="cs-CZ" dirty="0" err="1"/>
              <a:t>hands</a:t>
            </a:r>
            <a:r>
              <a:rPr lang="cs-CZ" dirty="0"/>
              <a:t> </a:t>
            </a:r>
            <a:r>
              <a:rPr lang="cs-CZ" dirty="0" err="1"/>
              <a:t>easy</a:t>
            </a:r>
            <a:endParaRPr lang="cs-CZ" dirty="0"/>
          </a:p>
          <a:p>
            <a:pPr lvl="0"/>
            <a:r>
              <a:rPr lang="cs-CZ" dirty="0" err="1"/>
              <a:t>Always</a:t>
            </a:r>
            <a:r>
              <a:rPr lang="cs-CZ" dirty="0"/>
              <a:t> </a:t>
            </a:r>
            <a:r>
              <a:rPr lang="cs-CZ" dirty="0" err="1"/>
              <a:t>wash</a:t>
            </a:r>
            <a:r>
              <a:rPr lang="cs-CZ" dirty="0"/>
              <a:t> </a:t>
            </a:r>
            <a:r>
              <a:rPr lang="cs-CZ" dirty="0" err="1"/>
              <a:t>your</a:t>
            </a:r>
            <a:r>
              <a:rPr lang="cs-CZ" dirty="0"/>
              <a:t> </a:t>
            </a:r>
            <a:r>
              <a:rPr lang="cs-CZ" dirty="0" err="1"/>
              <a:t>hands</a:t>
            </a:r>
            <a:r>
              <a:rPr lang="cs-CZ" dirty="0"/>
              <a:t> </a:t>
            </a:r>
            <a:r>
              <a:rPr lang="cs-CZ" dirty="0" err="1"/>
              <a:t>before</a:t>
            </a:r>
            <a:r>
              <a:rPr lang="cs-CZ" dirty="0"/>
              <a:t> </a:t>
            </a:r>
            <a:r>
              <a:rPr lang="cs-CZ" dirty="0" err="1"/>
              <a:t>you</a:t>
            </a:r>
            <a:r>
              <a:rPr lang="cs-CZ" dirty="0"/>
              <a:t> </a:t>
            </a:r>
            <a:r>
              <a:rPr lang="cs-CZ" dirty="0" err="1"/>
              <a:t>eat</a:t>
            </a:r>
            <a:endParaRPr lang="cs-CZ" dirty="0"/>
          </a:p>
          <a:p>
            <a:pPr lvl="0"/>
            <a:r>
              <a:rPr lang="cs-CZ" dirty="0" err="1"/>
              <a:t>Be</a:t>
            </a:r>
            <a:r>
              <a:rPr lang="cs-CZ" dirty="0"/>
              <a:t> </a:t>
            </a:r>
            <a:r>
              <a:rPr lang="cs-CZ" dirty="0" err="1"/>
              <a:t>especially</a:t>
            </a:r>
            <a:r>
              <a:rPr lang="cs-CZ" dirty="0"/>
              <a:t> </a:t>
            </a:r>
            <a:r>
              <a:rPr lang="cs-CZ" dirty="0" err="1"/>
              <a:t>careful</a:t>
            </a:r>
            <a:r>
              <a:rPr lang="cs-CZ" dirty="0"/>
              <a:t> in busy </a:t>
            </a:r>
            <a:r>
              <a:rPr lang="cs-CZ" dirty="0" err="1"/>
              <a:t>airports</a:t>
            </a:r>
            <a:r>
              <a:rPr lang="cs-CZ" dirty="0"/>
              <a:t> and </a:t>
            </a:r>
            <a:r>
              <a:rPr lang="cs-CZ" dirty="0" err="1"/>
              <a:t>other</a:t>
            </a:r>
            <a:r>
              <a:rPr lang="cs-CZ" dirty="0"/>
              <a:t> public transport </a:t>
            </a:r>
            <a:r>
              <a:rPr lang="cs-CZ" dirty="0" err="1"/>
              <a:t>systems</a:t>
            </a:r>
            <a:r>
              <a:rPr lang="cs-CZ" dirty="0"/>
              <a:t> </a:t>
            </a:r>
            <a:r>
              <a:rPr lang="cs-CZ" dirty="0" err="1"/>
              <a:t>about</a:t>
            </a:r>
            <a:r>
              <a:rPr lang="cs-CZ" dirty="0"/>
              <a:t> </a:t>
            </a:r>
            <a:r>
              <a:rPr lang="cs-CZ" dirty="0" err="1"/>
              <a:t>touching</a:t>
            </a:r>
            <a:r>
              <a:rPr lang="cs-CZ" dirty="0"/>
              <a:t> </a:t>
            </a:r>
            <a:r>
              <a:rPr lang="cs-CZ" dirty="0" err="1"/>
              <a:t>things</a:t>
            </a:r>
            <a:r>
              <a:rPr lang="cs-CZ" dirty="0"/>
              <a:t> and </a:t>
            </a:r>
            <a:r>
              <a:rPr lang="cs-CZ" dirty="0" err="1"/>
              <a:t>then</a:t>
            </a:r>
            <a:r>
              <a:rPr lang="cs-CZ" dirty="0"/>
              <a:t> </a:t>
            </a:r>
            <a:r>
              <a:rPr lang="cs-CZ" dirty="0" err="1"/>
              <a:t>touching</a:t>
            </a:r>
            <a:r>
              <a:rPr lang="cs-CZ" dirty="0"/>
              <a:t> </a:t>
            </a:r>
            <a:r>
              <a:rPr lang="cs-CZ" dirty="0" err="1"/>
              <a:t>your</a:t>
            </a:r>
            <a:r>
              <a:rPr lang="cs-CZ" dirty="0"/>
              <a:t> face</a:t>
            </a:r>
          </a:p>
          <a:p>
            <a:pPr lvl="0"/>
            <a:r>
              <a:rPr lang="cs-CZ" dirty="0"/>
              <a:t>Carry </a:t>
            </a:r>
            <a:r>
              <a:rPr lang="cs-CZ" dirty="0" err="1"/>
              <a:t>disposable</a:t>
            </a:r>
            <a:r>
              <a:rPr lang="cs-CZ" dirty="0"/>
              <a:t> </a:t>
            </a:r>
            <a:r>
              <a:rPr lang="cs-CZ" dirty="0" err="1"/>
              <a:t>tissues</a:t>
            </a:r>
            <a:r>
              <a:rPr lang="cs-CZ" dirty="0"/>
              <a:t> </a:t>
            </a:r>
            <a:r>
              <a:rPr lang="cs-CZ" dirty="0" err="1"/>
              <a:t>with</a:t>
            </a:r>
            <a:r>
              <a:rPr lang="cs-CZ" dirty="0"/>
              <a:t> </a:t>
            </a:r>
            <a:r>
              <a:rPr lang="cs-CZ" dirty="0" err="1"/>
              <a:t>you</a:t>
            </a:r>
            <a:r>
              <a:rPr lang="cs-CZ" dirty="0"/>
              <a:t> and </a:t>
            </a:r>
            <a:r>
              <a:rPr lang="cs-CZ" dirty="0" err="1">
                <a:solidFill>
                  <a:srgbClr val="FF0000"/>
                </a:solidFill>
              </a:rPr>
              <a:t>always</a:t>
            </a:r>
            <a:r>
              <a:rPr lang="cs-CZ" dirty="0">
                <a:solidFill>
                  <a:srgbClr val="FF0000"/>
                </a:solidFill>
              </a:rPr>
              <a:t> </a:t>
            </a:r>
            <a:r>
              <a:rPr lang="cs-CZ" dirty="0" err="1">
                <a:solidFill>
                  <a:srgbClr val="FF0000"/>
                </a:solidFill>
              </a:rPr>
              <a:t>cover</a:t>
            </a:r>
            <a:r>
              <a:rPr lang="cs-CZ" dirty="0">
                <a:solidFill>
                  <a:srgbClr val="FF0000"/>
                </a:solidFill>
              </a:rPr>
              <a:t> </a:t>
            </a:r>
            <a:r>
              <a:rPr lang="cs-CZ" dirty="0" err="1">
                <a:solidFill>
                  <a:srgbClr val="FF0000"/>
                </a:solidFill>
              </a:rPr>
              <a:t>your</a:t>
            </a:r>
            <a:r>
              <a:rPr lang="cs-CZ" dirty="0">
                <a:solidFill>
                  <a:srgbClr val="FF0000"/>
                </a:solidFill>
              </a:rPr>
              <a:t> nose and </a:t>
            </a:r>
            <a:r>
              <a:rPr lang="cs-CZ" dirty="0" err="1">
                <a:solidFill>
                  <a:srgbClr val="FF0000"/>
                </a:solidFill>
              </a:rPr>
              <a:t>mouth</a:t>
            </a:r>
            <a:r>
              <a:rPr lang="cs-CZ" dirty="0">
                <a:solidFill>
                  <a:srgbClr val="FF0000"/>
                </a:solidFill>
              </a:rPr>
              <a:t> </a:t>
            </a:r>
            <a:r>
              <a:rPr lang="cs-CZ" dirty="0" err="1">
                <a:solidFill>
                  <a:srgbClr val="FF0000"/>
                </a:solidFill>
              </a:rPr>
              <a:t>when</a:t>
            </a:r>
            <a:r>
              <a:rPr lang="cs-CZ" dirty="0">
                <a:solidFill>
                  <a:srgbClr val="FF0000"/>
                </a:solidFill>
              </a:rPr>
              <a:t> </a:t>
            </a:r>
            <a:r>
              <a:rPr lang="cs-CZ" dirty="0" err="1">
                <a:solidFill>
                  <a:srgbClr val="FF0000"/>
                </a:solidFill>
              </a:rPr>
              <a:t>you</a:t>
            </a:r>
            <a:r>
              <a:rPr lang="cs-CZ" dirty="0">
                <a:solidFill>
                  <a:srgbClr val="FF0000"/>
                </a:solidFill>
              </a:rPr>
              <a:t> </a:t>
            </a:r>
            <a:r>
              <a:rPr lang="cs-CZ" dirty="0" err="1">
                <a:solidFill>
                  <a:srgbClr val="FF0000"/>
                </a:solidFill>
              </a:rPr>
              <a:t>cough</a:t>
            </a:r>
            <a:r>
              <a:rPr lang="cs-CZ" dirty="0">
                <a:solidFill>
                  <a:srgbClr val="FF0000"/>
                </a:solidFill>
              </a:rPr>
              <a:t> </a:t>
            </a:r>
            <a:r>
              <a:rPr lang="cs-CZ" dirty="0" err="1">
                <a:solidFill>
                  <a:srgbClr val="FF0000"/>
                </a:solidFill>
              </a:rPr>
              <a:t>or</a:t>
            </a:r>
            <a:r>
              <a:rPr lang="cs-CZ" dirty="0">
                <a:solidFill>
                  <a:srgbClr val="FF0000"/>
                </a:solidFill>
              </a:rPr>
              <a:t> </a:t>
            </a:r>
            <a:r>
              <a:rPr lang="cs-CZ" dirty="0" err="1">
                <a:solidFill>
                  <a:srgbClr val="FF0000"/>
                </a:solidFill>
              </a:rPr>
              <a:t>sneeze</a:t>
            </a:r>
            <a:r>
              <a:rPr lang="cs-CZ" dirty="0"/>
              <a:t> </a:t>
            </a:r>
            <a:r>
              <a:rPr lang="cs-CZ" dirty="0" err="1"/>
              <a:t>before</a:t>
            </a:r>
            <a:r>
              <a:rPr lang="cs-CZ" dirty="0"/>
              <a:t> </a:t>
            </a:r>
            <a:r>
              <a:rPr lang="cs-CZ" dirty="0" err="1"/>
              <a:t>disposing</a:t>
            </a:r>
            <a:r>
              <a:rPr lang="cs-CZ" dirty="0"/>
              <a:t> of </a:t>
            </a:r>
            <a:r>
              <a:rPr lang="cs-CZ" dirty="0" err="1"/>
              <a:t>the</a:t>
            </a:r>
            <a:r>
              <a:rPr lang="cs-CZ" dirty="0"/>
              <a:t> </a:t>
            </a:r>
            <a:r>
              <a:rPr lang="cs-CZ" dirty="0" err="1"/>
              <a:t>tissue</a:t>
            </a:r>
            <a:r>
              <a:rPr lang="cs-CZ" dirty="0"/>
              <a:t> </a:t>
            </a:r>
            <a:r>
              <a:rPr lang="cs-CZ" dirty="0" err="1"/>
              <a:t>carefully</a:t>
            </a:r>
            <a:r>
              <a:rPr lang="cs-CZ" dirty="0"/>
              <a:t> (</a:t>
            </a:r>
            <a:r>
              <a:rPr lang="cs-CZ" dirty="0" err="1"/>
              <a:t>catch</a:t>
            </a:r>
            <a:r>
              <a:rPr lang="cs-CZ" dirty="0"/>
              <a:t> </a:t>
            </a:r>
            <a:r>
              <a:rPr lang="cs-CZ" dirty="0" err="1"/>
              <a:t>it</a:t>
            </a:r>
            <a:r>
              <a:rPr lang="cs-CZ" dirty="0"/>
              <a:t>, bin </a:t>
            </a:r>
            <a:r>
              <a:rPr lang="cs-CZ" dirty="0" err="1"/>
              <a:t>it</a:t>
            </a:r>
            <a:r>
              <a:rPr lang="cs-CZ" dirty="0"/>
              <a:t>, </a:t>
            </a:r>
            <a:r>
              <a:rPr lang="cs-CZ" dirty="0" err="1"/>
              <a:t>kill</a:t>
            </a:r>
            <a:r>
              <a:rPr lang="cs-CZ" dirty="0"/>
              <a:t> </a:t>
            </a:r>
            <a:r>
              <a:rPr lang="cs-CZ" dirty="0" err="1"/>
              <a:t>it</a:t>
            </a:r>
            <a:r>
              <a:rPr lang="cs-CZ" dirty="0"/>
              <a:t>)</a:t>
            </a:r>
          </a:p>
          <a:p>
            <a:pPr lvl="0"/>
            <a:r>
              <a:rPr lang="cs-CZ" dirty="0"/>
              <a:t>Do not </a:t>
            </a:r>
            <a:r>
              <a:rPr lang="cs-CZ" dirty="0" err="1"/>
              <a:t>share</a:t>
            </a:r>
            <a:r>
              <a:rPr lang="cs-CZ" dirty="0"/>
              <a:t> </a:t>
            </a:r>
            <a:r>
              <a:rPr lang="cs-CZ" dirty="0" err="1"/>
              <a:t>snacks</a:t>
            </a:r>
            <a:r>
              <a:rPr lang="cs-CZ" dirty="0"/>
              <a:t> </a:t>
            </a:r>
            <a:r>
              <a:rPr lang="cs-CZ" dirty="0" err="1"/>
              <a:t>from</a:t>
            </a:r>
            <a:r>
              <a:rPr lang="cs-CZ" dirty="0"/>
              <a:t> </a:t>
            </a:r>
            <a:r>
              <a:rPr lang="cs-CZ" dirty="0" err="1"/>
              <a:t>packets</a:t>
            </a:r>
            <a:r>
              <a:rPr lang="cs-CZ" dirty="0"/>
              <a:t> </a:t>
            </a:r>
            <a:r>
              <a:rPr lang="cs-CZ" dirty="0" err="1"/>
              <a:t>or</a:t>
            </a:r>
            <a:r>
              <a:rPr lang="cs-CZ" dirty="0"/>
              <a:t> </a:t>
            </a:r>
            <a:r>
              <a:rPr lang="cs-CZ" dirty="0" err="1"/>
              <a:t>bowls</a:t>
            </a:r>
            <a:r>
              <a:rPr lang="cs-CZ" dirty="0"/>
              <a:t> </a:t>
            </a:r>
            <a:r>
              <a:rPr lang="cs-CZ" dirty="0" err="1"/>
              <a:t>that</a:t>
            </a:r>
            <a:r>
              <a:rPr lang="cs-CZ" dirty="0"/>
              <a:t> </a:t>
            </a:r>
            <a:r>
              <a:rPr lang="cs-CZ" dirty="0" err="1"/>
              <a:t>others</a:t>
            </a:r>
            <a:r>
              <a:rPr lang="cs-CZ" dirty="0"/>
              <a:t> are </a:t>
            </a:r>
            <a:r>
              <a:rPr lang="cs-CZ" dirty="0" err="1"/>
              <a:t>dipping</a:t>
            </a:r>
            <a:r>
              <a:rPr lang="cs-CZ" dirty="0"/>
              <a:t> </a:t>
            </a:r>
            <a:r>
              <a:rPr lang="cs-CZ" dirty="0" err="1"/>
              <a:t>their</a:t>
            </a:r>
            <a:r>
              <a:rPr lang="cs-CZ" dirty="0"/>
              <a:t> </a:t>
            </a:r>
            <a:r>
              <a:rPr lang="cs-CZ" dirty="0" err="1"/>
              <a:t>fingers</a:t>
            </a:r>
            <a:r>
              <a:rPr lang="cs-CZ" dirty="0"/>
              <a:t> </a:t>
            </a:r>
            <a:r>
              <a:rPr lang="cs-CZ" dirty="0" err="1"/>
              <a:t>into</a:t>
            </a:r>
            <a:endParaRPr lang="cs-CZ" dirty="0"/>
          </a:p>
          <a:p>
            <a:pPr lvl="0"/>
            <a:r>
              <a:rPr lang="cs-CZ" dirty="0" err="1">
                <a:solidFill>
                  <a:srgbClr val="FF0000"/>
                </a:solidFill>
              </a:rPr>
              <a:t>Avoid</a:t>
            </a:r>
            <a:r>
              <a:rPr lang="cs-CZ" dirty="0">
                <a:solidFill>
                  <a:srgbClr val="FF0000"/>
                </a:solidFill>
              </a:rPr>
              <a:t> </a:t>
            </a:r>
            <a:r>
              <a:rPr lang="cs-CZ" dirty="0" err="1">
                <a:solidFill>
                  <a:srgbClr val="FF0000"/>
                </a:solidFill>
              </a:rPr>
              <a:t>shaking</a:t>
            </a:r>
            <a:r>
              <a:rPr lang="cs-CZ" dirty="0">
                <a:solidFill>
                  <a:srgbClr val="FF0000"/>
                </a:solidFill>
              </a:rPr>
              <a:t> </a:t>
            </a:r>
            <a:r>
              <a:rPr lang="cs-CZ" dirty="0" err="1">
                <a:solidFill>
                  <a:srgbClr val="FF0000"/>
                </a:solidFill>
              </a:rPr>
              <a:t>hands</a:t>
            </a:r>
            <a:r>
              <a:rPr lang="cs-CZ" dirty="0">
                <a:solidFill>
                  <a:srgbClr val="FF0000"/>
                </a:solidFill>
              </a:rPr>
              <a:t> </a:t>
            </a:r>
            <a:r>
              <a:rPr lang="cs-CZ" dirty="0" err="1">
                <a:solidFill>
                  <a:srgbClr val="FF0000"/>
                </a:solidFill>
              </a:rPr>
              <a:t>or</a:t>
            </a:r>
            <a:r>
              <a:rPr lang="cs-CZ" dirty="0">
                <a:solidFill>
                  <a:srgbClr val="FF0000"/>
                </a:solidFill>
              </a:rPr>
              <a:t> </a:t>
            </a:r>
            <a:r>
              <a:rPr lang="cs-CZ" dirty="0" err="1">
                <a:solidFill>
                  <a:srgbClr val="FF0000"/>
                </a:solidFill>
              </a:rPr>
              <a:t>cheek</a:t>
            </a:r>
            <a:r>
              <a:rPr lang="cs-CZ" dirty="0">
                <a:solidFill>
                  <a:srgbClr val="FF0000"/>
                </a:solidFill>
              </a:rPr>
              <a:t> </a:t>
            </a:r>
            <a:r>
              <a:rPr lang="cs-CZ" dirty="0" err="1">
                <a:solidFill>
                  <a:srgbClr val="FF0000"/>
                </a:solidFill>
              </a:rPr>
              <a:t>kissing</a:t>
            </a:r>
            <a:r>
              <a:rPr lang="cs-CZ" dirty="0">
                <a:solidFill>
                  <a:srgbClr val="FF0000"/>
                </a:solidFill>
              </a:rPr>
              <a:t> </a:t>
            </a:r>
            <a:r>
              <a:rPr lang="cs-CZ" dirty="0" err="1">
                <a:solidFill>
                  <a:srgbClr val="FF0000"/>
                </a:solidFill>
              </a:rPr>
              <a:t>if</a:t>
            </a:r>
            <a:r>
              <a:rPr lang="cs-CZ" dirty="0">
                <a:solidFill>
                  <a:srgbClr val="FF0000"/>
                </a:solidFill>
              </a:rPr>
              <a:t> </a:t>
            </a:r>
            <a:r>
              <a:rPr lang="cs-CZ" dirty="0" err="1">
                <a:solidFill>
                  <a:srgbClr val="FF0000"/>
                </a:solidFill>
              </a:rPr>
              <a:t>you</a:t>
            </a:r>
            <a:r>
              <a:rPr lang="cs-CZ" dirty="0">
                <a:solidFill>
                  <a:srgbClr val="FF0000"/>
                </a:solidFill>
              </a:rPr>
              <a:t> </a:t>
            </a:r>
            <a:r>
              <a:rPr lang="cs-CZ" dirty="0" err="1">
                <a:solidFill>
                  <a:srgbClr val="FF0000"/>
                </a:solidFill>
              </a:rPr>
              <a:t>suspect</a:t>
            </a:r>
            <a:r>
              <a:rPr lang="cs-CZ" dirty="0">
                <a:solidFill>
                  <a:srgbClr val="FF0000"/>
                </a:solidFill>
              </a:rPr>
              <a:t> </a:t>
            </a:r>
            <a:r>
              <a:rPr lang="cs-CZ" dirty="0" err="1">
                <a:solidFill>
                  <a:srgbClr val="FF0000"/>
                </a:solidFill>
              </a:rPr>
              <a:t>viruses</a:t>
            </a:r>
            <a:r>
              <a:rPr lang="cs-CZ" dirty="0">
                <a:solidFill>
                  <a:srgbClr val="FF0000"/>
                </a:solidFill>
              </a:rPr>
              <a:t> are </a:t>
            </a:r>
            <a:r>
              <a:rPr lang="cs-CZ" dirty="0" err="1">
                <a:solidFill>
                  <a:srgbClr val="FF0000"/>
                </a:solidFill>
              </a:rPr>
              <a:t>circulating</a:t>
            </a:r>
            <a:endParaRPr lang="cs-CZ" dirty="0">
              <a:solidFill>
                <a:srgbClr val="FF0000"/>
              </a:solidFill>
            </a:endParaRPr>
          </a:p>
          <a:p>
            <a:pPr lvl="0"/>
            <a:r>
              <a:rPr lang="cs-CZ" dirty="0" err="1">
                <a:solidFill>
                  <a:srgbClr val="FF0000"/>
                </a:solidFill>
              </a:rPr>
              <a:t>Regularly</a:t>
            </a:r>
            <a:r>
              <a:rPr lang="cs-CZ" dirty="0">
                <a:solidFill>
                  <a:srgbClr val="FF0000"/>
                </a:solidFill>
              </a:rPr>
              <a:t> </a:t>
            </a:r>
            <a:r>
              <a:rPr lang="cs-CZ" dirty="0" err="1">
                <a:solidFill>
                  <a:srgbClr val="FF0000"/>
                </a:solidFill>
              </a:rPr>
              <a:t>clean</a:t>
            </a:r>
            <a:r>
              <a:rPr lang="cs-CZ" dirty="0">
                <a:solidFill>
                  <a:srgbClr val="FF0000"/>
                </a:solidFill>
              </a:rPr>
              <a:t>, not just </a:t>
            </a:r>
            <a:r>
              <a:rPr lang="cs-CZ" dirty="0" err="1">
                <a:solidFill>
                  <a:srgbClr val="FF0000"/>
                </a:solidFill>
              </a:rPr>
              <a:t>your</a:t>
            </a:r>
            <a:r>
              <a:rPr lang="cs-CZ" dirty="0">
                <a:solidFill>
                  <a:srgbClr val="FF0000"/>
                </a:solidFill>
              </a:rPr>
              <a:t> </a:t>
            </a:r>
            <a:r>
              <a:rPr lang="cs-CZ" dirty="0" err="1">
                <a:solidFill>
                  <a:srgbClr val="FF0000"/>
                </a:solidFill>
              </a:rPr>
              <a:t>hands</a:t>
            </a:r>
            <a:r>
              <a:rPr lang="cs-CZ" dirty="0">
                <a:solidFill>
                  <a:srgbClr val="FF0000"/>
                </a:solidFill>
              </a:rPr>
              <a:t>, but </a:t>
            </a:r>
            <a:r>
              <a:rPr lang="cs-CZ" dirty="0" err="1">
                <a:solidFill>
                  <a:srgbClr val="FF0000"/>
                </a:solidFill>
              </a:rPr>
              <a:t>commonly</a:t>
            </a:r>
            <a:r>
              <a:rPr lang="cs-CZ" dirty="0">
                <a:solidFill>
                  <a:srgbClr val="FF0000"/>
                </a:solidFill>
              </a:rPr>
              <a:t> </a:t>
            </a:r>
            <a:r>
              <a:rPr lang="cs-CZ" dirty="0" err="1">
                <a:solidFill>
                  <a:srgbClr val="FF0000"/>
                </a:solidFill>
              </a:rPr>
              <a:t>used</a:t>
            </a:r>
            <a:r>
              <a:rPr lang="cs-CZ" dirty="0">
                <a:solidFill>
                  <a:srgbClr val="FF0000"/>
                </a:solidFill>
              </a:rPr>
              <a:t> </a:t>
            </a:r>
            <a:r>
              <a:rPr lang="cs-CZ" dirty="0" err="1">
                <a:solidFill>
                  <a:srgbClr val="FF0000"/>
                </a:solidFill>
              </a:rPr>
              <a:t>surfaces</a:t>
            </a:r>
            <a:r>
              <a:rPr lang="cs-CZ" dirty="0">
                <a:solidFill>
                  <a:srgbClr val="FF0000"/>
                </a:solidFill>
              </a:rPr>
              <a:t> and </a:t>
            </a:r>
            <a:r>
              <a:rPr lang="cs-CZ" dirty="0" err="1">
                <a:solidFill>
                  <a:srgbClr val="FF0000"/>
                </a:solidFill>
              </a:rPr>
              <a:t>devices</a:t>
            </a:r>
            <a:r>
              <a:rPr lang="cs-CZ" dirty="0">
                <a:solidFill>
                  <a:srgbClr val="FF0000"/>
                </a:solidFill>
              </a:rPr>
              <a:t> </a:t>
            </a:r>
            <a:r>
              <a:rPr lang="cs-CZ" dirty="0" err="1">
                <a:solidFill>
                  <a:srgbClr val="FF0000"/>
                </a:solidFill>
              </a:rPr>
              <a:t>you</a:t>
            </a:r>
            <a:r>
              <a:rPr lang="cs-CZ" dirty="0">
                <a:solidFill>
                  <a:srgbClr val="FF0000"/>
                </a:solidFill>
              </a:rPr>
              <a:t> </a:t>
            </a:r>
            <a:r>
              <a:rPr lang="cs-CZ" dirty="0" err="1">
                <a:solidFill>
                  <a:srgbClr val="FF0000"/>
                </a:solidFill>
              </a:rPr>
              <a:t>touch</a:t>
            </a:r>
            <a:r>
              <a:rPr lang="cs-CZ" dirty="0">
                <a:solidFill>
                  <a:srgbClr val="FF0000"/>
                </a:solidFill>
              </a:rPr>
              <a:t> </a:t>
            </a:r>
            <a:r>
              <a:rPr lang="cs-CZ" dirty="0" err="1">
                <a:solidFill>
                  <a:srgbClr val="FF0000"/>
                </a:solidFill>
              </a:rPr>
              <a:t>or</a:t>
            </a:r>
            <a:r>
              <a:rPr lang="cs-CZ" dirty="0">
                <a:solidFill>
                  <a:srgbClr val="FF0000"/>
                </a:solidFill>
              </a:rPr>
              <a:t> handle</a:t>
            </a:r>
          </a:p>
          <a:p>
            <a:r>
              <a:rPr lang="cs-CZ" b="1" dirty="0" err="1" smtClean="0"/>
              <a:t>Avoid</a:t>
            </a:r>
            <a:r>
              <a:rPr lang="cs-CZ" b="1" dirty="0" smtClean="0"/>
              <a:t> </a:t>
            </a:r>
            <a:r>
              <a:rPr lang="cs-CZ" b="1" dirty="0" err="1"/>
              <a:t>sharing</a:t>
            </a:r>
            <a:r>
              <a:rPr lang="cs-CZ" b="1" dirty="0"/>
              <a:t> </a:t>
            </a:r>
            <a:r>
              <a:rPr lang="cs-CZ" b="1" dirty="0" err="1"/>
              <a:t>household</a:t>
            </a:r>
            <a:r>
              <a:rPr lang="cs-CZ" b="1" dirty="0"/>
              <a:t> </a:t>
            </a:r>
            <a:r>
              <a:rPr lang="cs-CZ" b="1" dirty="0" err="1"/>
              <a:t>items</a:t>
            </a:r>
            <a:endParaRPr lang="cs-CZ" b="1" dirty="0"/>
          </a:p>
          <a:p>
            <a:r>
              <a:rPr lang="cs-CZ" dirty="0" err="1"/>
              <a:t>You</a:t>
            </a:r>
            <a:r>
              <a:rPr lang="cs-CZ" dirty="0"/>
              <a:t> </a:t>
            </a:r>
            <a:r>
              <a:rPr lang="cs-CZ" dirty="0" err="1"/>
              <a:t>should</a:t>
            </a:r>
            <a:r>
              <a:rPr lang="cs-CZ" dirty="0"/>
              <a:t> not </a:t>
            </a:r>
            <a:r>
              <a:rPr lang="cs-CZ" dirty="0" err="1"/>
              <a:t>share</a:t>
            </a:r>
            <a:r>
              <a:rPr lang="cs-CZ" dirty="0"/>
              <a:t> </a:t>
            </a:r>
            <a:r>
              <a:rPr lang="cs-CZ" dirty="0" err="1"/>
              <a:t>dishes</a:t>
            </a:r>
            <a:r>
              <a:rPr lang="cs-CZ" dirty="0"/>
              <a:t>, </a:t>
            </a:r>
            <a:r>
              <a:rPr lang="cs-CZ" dirty="0" err="1"/>
              <a:t>drinking</a:t>
            </a:r>
            <a:r>
              <a:rPr lang="cs-CZ" dirty="0"/>
              <a:t> </a:t>
            </a:r>
            <a:r>
              <a:rPr lang="cs-CZ" dirty="0" err="1"/>
              <a:t>glasses</a:t>
            </a:r>
            <a:r>
              <a:rPr lang="cs-CZ" dirty="0"/>
              <a:t>, </a:t>
            </a:r>
            <a:r>
              <a:rPr lang="cs-CZ" dirty="0" err="1"/>
              <a:t>cups</a:t>
            </a:r>
            <a:r>
              <a:rPr lang="cs-CZ" dirty="0"/>
              <a:t>, </a:t>
            </a:r>
            <a:r>
              <a:rPr lang="cs-CZ" dirty="0" err="1"/>
              <a:t>eating</a:t>
            </a:r>
            <a:r>
              <a:rPr lang="cs-CZ" dirty="0"/>
              <a:t> </a:t>
            </a:r>
            <a:r>
              <a:rPr lang="cs-CZ" dirty="0" err="1"/>
              <a:t>utensils</a:t>
            </a:r>
            <a:r>
              <a:rPr lang="cs-CZ" dirty="0"/>
              <a:t>, </a:t>
            </a:r>
            <a:r>
              <a:rPr lang="cs-CZ" dirty="0" err="1"/>
              <a:t>towels</a:t>
            </a:r>
            <a:r>
              <a:rPr lang="cs-CZ" dirty="0"/>
              <a:t>, </a:t>
            </a:r>
            <a:r>
              <a:rPr lang="cs-CZ" dirty="0" err="1"/>
              <a:t>bedding</a:t>
            </a:r>
            <a:r>
              <a:rPr lang="cs-CZ" dirty="0"/>
              <a:t>, </a:t>
            </a:r>
            <a:r>
              <a:rPr lang="cs-CZ" dirty="0" err="1"/>
              <a:t>or</a:t>
            </a:r>
            <a:r>
              <a:rPr lang="cs-CZ" dirty="0"/>
              <a:t> </a:t>
            </a:r>
            <a:r>
              <a:rPr lang="cs-CZ" dirty="0" err="1"/>
              <a:t>other</a:t>
            </a:r>
            <a:r>
              <a:rPr lang="cs-CZ" dirty="0"/>
              <a:t> </a:t>
            </a:r>
            <a:r>
              <a:rPr lang="cs-CZ" dirty="0" err="1"/>
              <a:t>items</a:t>
            </a:r>
            <a:r>
              <a:rPr lang="cs-CZ" dirty="0"/>
              <a:t> </a:t>
            </a:r>
            <a:r>
              <a:rPr lang="cs-CZ" dirty="0" err="1"/>
              <a:t>with</a:t>
            </a:r>
            <a:r>
              <a:rPr lang="cs-CZ" dirty="0"/>
              <a:t> </a:t>
            </a:r>
            <a:r>
              <a:rPr lang="cs-CZ" dirty="0" err="1"/>
              <a:t>other</a:t>
            </a:r>
            <a:r>
              <a:rPr lang="cs-CZ" dirty="0"/>
              <a:t> </a:t>
            </a:r>
            <a:r>
              <a:rPr lang="cs-CZ" dirty="0" err="1"/>
              <a:t>people</a:t>
            </a:r>
            <a:r>
              <a:rPr lang="cs-CZ" dirty="0"/>
              <a:t>. </a:t>
            </a:r>
            <a:r>
              <a:rPr lang="cs-CZ" dirty="0" err="1"/>
              <a:t>After</a:t>
            </a:r>
            <a:r>
              <a:rPr lang="cs-CZ" dirty="0"/>
              <a:t> </a:t>
            </a:r>
            <a:r>
              <a:rPr lang="cs-CZ" dirty="0" err="1"/>
              <a:t>using</a:t>
            </a:r>
            <a:r>
              <a:rPr lang="cs-CZ" dirty="0"/>
              <a:t> these </a:t>
            </a:r>
            <a:r>
              <a:rPr lang="cs-CZ" dirty="0" err="1"/>
              <a:t>items</a:t>
            </a:r>
            <a:r>
              <a:rPr lang="cs-CZ" dirty="0"/>
              <a:t>, </a:t>
            </a:r>
            <a:r>
              <a:rPr lang="cs-CZ" dirty="0" err="1"/>
              <a:t>you</a:t>
            </a:r>
            <a:r>
              <a:rPr lang="cs-CZ" dirty="0"/>
              <a:t> </a:t>
            </a:r>
            <a:r>
              <a:rPr lang="cs-CZ" dirty="0" err="1"/>
              <a:t>should</a:t>
            </a:r>
            <a:r>
              <a:rPr lang="cs-CZ" dirty="0"/>
              <a:t> </a:t>
            </a:r>
            <a:r>
              <a:rPr lang="cs-CZ" dirty="0" err="1"/>
              <a:t>wash</a:t>
            </a:r>
            <a:r>
              <a:rPr lang="cs-CZ" dirty="0"/>
              <a:t> </a:t>
            </a:r>
            <a:r>
              <a:rPr lang="cs-CZ" dirty="0" err="1"/>
              <a:t>them</a:t>
            </a:r>
            <a:r>
              <a:rPr lang="cs-CZ" dirty="0"/>
              <a:t> </a:t>
            </a:r>
            <a:r>
              <a:rPr lang="cs-CZ" dirty="0" err="1"/>
              <a:t>thoroughly</a:t>
            </a:r>
            <a:r>
              <a:rPr lang="cs-CZ" dirty="0"/>
              <a:t> </a:t>
            </a:r>
            <a:r>
              <a:rPr lang="cs-CZ" dirty="0" err="1"/>
              <a:t>with</a:t>
            </a:r>
            <a:r>
              <a:rPr lang="cs-CZ" dirty="0"/>
              <a:t> </a:t>
            </a:r>
            <a:r>
              <a:rPr lang="cs-CZ" dirty="0" err="1"/>
              <a:t>soap</a:t>
            </a:r>
            <a:r>
              <a:rPr lang="cs-CZ" dirty="0"/>
              <a:t> and </a:t>
            </a:r>
            <a:r>
              <a:rPr lang="cs-CZ" dirty="0" err="1"/>
              <a:t>water</a:t>
            </a:r>
            <a:r>
              <a:rPr lang="cs-CZ" dirty="0"/>
              <a:t>.</a:t>
            </a:r>
          </a:p>
          <a:p>
            <a:endParaRPr lang="cs-CZ" dirty="0"/>
          </a:p>
        </p:txBody>
      </p:sp>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spTree>
    <p:extLst>
      <p:ext uri="{BB962C8B-B14F-4D97-AF65-F5344CB8AC3E}">
        <p14:creationId xmlns:p14="http://schemas.microsoft.com/office/powerpoint/2010/main" val="2170337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Hygienic</a:t>
            </a:r>
            <a:r>
              <a:rPr lang="cs-CZ" dirty="0" smtClean="0"/>
              <a:t> Hand </a:t>
            </a:r>
            <a:r>
              <a:rPr lang="cs-CZ" dirty="0" err="1" smtClean="0"/>
              <a:t>Disinfection</a:t>
            </a:r>
            <a:r>
              <a:rPr lang="cs-CZ" dirty="0" smtClean="0"/>
              <a:t> for 30 </a:t>
            </a:r>
            <a:r>
              <a:rPr lang="cs-CZ" dirty="0" err="1" smtClean="0"/>
              <a:t>seconds</a:t>
            </a:r>
            <a:r>
              <a:rPr lang="cs-CZ" dirty="0" smtClean="0"/>
              <a:t>!</a:t>
            </a:r>
            <a:endParaRPr lang="cs-CZ" dirty="0"/>
          </a:p>
        </p:txBody>
      </p:sp>
      <p:pic>
        <p:nvPicPr>
          <p:cNvPr id="6" name="Zástupný symbol pro obsah 5"/>
          <p:cNvPicPr>
            <a:picLocks noGrp="1" noChangeAspect="1"/>
          </p:cNvPicPr>
          <p:nvPr>
            <p:ph idx="1"/>
          </p:nvPr>
        </p:nvPicPr>
        <p:blipFill>
          <a:blip r:embed="rId2"/>
          <a:stretch>
            <a:fillRect/>
          </a:stretch>
        </p:blipFill>
        <p:spPr>
          <a:xfrm>
            <a:off x="1795848" y="2460625"/>
            <a:ext cx="5436973" cy="3898900"/>
          </a:xfrm>
          <a:prstGeom prst="rect">
            <a:avLst/>
          </a:prstGeom>
        </p:spPr>
      </p:pic>
      <p:sp>
        <p:nvSpPr>
          <p:cNvPr id="3" name="Zástupný symbol pro zápatí 2"/>
          <p:cNvSpPr>
            <a:spLocks noGrp="1"/>
          </p:cNvSpPr>
          <p:nvPr>
            <p:ph type="ftr" sz="quarter" idx="11"/>
          </p:nvPr>
        </p:nvSpPr>
        <p:spPr/>
        <p:txBody>
          <a:bodyPr/>
          <a:lstStyle/>
          <a:p>
            <a:r>
              <a:rPr lang="cs-CZ" smtClean="0"/>
              <a:t>autor prezentace, datum prezentace, univerzitní oddělení, fakulta, adresa</a:t>
            </a:r>
            <a:endParaRPr lang="cs-CZ"/>
          </a:p>
        </p:txBody>
      </p:sp>
    </p:spTree>
    <p:extLst>
      <p:ext uri="{BB962C8B-B14F-4D97-AF65-F5344CB8AC3E}">
        <p14:creationId xmlns:p14="http://schemas.microsoft.com/office/powerpoint/2010/main" val="20161971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pic>
        <p:nvPicPr>
          <p:cNvPr id="5" name="Obrázek 4"/>
          <p:cNvPicPr>
            <a:picLocks noChangeAspect="1"/>
          </p:cNvPicPr>
          <p:nvPr/>
        </p:nvPicPr>
        <p:blipFill>
          <a:blip r:embed="rId2"/>
          <a:stretch>
            <a:fillRect/>
          </a:stretch>
        </p:blipFill>
        <p:spPr>
          <a:xfrm>
            <a:off x="1029730" y="1655805"/>
            <a:ext cx="6886832" cy="4260014"/>
          </a:xfrm>
          <a:prstGeom prst="rect">
            <a:avLst/>
          </a:prstGeom>
        </p:spPr>
      </p:pic>
    </p:spTree>
    <p:extLst>
      <p:ext uri="{BB962C8B-B14F-4D97-AF65-F5344CB8AC3E}">
        <p14:creationId xmlns:p14="http://schemas.microsoft.com/office/powerpoint/2010/main" val="17688403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autor prezentace, datum prezentace, univerzitní oddělení, fakulta, adresa</a:t>
            </a:r>
            <a:endParaRPr lang="cs-CZ"/>
          </a:p>
        </p:txBody>
      </p:sp>
      <p:pic>
        <p:nvPicPr>
          <p:cNvPr id="3" name="Obrázek 2"/>
          <p:cNvPicPr>
            <a:picLocks noChangeAspect="1"/>
          </p:cNvPicPr>
          <p:nvPr/>
        </p:nvPicPr>
        <p:blipFill>
          <a:blip r:embed="rId2"/>
          <a:stretch>
            <a:fillRect/>
          </a:stretch>
        </p:blipFill>
        <p:spPr>
          <a:xfrm>
            <a:off x="1202724" y="1441622"/>
            <a:ext cx="7364627" cy="4728519"/>
          </a:xfrm>
          <a:prstGeom prst="rect">
            <a:avLst/>
          </a:prstGeom>
        </p:spPr>
      </p:pic>
    </p:spTree>
    <p:extLst>
      <p:ext uri="{BB962C8B-B14F-4D97-AF65-F5344CB8AC3E}">
        <p14:creationId xmlns:p14="http://schemas.microsoft.com/office/powerpoint/2010/main" val="41971353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9999" y="1620000"/>
            <a:ext cx="7714700" cy="748080"/>
          </a:xfrm>
        </p:spPr>
        <p:txBody>
          <a:bodyPr>
            <a:normAutofit fontScale="90000"/>
          </a:bodyPr>
          <a:lstStyle/>
          <a:p>
            <a:r>
              <a:rPr lang="cs-CZ" dirty="0"/>
              <a:t>Meeting </a:t>
            </a:r>
            <a:r>
              <a:rPr lang="cs-CZ" dirty="0" err="1"/>
              <a:t>Departmental</a:t>
            </a:r>
            <a:r>
              <a:rPr lang="cs-CZ" dirty="0"/>
              <a:t> </a:t>
            </a:r>
            <a:r>
              <a:rPr lang="cs-CZ" dirty="0" err="1"/>
              <a:t>Coordinators</a:t>
            </a:r>
            <a:r>
              <a:rPr lang="cs-CZ" dirty="0"/>
              <a:t> </a:t>
            </a:r>
            <a:r>
              <a:rPr lang="cs-CZ" dirty="0" smtClean="0"/>
              <a:t>– </a:t>
            </a:r>
            <a:r>
              <a:rPr lang="cs-CZ" dirty="0" err="1" smtClean="0">
                <a:solidFill>
                  <a:srgbClr val="FF0000"/>
                </a:solidFill>
              </a:rPr>
              <a:t>check</a:t>
            </a:r>
            <a:r>
              <a:rPr lang="cs-CZ" dirty="0" smtClean="0">
                <a:solidFill>
                  <a:srgbClr val="FF0000"/>
                </a:solidFill>
              </a:rPr>
              <a:t> </a:t>
            </a:r>
            <a:r>
              <a:rPr lang="cs-CZ" dirty="0" err="1" smtClean="0">
                <a:solidFill>
                  <a:srgbClr val="FF0000"/>
                </a:solidFill>
              </a:rPr>
              <a:t>your</a:t>
            </a:r>
            <a:r>
              <a:rPr lang="cs-CZ" dirty="0" smtClean="0">
                <a:solidFill>
                  <a:srgbClr val="FF0000"/>
                </a:solidFill>
              </a:rPr>
              <a:t> email</a:t>
            </a:r>
            <a:r>
              <a:rPr lang="cs-CZ" dirty="0"/>
              <a:t/>
            </a:r>
            <a:br>
              <a:rPr lang="cs-CZ" dirty="0"/>
            </a:br>
            <a:r>
              <a:rPr lang="cs-CZ" dirty="0"/>
              <a:t>(</a:t>
            </a:r>
            <a:r>
              <a:rPr lang="cs-CZ" dirty="0" err="1"/>
              <a:t>Responsible</a:t>
            </a:r>
            <a:r>
              <a:rPr lang="cs-CZ" dirty="0"/>
              <a:t> </a:t>
            </a:r>
            <a:r>
              <a:rPr lang="cs-CZ" dirty="0" err="1"/>
              <a:t>Persons</a:t>
            </a:r>
            <a:r>
              <a:rPr lang="cs-CZ" dirty="0"/>
              <a:t>) – </a:t>
            </a:r>
            <a:r>
              <a:rPr lang="cs-CZ" sz="2200" dirty="0"/>
              <a:t>list of </a:t>
            </a:r>
            <a:r>
              <a:rPr lang="cs-CZ" sz="2200" dirty="0" err="1"/>
              <a:t>all</a:t>
            </a:r>
            <a:r>
              <a:rPr lang="cs-CZ" sz="2200" dirty="0"/>
              <a:t> </a:t>
            </a:r>
            <a:r>
              <a:rPr lang="cs-CZ" sz="2200" dirty="0" err="1"/>
              <a:t>available</a:t>
            </a:r>
            <a:r>
              <a:rPr lang="cs-CZ" sz="2200" dirty="0"/>
              <a:t> on </a:t>
            </a:r>
            <a:r>
              <a:rPr lang="cs-CZ" sz="2200" dirty="0" err="1"/>
              <a:t>the</a:t>
            </a:r>
            <a:r>
              <a:rPr lang="cs-CZ" sz="2200" dirty="0"/>
              <a:t> web</a:t>
            </a:r>
            <a:br>
              <a:rPr lang="cs-CZ" sz="2200" dirty="0"/>
            </a:br>
            <a:r>
              <a:rPr lang="cs-CZ" sz="1600" dirty="0">
                <a:solidFill>
                  <a:srgbClr val="FF0000"/>
                </a:solidFill>
              </a:rPr>
              <a:t/>
            </a:r>
            <a:br>
              <a:rPr lang="cs-CZ" sz="1600" dirty="0">
                <a:solidFill>
                  <a:srgbClr val="FF0000"/>
                </a:solidFill>
              </a:rPr>
            </a:br>
            <a:r>
              <a:rPr lang="cs-CZ" sz="1600" dirty="0" err="1">
                <a:solidFill>
                  <a:srgbClr val="FF0000"/>
                </a:solidFill>
              </a:rPr>
              <a:t>Faculty</a:t>
            </a:r>
            <a:r>
              <a:rPr lang="cs-CZ" sz="1600" dirty="0">
                <a:solidFill>
                  <a:srgbClr val="FF0000"/>
                </a:solidFill>
              </a:rPr>
              <a:t> of </a:t>
            </a:r>
            <a:r>
              <a:rPr lang="cs-CZ" sz="1600" dirty="0" err="1">
                <a:solidFill>
                  <a:srgbClr val="FF0000"/>
                </a:solidFill>
              </a:rPr>
              <a:t>Physical</a:t>
            </a:r>
            <a:r>
              <a:rPr lang="cs-CZ" sz="1600" dirty="0">
                <a:solidFill>
                  <a:srgbClr val="FF0000"/>
                </a:solidFill>
              </a:rPr>
              <a:t> </a:t>
            </a:r>
            <a:r>
              <a:rPr lang="cs-CZ" sz="1600" dirty="0" err="1">
                <a:solidFill>
                  <a:srgbClr val="FF0000"/>
                </a:solidFill>
              </a:rPr>
              <a:t>Culture</a:t>
            </a:r>
            <a:r>
              <a:rPr lang="cs-CZ" sz="1600" dirty="0">
                <a:solidFill>
                  <a:srgbClr val="FF0000"/>
                </a:solidFill>
              </a:rPr>
              <a:t> – </a:t>
            </a:r>
            <a:r>
              <a:rPr lang="cs-CZ" sz="1600" dirty="0" err="1">
                <a:solidFill>
                  <a:srgbClr val="FF0000"/>
                </a:solidFill>
              </a:rPr>
              <a:t>Wednesday</a:t>
            </a:r>
            <a:r>
              <a:rPr lang="cs-CZ" sz="1600" dirty="0">
                <a:solidFill>
                  <a:srgbClr val="FF0000"/>
                </a:solidFill>
              </a:rPr>
              <a:t>, </a:t>
            </a:r>
            <a:r>
              <a:rPr lang="cs-CZ" sz="1600" dirty="0" smtClean="0">
                <a:solidFill>
                  <a:srgbClr val="FF0000"/>
                </a:solidFill>
              </a:rPr>
              <a:t>6.2. </a:t>
            </a:r>
            <a:r>
              <a:rPr lang="cs-CZ" sz="1600" dirty="0" err="1">
                <a:solidFill>
                  <a:srgbClr val="FF0000"/>
                </a:solidFill>
              </a:rPr>
              <a:t>at</a:t>
            </a:r>
            <a:r>
              <a:rPr lang="cs-CZ" sz="1600" dirty="0">
                <a:solidFill>
                  <a:srgbClr val="FF0000"/>
                </a:solidFill>
              </a:rPr>
              <a:t> 2 </a:t>
            </a:r>
            <a:r>
              <a:rPr lang="cs-CZ" sz="1600" dirty="0" err="1">
                <a:solidFill>
                  <a:srgbClr val="FF0000"/>
                </a:solidFill>
              </a:rPr>
              <a:t>p.m</a:t>
            </a:r>
            <a:r>
              <a:rPr lang="cs-CZ" sz="1600" dirty="0">
                <a:solidFill>
                  <a:srgbClr val="FF0000"/>
                </a:solidFill>
              </a:rPr>
              <a:t>., </a:t>
            </a:r>
            <a:r>
              <a:rPr lang="cs-CZ" sz="1600" dirty="0" err="1">
                <a:solidFill>
                  <a:srgbClr val="FF0000"/>
                </a:solidFill>
              </a:rPr>
              <a:t>Neředín</a:t>
            </a:r>
            <a:r>
              <a:rPr lang="cs-CZ" sz="1600" dirty="0">
                <a:solidFill>
                  <a:srgbClr val="FF0000"/>
                </a:solidFill>
              </a:rPr>
              <a:t> </a:t>
            </a:r>
            <a:r>
              <a:rPr lang="cs-CZ" sz="1600" dirty="0" err="1">
                <a:solidFill>
                  <a:srgbClr val="FF0000"/>
                </a:solidFill>
              </a:rPr>
              <a:t>campus</a:t>
            </a:r>
            <a:r>
              <a:rPr lang="cs-CZ" sz="1600" dirty="0">
                <a:solidFill>
                  <a:srgbClr val="FF0000"/>
                </a:solidFill>
              </a:rPr>
              <a:t>, </a:t>
            </a:r>
            <a:r>
              <a:rPr lang="cs-CZ" sz="1600" dirty="0" err="1" smtClean="0">
                <a:solidFill>
                  <a:srgbClr val="FF0000"/>
                </a:solidFill>
              </a:rPr>
              <a:t>building</a:t>
            </a:r>
            <a:r>
              <a:rPr lang="cs-CZ" sz="1600" dirty="0" smtClean="0">
                <a:solidFill>
                  <a:srgbClr val="FF0000"/>
                </a:solidFill>
              </a:rPr>
              <a:t> AB, </a:t>
            </a:r>
            <a:r>
              <a:rPr lang="cs-CZ" sz="1600" dirty="0" err="1" smtClean="0">
                <a:solidFill>
                  <a:srgbClr val="FF0000"/>
                </a:solidFill>
              </a:rPr>
              <a:t>room</a:t>
            </a:r>
            <a:r>
              <a:rPr lang="cs-CZ" sz="1600" dirty="0" smtClean="0">
                <a:solidFill>
                  <a:srgbClr val="FF0000"/>
                </a:solidFill>
              </a:rPr>
              <a:t> NA 410 –</a:t>
            </a:r>
            <a:r>
              <a:rPr lang="cs-CZ" sz="1600" dirty="0" smtClean="0"/>
              <a:t>meeting </a:t>
            </a:r>
            <a:r>
              <a:rPr lang="cs-CZ" sz="1600" dirty="0" err="1" smtClean="0"/>
              <a:t>with</a:t>
            </a:r>
            <a:r>
              <a:rPr lang="cs-CZ" sz="1600" dirty="0" smtClean="0"/>
              <a:t> </a:t>
            </a:r>
            <a:r>
              <a:rPr lang="cs-CZ" sz="1600" dirty="0" err="1" smtClean="0"/>
              <a:t>the</a:t>
            </a:r>
            <a:r>
              <a:rPr lang="cs-CZ" sz="1600" dirty="0" smtClean="0"/>
              <a:t> </a:t>
            </a:r>
            <a:r>
              <a:rPr lang="cs-CZ" sz="1600" dirty="0" err="1" smtClean="0"/>
              <a:t>coordinator</a:t>
            </a:r>
            <a:r>
              <a:rPr lang="cs-CZ" sz="1600" dirty="0" smtClean="0"/>
              <a:t> (</a:t>
            </a:r>
            <a:r>
              <a:rPr lang="cs-CZ" sz="1600" dirty="0" err="1" smtClean="0"/>
              <a:t>only</a:t>
            </a:r>
            <a:r>
              <a:rPr lang="cs-CZ" sz="1600" dirty="0" smtClean="0"/>
              <a:t> </a:t>
            </a:r>
            <a:r>
              <a:rPr lang="cs-CZ" sz="1600" dirty="0" err="1" smtClean="0"/>
              <a:t>Faculty</a:t>
            </a:r>
            <a:r>
              <a:rPr lang="cs-CZ" sz="1600" dirty="0" smtClean="0"/>
              <a:t> </a:t>
            </a:r>
            <a:r>
              <a:rPr lang="cs-CZ" sz="1600" dirty="0" err="1" smtClean="0"/>
              <a:t>of</a:t>
            </a:r>
            <a:r>
              <a:rPr lang="cs-CZ" sz="1600" dirty="0" smtClean="0"/>
              <a:t> </a:t>
            </a:r>
            <a:r>
              <a:rPr lang="cs-CZ" sz="1600" dirty="0" err="1" smtClean="0"/>
              <a:t>Physical</a:t>
            </a:r>
            <a:r>
              <a:rPr lang="cs-CZ" sz="1600" dirty="0" smtClean="0"/>
              <a:t> </a:t>
            </a:r>
            <a:r>
              <a:rPr lang="cs-CZ" sz="1600" dirty="0" err="1" smtClean="0"/>
              <a:t>Culture</a:t>
            </a:r>
            <a:r>
              <a:rPr lang="cs-CZ" sz="1600" dirty="0" smtClean="0"/>
              <a:t> </a:t>
            </a:r>
            <a:r>
              <a:rPr lang="cs-CZ" sz="1600" dirty="0" err="1" smtClean="0"/>
              <a:t>students</a:t>
            </a:r>
            <a:r>
              <a:rPr lang="cs-CZ" sz="1600" dirty="0" smtClean="0"/>
              <a:t>)</a:t>
            </a:r>
            <a:br>
              <a:rPr lang="cs-CZ" sz="1600" dirty="0" smtClean="0"/>
            </a:br>
            <a:r>
              <a:rPr lang="cs-CZ" sz="1600" dirty="0">
                <a:solidFill>
                  <a:srgbClr val="FF0000"/>
                </a:solidFill>
              </a:rPr>
              <a:t/>
            </a:r>
            <a:br>
              <a:rPr lang="cs-CZ" sz="1600" dirty="0">
                <a:solidFill>
                  <a:srgbClr val="FF0000"/>
                </a:solidFill>
              </a:rPr>
            </a:br>
            <a:r>
              <a:rPr lang="cs-CZ" sz="1600" dirty="0" err="1">
                <a:solidFill>
                  <a:srgbClr val="FF0000"/>
                </a:solidFill>
              </a:rPr>
              <a:t>Faculty</a:t>
            </a:r>
            <a:r>
              <a:rPr lang="cs-CZ" sz="1600" dirty="0">
                <a:solidFill>
                  <a:srgbClr val="FF0000"/>
                </a:solidFill>
              </a:rPr>
              <a:t> of </a:t>
            </a:r>
            <a:r>
              <a:rPr lang="cs-CZ" sz="1600" dirty="0" err="1">
                <a:solidFill>
                  <a:srgbClr val="FF0000"/>
                </a:solidFill>
              </a:rPr>
              <a:t>Law</a:t>
            </a:r>
            <a:r>
              <a:rPr lang="cs-CZ" sz="1600" dirty="0">
                <a:solidFill>
                  <a:srgbClr val="FF0000"/>
                </a:solidFill>
              </a:rPr>
              <a:t> – </a:t>
            </a:r>
            <a:r>
              <a:rPr lang="cs-CZ" sz="1600" dirty="0" err="1">
                <a:solidFill>
                  <a:srgbClr val="FF0000"/>
                </a:solidFill>
              </a:rPr>
              <a:t>only</a:t>
            </a:r>
            <a:r>
              <a:rPr lang="cs-CZ" sz="1600" dirty="0">
                <a:solidFill>
                  <a:srgbClr val="FF0000"/>
                </a:solidFill>
              </a:rPr>
              <a:t> </a:t>
            </a:r>
            <a:r>
              <a:rPr lang="cs-CZ" sz="1600" dirty="0" err="1">
                <a:solidFill>
                  <a:srgbClr val="FF0000"/>
                </a:solidFill>
              </a:rPr>
              <a:t>F</a:t>
            </a:r>
            <a:r>
              <a:rPr lang="cs-CZ" sz="1600" dirty="0" err="1" smtClean="0">
                <a:solidFill>
                  <a:srgbClr val="FF0000"/>
                </a:solidFill>
              </a:rPr>
              <a:t>aculty</a:t>
            </a:r>
            <a:r>
              <a:rPr lang="cs-CZ" sz="1600" dirty="0" smtClean="0">
                <a:solidFill>
                  <a:srgbClr val="FF0000"/>
                </a:solidFill>
              </a:rPr>
              <a:t> </a:t>
            </a:r>
            <a:r>
              <a:rPr lang="cs-CZ" sz="1600" dirty="0" err="1">
                <a:solidFill>
                  <a:srgbClr val="FF0000"/>
                </a:solidFill>
              </a:rPr>
              <a:t>coordinator</a:t>
            </a:r>
            <a:r>
              <a:rPr lang="cs-CZ" sz="1600" dirty="0">
                <a:solidFill>
                  <a:srgbClr val="FF0000"/>
                </a:solidFill>
              </a:rPr>
              <a:t> – </a:t>
            </a:r>
            <a:r>
              <a:rPr lang="cs-CZ" sz="1600" dirty="0" err="1" smtClean="0">
                <a:solidFill>
                  <a:srgbClr val="FF0000"/>
                </a:solidFill>
              </a:rPr>
              <a:t>pre-registation</a:t>
            </a:r>
            <a:r>
              <a:rPr lang="cs-CZ" sz="1600" dirty="0" smtClean="0">
                <a:solidFill>
                  <a:srgbClr val="FF0000"/>
                </a:solidFill>
              </a:rPr>
              <a:t> on 11.02.2020 </a:t>
            </a:r>
            <a:r>
              <a:rPr lang="cs-CZ" sz="1600" dirty="0">
                <a:solidFill>
                  <a:srgbClr val="FF0000"/>
                </a:solidFill>
              </a:rPr>
              <a:t>/</a:t>
            </a:r>
            <a:r>
              <a:rPr lang="cs-CZ" sz="1600" dirty="0" err="1" smtClean="0"/>
              <a:t>meet</a:t>
            </a:r>
            <a:r>
              <a:rPr lang="cs-CZ" sz="1600" dirty="0" smtClean="0"/>
              <a:t> </a:t>
            </a:r>
            <a:r>
              <a:rPr lang="cs-CZ" sz="1600" dirty="0" err="1" smtClean="0"/>
              <a:t>coordinator</a:t>
            </a:r>
            <a:r>
              <a:rPr lang="cs-CZ" sz="1600" dirty="0" smtClean="0"/>
              <a:t> </a:t>
            </a:r>
            <a:r>
              <a:rPr lang="cs-CZ" sz="1600" dirty="0" err="1" smtClean="0"/>
              <a:t>individually</a:t>
            </a:r>
            <a:r>
              <a:rPr lang="cs-CZ" sz="1600" dirty="0" smtClean="0"/>
              <a:t> </a:t>
            </a:r>
            <a:r>
              <a:rPr lang="cs-CZ" sz="1600" dirty="0" err="1" smtClean="0"/>
              <a:t>within</a:t>
            </a:r>
            <a:r>
              <a:rPr lang="cs-CZ" sz="1600" dirty="0" smtClean="0"/>
              <a:t> </a:t>
            </a:r>
            <a:r>
              <a:rPr lang="cs-CZ" sz="1600" dirty="0" err="1" smtClean="0"/>
              <a:t>the</a:t>
            </a:r>
            <a:r>
              <a:rPr lang="cs-CZ" sz="1600" dirty="0" smtClean="0"/>
              <a:t> </a:t>
            </a:r>
            <a:r>
              <a:rPr lang="cs-CZ" sz="1600" dirty="0" err="1" smtClean="0"/>
              <a:t>office</a:t>
            </a:r>
            <a:r>
              <a:rPr lang="cs-CZ" sz="1600" dirty="0" smtClean="0"/>
              <a:t> </a:t>
            </a:r>
            <a:r>
              <a:rPr lang="cs-CZ" sz="1600" dirty="0" err="1" smtClean="0"/>
              <a:t>hours</a:t>
            </a:r>
            <a:r>
              <a:rPr lang="cs-CZ" sz="1600" dirty="0">
                <a:solidFill>
                  <a:srgbClr val="FF0000"/>
                </a:solidFill>
              </a:rPr>
              <a:t/>
            </a:r>
            <a:br>
              <a:rPr lang="cs-CZ" sz="1600" dirty="0">
                <a:solidFill>
                  <a:srgbClr val="FF0000"/>
                </a:solidFill>
              </a:rPr>
            </a:br>
            <a:r>
              <a:rPr lang="cs-CZ" sz="1600" dirty="0" err="1">
                <a:solidFill>
                  <a:srgbClr val="FF0000"/>
                </a:solidFill>
              </a:rPr>
              <a:t>Faculty</a:t>
            </a:r>
            <a:r>
              <a:rPr lang="cs-CZ" sz="1600" dirty="0">
                <a:solidFill>
                  <a:srgbClr val="FF0000"/>
                </a:solidFill>
              </a:rPr>
              <a:t> of </a:t>
            </a:r>
            <a:r>
              <a:rPr lang="cs-CZ" sz="1600" dirty="0" err="1">
                <a:solidFill>
                  <a:srgbClr val="FF0000"/>
                </a:solidFill>
              </a:rPr>
              <a:t>Medicine</a:t>
            </a:r>
            <a:r>
              <a:rPr lang="cs-CZ" sz="1600" dirty="0">
                <a:solidFill>
                  <a:srgbClr val="FF0000"/>
                </a:solidFill>
              </a:rPr>
              <a:t> – </a:t>
            </a:r>
            <a:r>
              <a:rPr lang="cs-CZ" sz="1600" dirty="0" err="1"/>
              <a:t>meet</a:t>
            </a:r>
            <a:r>
              <a:rPr lang="cs-CZ" sz="1600" dirty="0"/>
              <a:t> </a:t>
            </a:r>
            <a:r>
              <a:rPr lang="cs-CZ" sz="1600" dirty="0" err="1" smtClean="0"/>
              <a:t>the</a:t>
            </a:r>
            <a:r>
              <a:rPr lang="cs-CZ" sz="1600" dirty="0" smtClean="0"/>
              <a:t> </a:t>
            </a:r>
            <a:r>
              <a:rPr lang="cs-CZ" sz="1600" dirty="0" err="1" smtClean="0"/>
              <a:t>coordinator</a:t>
            </a:r>
            <a:r>
              <a:rPr lang="cs-CZ" sz="1600" dirty="0" smtClean="0"/>
              <a:t> </a:t>
            </a:r>
            <a:r>
              <a:rPr lang="cs-CZ" sz="1600" dirty="0" err="1"/>
              <a:t>individually</a:t>
            </a:r>
            <a:r>
              <a:rPr lang="cs-CZ" sz="1600" dirty="0"/>
              <a:t> </a:t>
            </a:r>
            <a:r>
              <a:rPr lang="cs-CZ" sz="1600" dirty="0" err="1"/>
              <a:t>any</a:t>
            </a:r>
            <a:r>
              <a:rPr lang="cs-CZ" sz="1600" dirty="0"/>
              <a:t> </a:t>
            </a:r>
            <a:r>
              <a:rPr lang="cs-CZ" sz="1600" dirty="0" err="1" smtClean="0"/>
              <a:t>time</a:t>
            </a:r>
            <a:r>
              <a:rPr lang="cs-CZ" sz="1600" dirty="0">
                <a:solidFill>
                  <a:srgbClr val="FF0000"/>
                </a:solidFill>
              </a:rPr>
              <a:t/>
            </a:r>
            <a:br>
              <a:rPr lang="cs-CZ" sz="1600" dirty="0">
                <a:solidFill>
                  <a:srgbClr val="FF0000"/>
                </a:solidFill>
              </a:rPr>
            </a:br>
            <a:r>
              <a:rPr lang="cs-CZ" sz="1600" dirty="0" err="1">
                <a:solidFill>
                  <a:srgbClr val="FF0000"/>
                </a:solidFill>
              </a:rPr>
              <a:t>Faculty</a:t>
            </a:r>
            <a:r>
              <a:rPr lang="cs-CZ" sz="1600" dirty="0">
                <a:solidFill>
                  <a:srgbClr val="FF0000"/>
                </a:solidFill>
              </a:rPr>
              <a:t> of </a:t>
            </a:r>
            <a:r>
              <a:rPr lang="cs-CZ" sz="1600" dirty="0" err="1" smtClean="0">
                <a:solidFill>
                  <a:srgbClr val="FF0000"/>
                </a:solidFill>
              </a:rPr>
              <a:t>Theology</a:t>
            </a:r>
            <a:r>
              <a:rPr lang="cs-CZ" sz="1600" dirty="0">
                <a:solidFill>
                  <a:srgbClr val="FF0000"/>
                </a:solidFill>
              </a:rPr>
              <a:t> – </a:t>
            </a:r>
            <a:r>
              <a:rPr lang="cs-CZ" sz="1600" dirty="0" err="1" smtClean="0"/>
              <a:t>meet</a:t>
            </a:r>
            <a:r>
              <a:rPr lang="cs-CZ" sz="1600" dirty="0" smtClean="0"/>
              <a:t> </a:t>
            </a:r>
            <a:r>
              <a:rPr lang="cs-CZ" sz="1600" dirty="0" err="1" smtClean="0"/>
              <a:t>coordinator</a:t>
            </a:r>
            <a:r>
              <a:rPr lang="cs-CZ" sz="1600" dirty="0" smtClean="0"/>
              <a:t> </a:t>
            </a:r>
            <a:r>
              <a:rPr lang="cs-CZ" sz="1600" dirty="0" err="1" smtClean="0"/>
              <a:t>upon</a:t>
            </a:r>
            <a:r>
              <a:rPr lang="cs-CZ" sz="1600" dirty="0" smtClean="0"/>
              <a:t> </a:t>
            </a:r>
            <a:r>
              <a:rPr lang="cs-CZ" sz="1600" dirty="0" err="1" smtClean="0"/>
              <a:t>agreement</a:t>
            </a:r>
            <a:r>
              <a:rPr lang="cs-CZ" sz="1600" dirty="0" smtClean="0"/>
              <a:t>/ Christian </a:t>
            </a:r>
            <a:r>
              <a:rPr lang="cs-CZ" sz="1600" dirty="0" err="1" smtClean="0"/>
              <a:t>Social</a:t>
            </a:r>
            <a:r>
              <a:rPr lang="cs-CZ" sz="1600" dirty="0" smtClean="0"/>
              <a:t> </a:t>
            </a:r>
            <a:r>
              <a:rPr lang="cs-CZ" sz="1600" dirty="0" err="1" smtClean="0"/>
              <a:t>Work</a:t>
            </a:r>
            <a:r>
              <a:rPr lang="cs-CZ" sz="1600" dirty="0" smtClean="0"/>
              <a:t> </a:t>
            </a:r>
            <a:r>
              <a:rPr lang="cs-CZ" sz="1600" dirty="0" err="1" smtClean="0"/>
              <a:t>students</a:t>
            </a:r>
            <a:r>
              <a:rPr lang="cs-CZ" sz="1600" dirty="0" smtClean="0"/>
              <a:t> on </a:t>
            </a:r>
            <a:r>
              <a:rPr lang="cs-CZ" sz="1600" dirty="0" err="1" smtClean="0"/>
              <a:t>Tuesday</a:t>
            </a:r>
            <a:r>
              <a:rPr lang="cs-CZ" sz="1600" dirty="0" smtClean="0"/>
              <a:t>, 18.02.2020 </a:t>
            </a:r>
            <a:r>
              <a:rPr lang="cs-CZ" sz="1600" dirty="0" err="1" smtClean="0"/>
              <a:t>at</a:t>
            </a:r>
            <a:r>
              <a:rPr lang="cs-CZ" sz="1600" dirty="0" smtClean="0"/>
              <a:t> 10.45, Na Hradě, 4th </a:t>
            </a:r>
            <a:r>
              <a:rPr lang="cs-CZ" sz="1600" dirty="0" err="1" smtClean="0"/>
              <a:t>floor</a:t>
            </a:r>
            <a:r>
              <a:rPr lang="cs-CZ" sz="1600" dirty="0" smtClean="0"/>
              <a:t>, </a:t>
            </a:r>
            <a:r>
              <a:rPr lang="cs-CZ" sz="1600" dirty="0" err="1" smtClean="0"/>
              <a:t>room</a:t>
            </a:r>
            <a:r>
              <a:rPr lang="cs-CZ" sz="1600" dirty="0" smtClean="0"/>
              <a:t> 4.15</a:t>
            </a:r>
            <a:r>
              <a:rPr lang="cs-CZ" sz="1600" dirty="0">
                <a:solidFill>
                  <a:srgbClr val="FF0000"/>
                </a:solidFill>
              </a:rPr>
              <a:t/>
            </a:r>
            <a:br>
              <a:rPr lang="cs-CZ" sz="1600" dirty="0">
                <a:solidFill>
                  <a:srgbClr val="FF0000"/>
                </a:solidFill>
              </a:rPr>
            </a:br>
            <a:r>
              <a:rPr lang="cs-CZ" sz="1600" dirty="0" err="1">
                <a:solidFill>
                  <a:srgbClr val="FF0000"/>
                </a:solidFill>
              </a:rPr>
              <a:t>Faculty</a:t>
            </a:r>
            <a:r>
              <a:rPr lang="cs-CZ" sz="1600" dirty="0">
                <a:solidFill>
                  <a:srgbClr val="FF0000"/>
                </a:solidFill>
              </a:rPr>
              <a:t> of </a:t>
            </a:r>
            <a:r>
              <a:rPr lang="cs-CZ" sz="1600" dirty="0" err="1">
                <a:solidFill>
                  <a:srgbClr val="FF0000"/>
                </a:solidFill>
              </a:rPr>
              <a:t>Health</a:t>
            </a:r>
            <a:r>
              <a:rPr lang="cs-CZ" sz="1600" dirty="0">
                <a:solidFill>
                  <a:srgbClr val="FF0000"/>
                </a:solidFill>
              </a:rPr>
              <a:t> </a:t>
            </a:r>
            <a:r>
              <a:rPr lang="cs-CZ" sz="1600" dirty="0" err="1" smtClean="0">
                <a:solidFill>
                  <a:srgbClr val="FF0000"/>
                </a:solidFill>
              </a:rPr>
              <a:t>Sciences</a:t>
            </a:r>
            <a:r>
              <a:rPr lang="cs-CZ" sz="1600" dirty="0" smtClean="0">
                <a:solidFill>
                  <a:srgbClr val="FF0000"/>
                </a:solidFill>
              </a:rPr>
              <a:t> </a:t>
            </a:r>
            <a:r>
              <a:rPr lang="cs-CZ" sz="1600" dirty="0">
                <a:solidFill>
                  <a:srgbClr val="FF0000"/>
                </a:solidFill>
              </a:rPr>
              <a:t>– </a:t>
            </a:r>
            <a:r>
              <a:rPr lang="cs-CZ" sz="1600" dirty="0" err="1" smtClean="0"/>
              <a:t>meet</a:t>
            </a:r>
            <a:r>
              <a:rPr lang="cs-CZ" sz="1600" dirty="0" smtClean="0"/>
              <a:t> </a:t>
            </a:r>
            <a:r>
              <a:rPr lang="cs-CZ" sz="1600" dirty="0" err="1" smtClean="0"/>
              <a:t>the</a:t>
            </a:r>
            <a:r>
              <a:rPr lang="cs-CZ" sz="1600" dirty="0" smtClean="0"/>
              <a:t> </a:t>
            </a:r>
            <a:r>
              <a:rPr lang="cs-CZ" sz="1600" dirty="0" err="1" smtClean="0"/>
              <a:t>coordinator</a:t>
            </a:r>
            <a:r>
              <a:rPr lang="cs-CZ" sz="1600" dirty="0" smtClean="0"/>
              <a:t> </a:t>
            </a:r>
            <a:r>
              <a:rPr lang="cs-CZ" sz="1600" dirty="0" err="1"/>
              <a:t>individually</a:t>
            </a:r>
            <a:r>
              <a:rPr lang="cs-CZ" sz="1600" dirty="0"/>
              <a:t> </a:t>
            </a:r>
            <a:r>
              <a:rPr lang="cs-CZ" sz="1600" dirty="0" err="1"/>
              <a:t>any</a:t>
            </a:r>
            <a:r>
              <a:rPr lang="cs-CZ" sz="1600" dirty="0"/>
              <a:t> </a:t>
            </a:r>
            <a:r>
              <a:rPr lang="cs-CZ" sz="1600" dirty="0" err="1"/>
              <a:t>time</a:t>
            </a:r>
            <a:r>
              <a:rPr lang="cs-CZ" sz="1600" dirty="0">
                <a:solidFill>
                  <a:srgbClr val="FF0000"/>
                </a:solidFill>
              </a:rPr>
              <a:t/>
            </a:r>
            <a:br>
              <a:rPr lang="cs-CZ" sz="1600" dirty="0">
                <a:solidFill>
                  <a:srgbClr val="FF0000"/>
                </a:solidFill>
              </a:rPr>
            </a:br>
            <a:r>
              <a:rPr lang="cs-CZ" sz="1600" dirty="0">
                <a:solidFill>
                  <a:srgbClr val="FF0000"/>
                </a:solidFill>
              </a:rPr>
              <a:t/>
            </a:r>
            <a:br>
              <a:rPr lang="cs-CZ" sz="1600" dirty="0">
                <a:solidFill>
                  <a:srgbClr val="FF0000"/>
                </a:solidFill>
              </a:rPr>
            </a:br>
            <a:r>
              <a:rPr lang="cs-CZ" sz="1600" dirty="0" err="1"/>
              <a:t>Info</a:t>
            </a:r>
            <a:r>
              <a:rPr lang="cs-CZ" sz="1600" dirty="0"/>
              <a:t> by e-mail/ meeting </a:t>
            </a:r>
            <a:r>
              <a:rPr lang="cs-CZ" sz="1600" dirty="0" err="1"/>
              <a:t>at</a:t>
            </a:r>
            <a:r>
              <a:rPr lang="cs-CZ" sz="1600" dirty="0"/>
              <a:t> </a:t>
            </a:r>
            <a:r>
              <a:rPr lang="cs-CZ" sz="1600" dirty="0" err="1"/>
              <a:t>the</a:t>
            </a:r>
            <a:r>
              <a:rPr lang="cs-CZ" sz="1600" dirty="0"/>
              <a:t> </a:t>
            </a:r>
            <a:r>
              <a:rPr lang="cs-CZ" sz="1600" dirty="0" err="1"/>
              <a:t>dept</a:t>
            </a:r>
            <a:r>
              <a:rPr lang="cs-CZ" sz="1600" dirty="0"/>
              <a:t>. </a:t>
            </a:r>
            <a:r>
              <a:rPr lang="cs-CZ" sz="1600" dirty="0" err="1"/>
              <a:t>or</a:t>
            </a:r>
            <a:r>
              <a:rPr lang="cs-CZ" sz="1600" dirty="0"/>
              <a:t> </a:t>
            </a:r>
            <a:r>
              <a:rPr lang="cs-CZ" sz="1600" dirty="0" err="1" smtClean="0"/>
              <a:t>individually</a:t>
            </a:r>
            <a:r>
              <a:rPr lang="cs-CZ" sz="1600" dirty="0" smtClean="0"/>
              <a:t> </a:t>
            </a:r>
            <a:r>
              <a:rPr lang="cs-CZ" sz="1600" dirty="0" err="1" smtClean="0"/>
              <a:t>if</a:t>
            </a:r>
            <a:r>
              <a:rPr lang="cs-CZ" sz="1600" dirty="0" smtClean="0"/>
              <a:t> no meeting </a:t>
            </a:r>
            <a:r>
              <a:rPr lang="cs-CZ" sz="1600" dirty="0" err="1" smtClean="0"/>
              <a:t>scheduled</a:t>
            </a:r>
            <a:r>
              <a:rPr lang="cs-CZ" sz="1600" dirty="0" smtClean="0"/>
              <a:t>:</a:t>
            </a:r>
            <a:br>
              <a:rPr lang="cs-CZ" sz="1600" dirty="0" smtClean="0"/>
            </a:br>
            <a:r>
              <a:rPr lang="cs-CZ" sz="1600" dirty="0">
                <a:solidFill>
                  <a:srgbClr val="FF0000"/>
                </a:solidFill>
              </a:rPr>
              <a:t/>
            </a:r>
            <a:br>
              <a:rPr lang="cs-CZ" sz="1600" dirty="0">
                <a:solidFill>
                  <a:srgbClr val="FF0000"/>
                </a:solidFill>
              </a:rPr>
            </a:br>
            <a:r>
              <a:rPr lang="cs-CZ" sz="1600" dirty="0" err="1">
                <a:solidFill>
                  <a:srgbClr val="FF0000"/>
                </a:solidFill>
              </a:rPr>
              <a:t>Faculty</a:t>
            </a:r>
            <a:r>
              <a:rPr lang="cs-CZ" sz="1600" dirty="0">
                <a:solidFill>
                  <a:srgbClr val="FF0000"/>
                </a:solidFill>
              </a:rPr>
              <a:t> </a:t>
            </a:r>
            <a:r>
              <a:rPr lang="cs-CZ" sz="1600" dirty="0" err="1">
                <a:solidFill>
                  <a:srgbClr val="FF0000"/>
                </a:solidFill>
              </a:rPr>
              <a:t>of</a:t>
            </a:r>
            <a:r>
              <a:rPr lang="cs-CZ" sz="1600" dirty="0">
                <a:solidFill>
                  <a:srgbClr val="FF0000"/>
                </a:solidFill>
              </a:rPr>
              <a:t> </a:t>
            </a:r>
            <a:r>
              <a:rPr lang="cs-CZ" sz="1600" dirty="0" smtClean="0">
                <a:solidFill>
                  <a:srgbClr val="FF0000"/>
                </a:solidFill>
              </a:rPr>
              <a:t>Science – </a:t>
            </a:r>
            <a:r>
              <a:rPr lang="cs-CZ" sz="1600" dirty="0" err="1" smtClean="0">
                <a:solidFill>
                  <a:srgbClr val="FF0000"/>
                </a:solidFill>
              </a:rPr>
              <a:t>dept</a:t>
            </a:r>
            <a:r>
              <a:rPr lang="cs-CZ" sz="1600" dirty="0" smtClean="0">
                <a:solidFill>
                  <a:srgbClr val="FF0000"/>
                </a:solidFill>
              </a:rPr>
              <a:t> </a:t>
            </a:r>
            <a:r>
              <a:rPr lang="cs-CZ" sz="1600" dirty="0" err="1" smtClean="0">
                <a:solidFill>
                  <a:srgbClr val="FF0000"/>
                </a:solidFill>
              </a:rPr>
              <a:t>of</a:t>
            </a:r>
            <a:r>
              <a:rPr lang="cs-CZ" sz="1600" dirty="0" smtClean="0">
                <a:solidFill>
                  <a:srgbClr val="FF0000"/>
                </a:solidFill>
              </a:rPr>
              <a:t> </a:t>
            </a:r>
            <a:r>
              <a:rPr lang="cs-CZ" sz="1600" dirty="0" err="1" smtClean="0">
                <a:solidFill>
                  <a:srgbClr val="FF0000"/>
                </a:solidFill>
              </a:rPr>
              <a:t>Geography</a:t>
            </a:r>
            <a:r>
              <a:rPr lang="cs-CZ" sz="1600" dirty="0" smtClean="0">
                <a:solidFill>
                  <a:srgbClr val="FF0000"/>
                </a:solidFill>
              </a:rPr>
              <a:t>,  </a:t>
            </a:r>
            <a:r>
              <a:rPr lang="cs-CZ" sz="1600" dirty="0" err="1" smtClean="0">
                <a:solidFill>
                  <a:srgbClr val="FF0000"/>
                </a:solidFill>
              </a:rPr>
              <a:t>Tuesday</a:t>
            </a:r>
            <a:r>
              <a:rPr lang="cs-CZ" sz="1600" dirty="0" smtClean="0">
                <a:solidFill>
                  <a:srgbClr val="FF0000"/>
                </a:solidFill>
              </a:rPr>
              <a:t>, 11.02.2020 </a:t>
            </a:r>
            <a:r>
              <a:rPr lang="cs-CZ" sz="1600" dirty="0" err="1" smtClean="0">
                <a:solidFill>
                  <a:srgbClr val="FF0000"/>
                </a:solidFill>
              </a:rPr>
              <a:t>at</a:t>
            </a:r>
            <a:r>
              <a:rPr lang="cs-CZ" sz="1600" dirty="0" smtClean="0">
                <a:solidFill>
                  <a:srgbClr val="FF0000"/>
                </a:solidFill>
              </a:rPr>
              <a:t> 10 </a:t>
            </a:r>
            <a:r>
              <a:rPr lang="cs-CZ" sz="1600" dirty="0" err="1" smtClean="0">
                <a:solidFill>
                  <a:srgbClr val="FF0000"/>
                </a:solidFill>
              </a:rPr>
              <a:t>am</a:t>
            </a:r>
            <a:r>
              <a:rPr lang="cs-CZ" sz="1600" dirty="0" smtClean="0">
                <a:solidFill>
                  <a:srgbClr val="FF0000"/>
                </a:solidFill>
              </a:rPr>
              <a:t>, </a:t>
            </a:r>
            <a:r>
              <a:rPr lang="cs-CZ" sz="1600" dirty="0" err="1" smtClean="0">
                <a:solidFill>
                  <a:srgbClr val="FF0000"/>
                </a:solidFill>
              </a:rPr>
              <a:t>main</a:t>
            </a:r>
            <a:r>
              <a:rPr lang="cs-CZ" sz="1600" dirty="0" smtClean="0">
                <a:solidFill>
                  <a:srgbClr val="FF0000"/>
                </a:solidFill>
              </a:rPr>
              <a:t> </a:t>
            </a:r>
            <a:r>
              <a:rPr lang="cs-CZ" sz="1600" dirty="0" err="1" smtClean="0">
                <a:solidFill>
                  <a:srgbClr val="FF0000"/>
                </a:solidFill>
              </a:rPr>
              <a:t>building</a:t>
            </a:r>
            <a:r>
              <a:rPr lang="cs-CZ" sz="1600" dirty="0" smtClean="0">
                <a:solidFill>
                  <a:srgbClr val="FF0000"/>
                </a:solidFill>
              </a:rPr>
              <a:t>, </a:t>
            </a:r>
            <a:r>
              <a:rPr lang="cs-CZ" sz="1600" dirty="0" err="1" smtClean="0">
                <a:solidFill>
                  <a:srgbClr val="FF0000"/>
                </a:solidFill>
              </a:rPr>
              <a:t>room</a:t>
            </a:r>
            <a:r>
              <a:rPr lang="cs-CZ" sz="1600" dirty="0" smtClean="0">
                <a:solidFill>
                  <a:srgbClr val="FF0000"/>
                </a:solidFill>
              </a:rPr>
              <a:t> 2.027, dr. Šimáček</a:t>
            </a:r>
            <a:r>
              <a:rPr lang="cs-CZ" sz="1600" dirty="0">
                <a:solidFill>
                  <a:srgbClr val="FF0000"/>
                </a:solidFill>
              </a:rPr>
              <a:t/>
            </a:r>
            <a:br>
              <a:rPr lang="cs-CZ" sz="1600" dirty="0">
                <a:solidFill>
                  <a:srgbClr val="FF0000"/>
                </a:solidFill>
              </a:rPr>
            </a:br>
            <a:r>
              <a:rPr lang="cs-CZ" sz="1600" dirty="0" err="1" smtClean="0">
                <a:solidFill>
                  <a:srgbClr val="FF0000"/>
                </a:solidFill>
              </a:rPr>
              <a:t>Faculty</a:t>
            </a:r>
            <a:r>
              <a:rPr lang="cs-CZ" sz="1600" dirty="0" smtClean="0">
                <a:solidFill>
                  <a:srgbClr val="FF0000"/>
                </a:solidFill>
              </a:rPr>
              <a:t> </a:t>
            </a:r>
            <a:r>
              <a:rPr lang="cs-CZ" sz="1600" dirty="0" err="1">
                <a:solidFill>
                  <a:srgbClr val="FF0000"/>
                </a:solidFill>
              </a:rPr>
              <a:t>of</a:t>
            </a:r>
            <a:r>
              <a:rPr lang="cs-CZ" sz="1600" dirty="0">
                <a:solidFill>
                  <a:srgbClr val="FF0000"/>
                </a:solidFill>
              </a:rPr>
              <a:t> </a:t>
            </a:r>
            <a:r>
              <a:rPr lang="cs-CZ" sz="1600" dirty="0" err="1" smtClean="0">
                <a:solidFill>
                  <a:srgbClr val="FF0000"/>
                </a:solidFill>
              </a:rPr>
              <a:t>Education</a:t>
            </a:r>
            <a:r>
              <a:rPr lang="cs-CZ" sz="1600" dirty="0" smtClean="0">
                <a:solidFill>
                  <a:srgbClr val="FF0000"/>
                </a:solidFill>
              </a:rPr>
              <a:t> </a:t>
            </a:r>
            <a:r>
              <a:rPr lang="cs-CZ" sz="1600" dirty="0">
                <a:solidFill>
                  <a:srgbClr val="FF0000"/>
                </a:solidFill>
              </a:rPr>
              <a:t/>
            </a:r>
            <a:br>
              <a:rPr lang="cs-CZ" sz="1600" dirty="0">
                <a:solidFill>
                  <a:srgbClr val="FF0000"/>
                </a:solidFill>
              </a:rPr>
            </a:br>
            <a:r>
              <a:rPr lang="cs-CZ" sz="1600" dirty="0" err="1">
                <a:solidFill>
                  <a:srgbClr val="FF0000"/>
                </a:solidFill>
              </a:rPr>
              <a:t>Faculty</a:t>
            </a:r>
            <a:r>
              <a:rPr lang="cs-CZ" sz="1600" dirty="0">
                <a:solidFill>
                  <a:srgbClr val="FF0000"/>
                </a:solidFill>
              </a:rPr>
              <a:t> </a:t>
            </a:r>
            <a:r>
              <a:rPr lang="cs-CZ" sz="1600" dirty="0" err="1">
                <a:solidFill>
                  <a:srgbClr val="FF0000"/>
                </a:solidFill>
              </a:rPr>
              <a:t>of</a:t>
            </a:r>
            <a:r>
              <a:rPr lang="cs-CZ" sz="1600" dirty="0">
                <a:solidFill>
                  <a:srgbClr val="FF0000"/>
                </a:solidFill>
              </a:rPr>
              <a:t> </a:t>
            </a:r>
            <a:r>
              <a:rPr lang="cs-CZ" sz="1600" dirty="0" err="1" smtClean="0">
                <a:solidFill>
                  <a:srgbClr val="FF0000"/>
                </a:solidFill>
              </a:rPr>
              <a:t>Arts</a:t>
            </a:r>
            <a:r>
              <a:rPr lang="cs-CZ" sz="1600" dirty="0" smtClean="0">
                <a:solidFill>
                  <a:srgbClr val="FF0000"/>
                </a:solidFill>
              </a:rPr>
              <a:t> </a:t>
            </a:r>
            <a:r>
              <a:rPr lang="cs-CZ" sz="1600" dirty="0">
                <a:solidFill>
                  <a:srgbClr val="FF0000"/>
                </a:solidFill>
              </a:rPr>
              <a:t>- </a:t>
            </a:r>
            <a:r>
              <a:rPr lang="cs-CZ" sz="1600" dirty="0" err="1">
                <a:solidFill>
                  <a:srgbClr val="FF0000"/>
                </a:solidFill>
              </a:rPr>
              <a:t>Wednesday</a:t>
            </a:r>
            <a:r>
              <a:rPr lang="cs-CZ" sz="1600" dirty="0">
                <a:solidFill>
                  <a:srgbClr val="FF0000"/>
                </a:solidFill>
              </a:rPr>
              <a:t>, </a:t>
            </a:r>
            <a:r>
              <a:rPr lang="cs-CZ" sz="1600" dirty="0" smtClean="0">
                <a:solidFill>
                  <a:srgbClr val="FF0000"/>
                </a:solidFill>
              </a:rPr>
              <a:t>05.02. </a:t>
            </a:r>
            <a:r>
              <a:rPr lang="cs-CZ" sz="1600" dirty="0" err="1">
                <a:solidFill>
                  <a:srgbClr val="FF0000"/>
                </a:solidFill>
              </a:rPr>
              <a:t>at</a:t>
            </a:r>
            <a:r>
              <a:rPr lang="cs-CZ" sz="1600" dirty="0">
                <a:solidFill>
                  <a:srgbClr val="FF0000"/>
                </a:solidFill>
              </a:rPr>
              <a:t> </a:t>
            </a:r>
            <a:r>
              <a:rPr lang="cs-CZ" sz="1600" dirty="0" smtClean="0">
                <a:solidFill>
                  <a:srgbClr val="FF0000"/>
                </a:solidFill>
              </a:rPr>
              <a:t>9 </a:t>
            </a:r>
            <a:r>
              <a:rPr lang="cs-CZ" sz="1600" dirty="0" err="1" smtClean="0">
                <a:solidFill>
                  <a:srgbClr val="FF0000"/>
                </a:solidFill>
              </a:rPr>
              <a:t>a.m</a:t>
            </a:r>
            <a:r>
              <a:rPr lang="cs-CZ" sz="1600" dirty="0" smtClean="0">
                <a:solidFill>
                  <a:srgbClr val="FF0000"/>
                </a:solidFill>
              </a:rPr>
              <a:t>, </a:t>
            </a:r>
            <a:r>
              <a:rPr lang="cs-CZ" sz="1600" dirty="0" err="1" smtClean="0">
                <a:solidFill>
                  <a:srgbClr val="FF0000"/>
                </a:solidFill>
              </a:rPr>
              <a:t>room</a:t>
            </a:r>
            <a:r>
              <a:rPr lang="cs-CZ" sz="1600" dirty="0" smtClean="0">
                <a:solidFill>
                  <a:srgbClr val="FF0000"/>
                </a:solidFill>
              </a:rPr>
              <a:t> 3.05, meeting </a:t>
            </a:r>
            <a:r>
              <a:rPr lang="cs-CZ" sz="1600" dirty="0" err="1" smtClean="0">
                <a:solidFill>
                  <a:srgbClr val="FF0000"/>
                </a:solidFill>
              </a:rPr>
              <a:t>with</a:t>
            </a:r>
            <a:r>
              <a:rPr lang="cs-CZ" sz="1600" dirty="0" smtClean="0">
                <a:solidFill>
                  <a:srgbClr val="FF0000"/>
                </a:solidFill>
              </a:rPr>
              <a:t> </a:t>
            </a:r>
            <a:r>
              <a:rPr lang="cs-CZ" sz="1600" dirty="0" err="1" smtClean="0">
                <a:solidFill>
                  <a:srgbClr val="FF0000"/>
                </a:solidFill>
              </a:rPr>
              <a:t>the</a:t>
            </a:r>
            <a:r>
              <a:rPr lang="cs-CZ" sz="1600" dirty="0">
                <a:solidFill>
                  <a:srgbClr val="FF0000"/>
                </a:solidFill>
              </a:rPr>
              <a:t> </a:t>
            </a:r>
            <a:r>
              <a:rPr lang="cs-CZ" sz="1600" dirty="0" err="1" smtClean="0">
                <a:solidFill>
                  <a:srgbClr val="FF0000"/>
                </a:solidFill>
              </a:rPr>
              <a:t>Faculty</a:t>
            </a:r>
            <a:r>
              <a:rPr lang="cs-CZ" sz="1600" dirty="0" smtClean="0">
                <a:solidFill>
                  <a:srgbClr val="FF0000"/>
                </a:solidFill>
              </a:rPr>
              <a:t> </a:t>
            </a:r>
            <a:r>
              <a:rPr lang="cs-CZ" sz="1600" dirty="0" err="1" smtClean="0">
                <a:solidFill>
                  <a:srgbClr val="FF0000"/>
                </a:solidFill>
              </a:rPr>
              <a:t>coordinator</a:t>
            </a:r>
            <a:r>
              <a:rPr lang="cs-CZ" sz="1600" dirty="0" smtClean="0">
                <a:solidFill>
                  <a:srgbClr val="FF0000"/>
                </a:solidFill>
              </a:rPr>
              <a:t> !!!</a:t>
            </a:r>
            <a:r>
              <a:rPr lang="cs-CZ" sz="1600" dirty="0">
                <a:solidFill>
                  <a:srgbClr val="FF0000"/>
                </a:solidFill>
              </a:rPr>
              <a:t/>
            </a:r>
            <a:br>
              <a:rPr lang="cs-CZ" sz="1600" dirty="0">
                <a:solidFill>
                  <a:srgbClr val="FF0000"/>
                </a:solidFill>
              </a:rPr>
            </a:br>
            <a:endParaRPr lang="cs-CZ" sz="1600" dirty="0">
              <a:solidFill>
                <a:srgbClr val="FF0000"/>
              </a:solidFill>
            </a:endParaRPr>
          </a:p>
        </p:txBody>
      </p:sp>
      <p:sp>
        <p:nvSpPr>
          <p:cNvPr id="4"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41951759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720000" y="1620000"/>
            <a:ext cx="7560000" cy="768973"/>
          </a:xfrm>
        </p:spPr>
        <p:txBody>
          <a:bodyPr>
            <a:normAutofit fontScale="90000"/>
          </a:bodyPr>
          <a:lstStyle/>
          <a:p>
            <a:r>
              <a:rPr lang="cs-CZ" dirty="0" smtClean="0"/>
              <a:t>Meeting </a:t>
            </a:r>
            <a:r>
              <a:rPr lang="cs-CZ" dirty="0" err="1" smtClean="0"/>
              <a:t>Departmental</a:t>
            </a:r>
            <a:r>
              <a:rPr lang="cs-CZ" dirty="0" smtClean="0"/>
              <a:t> </a:t>
            </a:r>
            <a:r>
              <a:rPr lang="cs-CZ" dirty="0" err="1" smtClean="0"/>
              <a:t>Coordinators</a:t>
            </a:r>
            <a:r>
              <a:rPr lang="cs-CZ" dirty="0" smtClean="0"/>
              <a:t> </a:t>
            </a:r>
            <a:br>
              <a:rPr lang="cs-CZ" dirty="0" smtClean="0"/>
            </a:br>
            <a:r>
              <a:rPr lang="cs-CZ" dirty="0" smtClean="0"/>
              <a:t>(</a:t>
            </a:r>
            <a:r>
              <a:rPr lang="cs-CZ" dirty="0" err="1" smtClean="0"/>
              <a:t>Responsible</a:t>
            </a:r>
            <a:r>
              <a:rPr lang="cs-CZ" dirty="0" smtClean="0"/>
              <a:t> </a:t>
            </a:r>
            <a:r>
              <a:rPr lang="cs-CZ" dirty="0" err="1"/>
              <a:t>P</a:t>
            </a:r>
            <a:r>
              <a:rPr lang="cs-CZ" dirty="0" err="1" smtClean="0"/>
              <a:t>ersons</a:t>
            </a:r>
            <a:r>
              <a:rPr lang="cs-CZ" dirty="0"/>
              <a:t>) </a:t>
            </a:r>
            <a:r>
              <a:rPr lang="cs-CZ" dirty="0" smtClean="0"/>
              <a:t>– </a:t>
            </a:r>
            <a:r>
              <a:rPr lang="cs-CZ" sz="2200" dirty="0" smtClean="0"/>
              <a:t>list of </a:t>
            </a:r>
            <a:r>
              <a:rPr lang="cs-CZ" sz="2200" dirty="0" err="1" smtClean="0"/>
              <a:t>all</a:t>
            </a:r>
            <a:r>
              <a:rPr lang="cs-CZ" sz="2200" dirty="0" smtClean="0"/>
              <a:t> </a:t>
            </a:r>
            <a:r>
              <a:rPr lang="cs-CZ" sz="2200" dirty="0" err="1" smtClean="0"/>
              <a:t>available</a:t>
            </a:r>
            <a:r>
              <a:rPr lang="cs-CZ" sz="2200" dirty="0" smtClean="0"/>
              <a:t> on </a:t>
            </a:r>
            <a:r>
              <a:rPr lang="cs-CZ" sz="2200" dirty="0" err="1" smtClean="0"/>
              <a:t>the</a:t>
            </a:r>
            <a:r>
              <a:rPr lang="cs-CZ" sz="2200" dirty="0" smtClean="0"/>
              <a:t> web</a:t>
            </a:r>
            <a:br>
              <a:rPr lang="cs-CZ" sz="2200" dirty="0" smtClean="0"/>
            </a:br>
            <a:r>
              <a:rPr lang="cs-CZ" dirty="0"/>
              <a:t/>
            </a:r>
            <a:br>
              <a:rPr lang="cs-CZ" dirty="0"/>
            </a:br>
            <a:r>
              <a:rPr lang="cs-CZ" sz="1600" dirty="0">
                <a:solidFill>
                  <a:srgbClr val="FF0000"/>
                </a:solidFill>
              </a:rPr>
              <a:t>https://www.upol.cz/en/students/exchange-students/departmental-coordinators</a:t>
            </a:r>
            <a:r>
              <a:rPr lang="cs-CZ" sz="1600" dirty="0" smtClean="0">
                <a:solidFill>
                  <a:srgbClr val="FF0000"/>
                </a:solidFill>
              </a:rPr>
              <a:t>/</a:t>
            </a:r>
            <a:r>
              <a:rPr lang="cs-CZ" sz="1600" dirty="0"/>
              <a:t/>
            </a:r>
            <a:br>
              <a:rPr lang="cs-CZ" sz="1600" dirty="0"/>
            </a:br>
            <a:r>
              <a:rPr lang="cs-CZ" sz="1600" dirty="0" err="1" smtClean="0">
                <a:solidFill>
                  <a:srgbClr val="FF0000"/>
                </a:solidFill>
              </a:rPr>
              <a:t>Political</a:t>
            </a:r>
            <a:r>
              <a:rPr lang="cs-CZ" sz="1600" dirty="0" smtClean="0">
                <a:solidFill>
                  <a:srgbClr val="FF0000"/>
                </a:solidFill>
              </a:rPr>
              <a:t> Science </a:t>
            </a:r>
            <a:r>
              <a:rPr lang="cs-CZ" sz="1600" dirty="0" err="1" smtClean="0"/>
              <a:t>Dept</a:t>
            </a:r>
            <a:r>
              <a:rPr lang="cs-CZ" sz="1600" dirty="0" smtClean="0"/>
              <a:t>. (</a:t>
            </a:r>
            <a:r>
              <a:rPr lang="cs-CZ" sz="1600" dirty="0" err="1" smtClean="0"/>
              <a:t>FoA</a:t>
            </a:r>
            <a:r>
              <a:rPr lang="cs-CZ" sz="1600" dirty="0"/>
              <a:t>)</a:t>
            </a:r>
            <a:r>
              <a:rPr lang="cs-CZ" sz="1600" dirty="0" smtClean="0"/>
              <a:t/>
            </a:r>
            <a:br>
              <a:rPr lang="cs-CZ" sz="1600" dirty="0" smtClean="0"/>
            </a:br>
            <a:r>
              <a:rPr lang="cs-CZ" sz="1600" dirty="0" err="1" smtClean="0"/>
              <a:t>Ms</a:t>
            </a:r>
            <a:r>
              <a:rPr lang="cs-CZ" sz="1600" dirty="0" smtClean="0"/>
              <a:t>. Markéta Zapletalová</a:t>
            </a:r>
            <a:br>
              <a:rPr lang="cs-CZ" sz="1600" dirty="0" smtClean="0"/>
            </a:br>
            <a:r>
              <a:rPr lang="cs-CZ" sz="1600" dirty="0" err="1" smtClean="0">
                <a:solidFill>
                  <a:srgbClr val="FF0000"/>
                </a:solidFill>
              </a:rPr>
              <a:t>Wednesday</a:t>
            </a:r>
            <a:r>
              <a:rPr lang="cs-CZ" sz="1600" dirty="0" smtClean="0">
                <a:solidFill>
                  <a:srgbClr val="FF0000"/>
                </a:solidFill>
              </a:rPr>
              <a:t>, 12.02. 2020 </a:t>
            </a:r>
            <a:r>
              <a:rPr lang="cs-CZ" sz="1600" dirty="0" err="1" smtClean="0">
                <a:solidFill>
                  <a:srgbClr val="FF0000"/>
                </a:solidFill>
              </a:rPr>
              <a:t>at</a:t>
            </a:r>
            <a:r>
              <a:rPr lang="cs-CZ" sz="1600" dirty="0" smtClean="0">
                <a:solidFill>
                  <a:srgbClr val="FF0000"/>
                </a:solidFill>
              </a:rPr>
              <a:t> 12.00 </a:t>
            </a:r>
            <a:r>
              <a:rPr lang="cs-CZ" sz="1600" dirty="0" smtClean="0"/>
              <a:t/>
            </a:r>
            <a:br>
              <a:rPr lang="cs-CZ" sz="1600" dirty="0" smtClean="0"/>
            </a:br>
            <a:r>
              <a:rPr lang="cs-CZ" sz="1600" dirty="0" smtClean="0"/>
              <a:t>Křížkovského 12, </a:t>
            </a:r>
            <a:r>
              <a:rPr lang="cs-CZ" sz="1600" dirty="0" err="1" smtClean="0"/>
              <a:t>room</a:t>
            </a:r>
            <a:r>
              <a:rPr lang="cs-CZ" sz="1600" dirty="0" smtClean="0"/>
              <a:t> 1.09</a:t>
            </a:r>
            <a:br>
              <a:rPr lang="cs-CZ" sz="1600" dirty="0" smtClean="0"/>
            </a:br>
            <a:r>
              <a:rPr lang="cs-CZ" sz="1600" dirty="0" smtClean="0"/>
              <a:t/>
            </a:r>
            <a:br>
              <a:rPr lang="cs-CZ" sz="1600" dirty="0" smtClean="0"/>
            </a:br>
            <a:r>
              <a:rPr lang="cs-CZ" sz="1600" dirty="0">
                <a:solidFill>
                  <a:srgbClr val="FF0000"/>
                </a:solidFill>
              </a:rPr>
              <a:t>Psychology </a:t>
            </a:r>
            <a:r>
              <a:rPr lang="cs-CZ" sz="1600" dirty="0" err="1"/>
              <a:t>Dept</a:t>
            </a:r>
            <a:r>
              <a:rPr lang="cs-CZ" sz="1600" dirty="0"/>
              <a:t>. (</a:t>
            </a:r>
            <a:r>
              <a:rPr lang="cs-CZ" sz="1600" dirty="0" err="1"/>
              <a:t>FoA</a:t>
            </a:r>
            <a:r>
              <a:rPr lang="cs-CZ" sz="1600" dirty="0"/>
              <a:t>)  </a:t>
            </a:r>
            <a:br>
              <a:rPr lang="cs-CZ" sz="1600" dirty="0"/>
            </a:br>
            <a:r>
              <a:rPr lang="cs-CZ" sz="1600" dirty="0" err="1"/>
              <a:t>Ms</a:t>
            </a:r>
            <a:r>
              <a:rPr lang="cs-CZ" sz="1600" dirty="0"/>
              <a:t>. </a:t>
            </a:r>
            <a:r>
              <a:rPr lang="cs-CZ" sz="1600" dirty="0" smtClean="0"/>
              <a:t>Kateřina Palová</a:t>
            </a:r>
            <a:br>
              <a:rPr lang="cs-CZ" sz="1600" dirty="0" smtClean="0"/>
            </a:br>
            <a:r>
              <a:rPr lang="cs-CZ" sz="1600" dirty="0" err="1" smtClean="0">
                <a:solidFill>
                  <a:srgbClr val="FF0000"/>
                </a:solidFill>
              </a:rPr>
              <a:t>Monday</a:t>
            </a:r>
            <a:r>
              <a:rPr lang="cs-CZ" sz="1600" dirty="0" smtClean="0">
                <a:solidFill>
                  <a:srgbClr val="FF0000"/>
                </a:solidFill>
              </a:rPr>
              <a:t>, 10. 02. 2020 </a:t>
            </a:r>
            <a:r>
              <a:rPr lang="cs-CZ" sz="1600" dirty="0" err="1" smtClean="0">
                <a:solidFill>
                  <a:srgbClr val="FF0000"/>
                </a:solidFill>
              </a:rPr>
              <a:t>at</a:t>
            </a:r>
            <a:r>
              <a:rPr lang="cs-CZ" sz="1600" dirty="0" smtClean="0">
                <a:solidFill>
                  <a:srgbClr val="FF0000"/>
                </a:solidFill>
              </a:rPr>
              <a:t> 10.00</a:t>
            </a:r>
            <a:r>
              <a:rPr lang="cs-CZ" sz="1600" dirty="0">
                <a:solidFill>
                  <a:srgbClr val="FF0000"/>
                </a:solidFill>
              </a:rPr>
              <a:t/>
            </a:r>
            <a:br>
              <a:rPr lang="cs-CZ" sz="1600" dirty="0">
                <a:solidFill>
                  <a:srgbClr val="FF0000"/>
                </a:solidFill>
              </a:rPr>
            </a:br>
            <a:r>
              <a:rPr lang="cs-CZ" sz="1600" dirty="0"/>
              <a:t>Vodární 6, </a:t>
            </a:r>
            <a:r>
              <a:rPr lang="cs-CZ" sz="1600" dirty="0" err="1" smtClean="0"/>
              <a:t>room</a:t>
            </a:r>
            <a:r>
              <a:rPr lang="cs-CZ" sz="1600" dirty="0" smtClean="0"/>
              <a:t> 232</a:t>
            </a:r>
            <a:br>
              <a:rPr lang="cs-CZ" sz="1600" dirty="0" smtClean="0"/>
            </a:br>
            <a:r>
              <a:rPr lang="cs-CZ" sz="1600" dirty="0"/>
              <a:t/>
            </a:r>
            <a:br>
              <a:rPr lang="cs-CZ" sz="1600" dirty="0"/>
            </a:br>
            <a:r>
              <a:rPr lang="cs-CZ" sz="1600" dirty="0" err="1" smtClean="0">
                <a:solidFill>
                  <a:srgbClr val="FF0000"/>
                </a:solidFill>
              </a:rPr>
              <a:t>English</a:t>
            </a:r>
            <a:r>
              <a:rPr lang="cs-CZ" sz="1600" dirty="0" smtClean="0">
                <a:solidFill>
                  <a:srgbClr val="FF0000"/>
                </a:solidFill>
              </a:rPr>
              <a:t> </a:t>
            </a:r>
            <a:r>
              <a:rPr lang="cs-CZ" sz="1600" dirty="0" smtClean="0"/>
              <a:t>Dept. (</a:t>
            </a:r>
            <a:r>
              <a:rPr lang="cs-CZ" sz="1600" dirty="0" err="1" smtClean="0"/>
              <a:t>FoA</a:t>
            </a:r>
            <a:r>
              <a:rPr lang="cs-CZ" sz="1600" dirty="0" smtClean="0"/>
              <a:t>)</a:t>
            </a:r>
            <a:br>
              <a:rPr lang="cs-CZ" sz="1600" dirty="0" smtClean="0"/>
            </a:br>
            <a:r>
              <a:rPr lang="cs-CZ" sz="1600" dirty="0" err="1" smtClean="0"/>
              <a:t>Ms</a:t>
            </a:r>
            <a:r>
              <a:rPr lang="cs-CZ" sz="1600" dirty="0" smtClean="0"/>
              <a:t>. Markéta Janebová</a:t>
            </a:r>
            <a:br>
              <a:rPr lang="cs-CZ" sz="1600" dirty="0" smtClean="0"/>
            </a:br>
            <a:r>
              <a:rPr lang="cs-CZ" sz="1600" dirty="0" err="1">
                <a:solidFill>
                  <a:srgbClr val="FF0000"/>
                </a:solidFill>
              </a:rPr>
              <a:t>Monday</a:t>
            </a:r>
            <a:r>
              <a:rPr lang="cs-CZ" sz="1600" dirty="0">
                <a:solidFill>
                  <a:srgbClr val="FF0000"/>
                </a:solidFill>
              </a:rPr>
              <a:t>, 10. 02. 2020 </a:t>
            </a:r>
            <a:r>
              <a:rPr lang="cs-CZ" sz="1600" dirty="0" err="1">
                <a:solidFill>
                  <a:srgbClr val="FF0000"/>
                </a:solidFill>
              </a:rPr>
              <a:t>at</a:t>
            </a:r>
            <a:r>
              <a:rPr lang="cs-CZ" sz="1600" dirty="0">
                <a:solidFill>
                  <a:srgbClr val="FF0000"/>
                </a:solidFill>
              </a:rPr>
              <a:t> </a:t>
            </a:r>
            <a:r>
              <a:rPr lang="cs-CZ" sz="1600" dirty="0" smtClean="0">
                <a:solidFill>
                  <a:srgbClr val="FF0000"/>
                </a:solidFill>
              </a:rPr>
              <a:t>16.45</a:t>
            </a:r>
            <a:br>
              <a:rPr lang="cs-CZ" sz="1600" dirty="0" smtClean="0">
                <a:solidFill>
                  <a:srgbClr val="FF0000"/>
                </a:solidFill>
              </a:rPr>
            </a:br>
            <a:r>
              <a:rPr lang="cs-CZ" sz="1600" dirty="0" err="1" smtClean="0"/>
              <a:t>Krizkovskeho</a:t>
            </a:r>
            <a:r>
              <a:rPr lang="cs-CZ" sz="1600" dirty="0" smtClean="0"/>
              <a:t> 10, </a:t>
            </a:r>
            <a:r>
              <a:rPr lang="cs-CZ" sz="1600" dirty="0" err="1" smtClean="0"/>
              <a:t>room</a:t>
            </a:r>
            <a:r>
              <a:rPr lang="cs-CZ" sz="1600" dirty="0" smtClean="0"/>
              <a:t> 1.39, </a:t>
            </a:r>
            <a:r>
              <a:rPr lang="cs-CZ" sz="1600" dirty="0" err="1" smtClean="0"/>
              <a:t>ground</a:t>
            </a:r>
            <a:r>
              <a:rPr lang="cs-CZ" sz="1600" dirty="0" smtClean="0"/>
              <a:t> </a:t>
            </a:r>
            <a:r>
              <a:rPr lang="cs-CZ" sz="1600" dirty="0" err="1" smtClean="0"/>
              <a:t>floor</a:t>
            </a:r>
            <a:r>
              <a:rPr lang="cs-CZ" sz="1600" dirty="0"/>
              <a:t> </a:t>
            </a:r>
            <a:r>
              <a:rPr lang="cs-CZ" sz="1600" dirty="0" smtClean="0"/>
              <a:t> </a:t>
            </a:r>
            <a:endParaRPr lang="cs-CZ" sz="1600" dirty="0"/>
          </a:p>
        </p:txBody>
      </p:sp>
      <p:sp>
        <p:nvSpPr>
          <p:cNvPr id="4" name="Zástupný symbol pro zápatí 3"/>
          <p:cNvSpPr>
            <a:spLocks noGrp="1"/>
          </p:cNvSpPr>
          <p:nvPr>
            <p:ph type="ftr" sz="quarter" idx="11"/>
          </p:nvPr>
        </p:nvSpPr>
        <p:spPr/>
        <p:txBody>
          <a:bodyPr/>
          <a:lstStyle/>
          <a:p>
            <a:r>
              <a:rPr lang="cs-CZ" smtClean="0"/>
              <a:t>autor prezentace, datum prezentace, univerzitní oddělení, fakulta, adresa</a:t>
            </a:r>
            <a:endParaRPr lang="cs-CZ" dirty="0"/>
          </a:p>
        </p:txBody>
      </p:sp>
    </p:spTree>
    <p:extLst>
      <p:ext uri="{BB962C8B-B14F-4D97-AF65-F5344CB8AC3E}">
        <p14:creationId xmlns:p14="http://schemas.microsoft.com/office/powerpoint/2010/main" val="35532750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604242"/>
            <a:ext cx="7560000" cy="559178"/>
          </a:xfrm>
        </p:spPr>
        <p:txBody>
          <a:bodyPr/>
          <a:lstStyle/>
          <a:p>
            <a:r>
              <a:rPr lang="cs-CZ" dirty="0" err="1" smtClean="0"/>
              <a:t>Practical</a:t>
            </a:r>
            <a:r>
              <a:rPr lang="cs-CZ" dirty="0" smtClean="0"/>
              <a:t> </a:t>
            </a:r>
            <a:r>
              <a:rPr lang="cs-CZ" dirty="0" err="1" smtClean="0"/>
              <a:t>Information</a:t>
            </a:r>
            <a:r>
              <a:rPr lang="cs-CZ" dirty="0" smtClean="0"/>
              <a:t> II.</a:t>
            </a:r>
            <a:endParaRPr lang="cs-CZ" dirty="0"/>
          </a:p>
        </p:txBody>
      </p:sp>
      <p:sp>
        <p:nvSpPr>
          <p:cNvPr id="3" name="Zástupný symbol pro obsah 2"/>
          <p:cNvSpPr>
            <a:spLocks noGrp="1"/>
          </p:cNvSpPr>
          <p:nvPr>
            <p:ph idx="1"/>
          </p:nvPr>
        </p:nvSpPr>
        <p:spPr/>
        <p:txBody>
          <a:bodyPr/>
          <a:lstStyle/>
          <a:p>
            <a:r>
              <a:rPr lang="cs-CZ" b="1" dirty="0" err="1"/>
              <a:t>Guided</a:t>
            </a:r>
            <a:r>
              <a:rPr lang="cs-CZ" b="1" dirty="0"/>
              <a:t> tour </a:t>
            </a:r>
            <a:r>
              <a:rPr lang="cs-CZ" b="1" dirty="0" err="1"/>
              <a:t>with</a:t>
            </a:r>
            <a:r>
              <a:rPr lang="cs-CZ" b="1" dirty="0"/>
              <a:t> a Czech student </a:t>
            </a:r>
            <a:r>
              <a:rPr lang="cs-CZ" b="1" dirty="0" smtClean="0"/>
              <a:t>/ </a:t>
            </a:r>
            <a:r>
              <a:rPr lang="cs-CZ" b="1" dirty="0" err="1" smtClean="0"/>
              <a:t>guide</a:t>
            </a:r>
            <a:r>
              <a:rPr lang="cs-CZ" b="1" dirty="0" smtClean="0"/>
              <a:t> of </a:t>
            </a:r>
            <a:r>
              <a:rPr lang="cs-CZ" b="1" dirty="0" err="1" smtClean="0"/>
              <a:t>the</a:t>
            </a:r>
            <a:r>
              <a:rPr lang="cs-CZ" b="1" dirty="0" smtClean="0"/>
              <a:t> </a:t>
            </a:r>
            <a:r>
              <a:rPr lang="cs-CZ" b="1" dirty="0" err="1" smtClean="0"/>
              <a:t>group</a:t>
            </a:r>
            <a:endParaRPr lang="cs-CZ" b="1" dirty="0"/>
          </a:p>
          <a:p>
            <a:r>
              <a:rPr lang="cs-CZ" dirty="0" err="1"/>
              <a:t>Central</a:t>
            </a:r>
            <a:r>
              <a:rPr lang="cs-CZ" dirty="0"/>
              <a:t> </a:t>
            </a:r>
            <a:r>
              <a:rPr lang="cs-CZ" dirty="0" err="1"/>
              <a:t>Library</a:t>
            </a:r>
            <a:endParaRPr lang="cs-CZ" dirty="0"/>
          </a:p>
          <a:p>
            <a:r>
              <a:rPr lang="cs-CZ" dirty="0" err="1"/>
              <a:t>British</a:t>
            </a:r>
            <a:r>
              <a:rPr lang="cs-CZ" dirty="0"/>
              <a:t> </a:t>
            </a:r>
            <a:r>
              <a:rPr lang="cs-CZ" dirty="0" err="1"/>
              <a:t>Library</a:t>
            </a:r>
            <a:endParaRPr lang="cs-CZ" dirty="0"/>
          </a:p>
          <a:p>
            <a:r>
              <a:rPr lang="cs-CZ" dirty="0"/>
              <a:t>University </a:t>
            </a:r>
            <a:r>
              <a:rPr lang="cs-CZ" dirty="0" err="1" smtClean="0"/>
              <a:t>services</a:t>
            </a:r>
            <a:r>
              <a:rPr lang="cs-CZ" dirty="0" smtClean="0"/>
              <a:t>: </a:t>
            </a:r>
            <a:r>
              <a:rPr lang="cs-CZ" dirty="0" err="1"/>
              <a:t>Computer</a:t>
            </a:r>
            <a:r>
              <a:rPr lang="cs-CZ" dirty="0"/>
              <a:t> </a:t>
            </a:r>
            <a:r>
              <a:rPr lang="cs-CZ" dirty="0" err="1" smtClean="0"/>
              <a:t>Hall</a:t>
            </a:r>
            <a:r>
              <a:rPr lang="cs-CZ" dirty="0" smtClean="0"/>
              <a:t>, </a:t>
            </a:r>
            <a:r>
              <a:rPr lang="cs-CZ" dirty="0"/>
              <a:t>Xerox, ID </a:t>
            </a:r>
            <a:r>
              <a:rPr lang="cs-CZ" dirty="0" err="1" smtClean="0"/>
              <a:t>Card</a:t>
            </a:r>
            <a:r>
              <a:rPr lang="cs-CZ" dirty="0" smtClean="0"/>
              <a:t> Office</a:t>
            </a:r>
            <a:r>
              <a:rPr lang="cs-CZ" dirty="0"/>
              <a:t>, Cash </a:t>
            </a:r>
            <a:r>
              <a:rPr lang="cs-CZ" dirty="0" err="1"/>
              <a:t>desk</a:t>
            </a:r>
            <a:r>
              <a:rPr lang="cs-CZ" dirty="0"/>
              <a:t>, </a:t>
            </a:r>
            <a:r>
              <a:rPr lang="cs-CZ" dirty="0" err="1"/>
              <a:t>Bookshop</a:t>
            </a:r>
            <a:r>
              <a:rPr lang="cs-CZ" dirty="0"/>
              <a:t>, </a:t>
            </a:r>
          </a:p>
          <a:p>
            <a:r>
              <a:rPr lang="cs-CZ" dirty="0"/>
              <a:t>Basic </a:t>
            </a:r>
            <a:r>
              <a:rPr lang="cs-CZ" dirty="0" err="1"/>
              <a:t>orientation</a:t>
            </a:r>
            <a:r>
              <a:rPr lang="cs-CZ" dirty="0"/>
              <a:t> – </a:t>
            </a:r>
            <a:r>
              <a:rPr lang="cs-CZ" dirty="0" err="1" smtClean="0"/>
              <a:t>departments</a:t>
            </a:r>
            <a:endParaRPr lang="cs-CZ" dirty="0" smtClean="0"/>
          </a:p>
          <a:p>
            <a:endParaRPr lang="cs-CZ" dirty="0"/>
          </a:p>
          <a:p>
            <a:pPr marL="0" indent="0" algn="ctr">
              <a:buNone/>
            </a:pPr>
            <a:r>
              <a:rPr lang="cs-CZ" b="1" dirty="0" smtClean="0">
                <a:solidFill>
                  <a:srgbClr val="FF0000"/>
                </a:solidFill>
              </a:rPr>
              <a:t>IF YOU MISSED THE PRACTICAL INFO 2, PLEASE ASK YOUR </a:t>
            </a:r>
            <a:r>
              <a:rPr lang="cs-CZ" b="1" u="sng" dirty="0" smtClean="0">
                <a:solidFill>
                  <a:srgbClr val="FF0000"/>
                </a:solidFill>
              </a:rPr>
              <a:t>BUDDY</a:t>
            </a:r>
            <a:r>
              <a:rPr lang="cs-CZ" b="1" dirty="0" smtClean="0">
                <a:solidFill>
                  <a:srgbClr val="FF0000"/>
                </a:solidFill>
              </a:rPr>
              <a:t> FOR HELP </a:t>
            </a:r>
            <a:r>
              <a:rPr lang="cs-CZ" b="1" dirty="0" smtClean="0">
                <a:solidFill>
                  <a:srgbClr val="FF0000"/>
                </a:solidFill>
                <a:sym typeface="Wingdings" panose="05000000000000000000" pitchFamily="2" charset="2"/>
              </a:rPr>
              <a:t></a:t>
            </a:r>
            <a:endParaRPr lang="cs-CZ" b="1" dirty="0">
              <a:solidFill>
                <a:srgbClr val="FF0000"/>
              </a:solidFill>
            </a:endParaRPr>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10070274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dpis 4"/>
          <p:cNvSpPr>
            <a:spLocks noGrp="1"/>
          </p:cNvSpPr>
          <p:nvPr>
            <p:ph type="title"/>
          </p:nvPr>
        </p:nvSpPr>
        <p:spPr>
          <a:xfrm>
            <a:off x="720000" y="1620000"/>
            <a:ext cx="7560000" cy="738639"/>
          </a:xfrm>
          <a:ln>
            <a:solidFill>
              <a:schemeClr val="accent1"/>
            </a:solidFill>
          </a:ln>
        </p:spPr>
        <p:txBody>
          <a:bodyPr>
            <a:normAutofit fontScale="90000"/>
          </a:bodyPr>
          <a:lstStyle/>
          <a:p>
            <a:r>
              <a:rPr lang="cs-CZ" sz="2200" dirty="0" smtClean="0"/>
              <a:t>Meeting </a:t>
            </a:r>
            <a:r>
              <a:rPr lang="cs-CZ" sz="2200" dirty="0" err="1" smtClean="0"/>
              <a:t>Departmental</a:t>
            </a:r>
            <a:r>
              <a:rPr lang="cs-CZ" sz="2200" dirty="0" smtClean="0"/>
              <a:t> </a:t>
            </a:r>
            <a:r>
              <a:rPr lang="cs-CZ" sz="2200" dirty="0" err="1" smtClean="0"/>
              <a:t>Coordinators</a:t>
            </a:r>
            <a:r>
              <a:rPr lang="cs-CZ" sz="2200" dirty="0" smtClean="0"/>
              <a:t> </a:t>
            </a:r>
            <a:br>
              <a:rPr lang="cs-CZ" sz="2200" dirty="0" smtClean="0"/>
            </a:br>
            <a:r>
              <a:rPr lang="cs-CZ" sz="2200" dirty="0" smtClean="0"/>
              <a:t>(</a:t>
            </a:r>
            <a:r>
              <a:rPr lang="cs-CZ" sz="2200" dirty="0" err="1" smtClean="0"/>
              <a:t>Responsible</a:t>
            </a:r>
            <a:r>
              <a:rPr lang="cs-CZ" sz="2200" dirty="0" smtClean="0"/>
              <a:t> </a:t>
            </a:r>
            <a:r>
              <a:rPr lang="cs-CZ" sz="2200" dirty="0" err="1"/>
              <a:t>P</a:t>
            </a:r>
            <a:r>
              <a:rPr lang="cs-CZ" sz="2200" dirty="0" err="1" smtClean="0"/>
              <a:t>ersons</a:t>
            </a:r>
            <a:r>
              <a:rPr lang="cs-CZ" sz="2200" dirty="0"/>
              <a:t>) </a:t>
            </a:r>
            <a:r>
              <a:rPr lang="cs-CZ" sz="2200" dirty="0" smtClean="0"/>
              <a:t>– list of </a:t>
            </a:r>
            <a:r>
              <a:rPr lang="cs-CZ" sz="2200" dirty="0" err="1" smtClean="0"/>
              <a:t>all</a:t>
            </a:r>
            <a:r>
              <a:rPr lang="cs-CZ" sz="2200" dirty="0" smtClean="0"/>
              <a:t> </a:t>
            </a:r>
            <a:r>
              <a:rPr lang="cs-CZ" sz="2200" dirty="0" err="1" smtClean="0"/>
              <a:t>available</a:t>
            </a:r>
            <a:r>
              <a:rPr lang="cs-CZ" sz="2200" dirty="0" smtClean="0"/>
              <a:t> on </a:t>
            </a:r>
            <a:r>
              <a:rPr lang="cs-CZ" sz="2200" dirty="0" err="1" smtClean="0"/>
              <a:t>the</a:t>
            </a:r>
            <a:r>
              <a:rPr lang="cs-CZ" sz="2200" dirty="0" smtClean="0"/>
              <a:t> web</a:t>
            </a:r>
            <a:br>
              <a:rPr lang="cs-CZ" sz="2200" dirty="0" smtClean="0"/>
            </a:br>
            <a:r>
              <a:rPr lang="cs-CZ" sz="2200" dirty="0"/>
              <a:t/>
            </a:r>
            <a:br>
              <a:rPr lang="cs-CZ" sz="2200" dirty="0"/>
            </a:br>
            <a:r>
              <a:rPr lang="cs-CZ" sz="1600" dirty="0">
                <a:solidFill>
                  <a:srgbClr val="FF0000"/>
                </a:solidFill>
              </a:rPr>
              <a:t>https://www.upol.cz/en/students/exchange-students/departmental-coordinators</a:t>
            </a:r>
            <a:r>
              <a:rPr lang="cs-CZ" sz="1600" dirty="0" smtClean="0">
                <a:solidFill>
                  <a:srgbClr val="FF0000"/>
                </a:solidFill>
              </a:rPr>
              <a:t>/</a:t>
            </a:r>
            <a:r>
              <a:rPr lang="cs-CZ" sz="1600" dirty="0">
                <a:solidFill>
                  <a:srgbClr val="FF0000"/>
                </a:solidFill>
              </a:rPr>
              <a:t/>
            </a:r>
            <a:br>
              <a:rPr lang="cs-CZ" sz="1600" dirty="0">
                <a:solidFill>
                  <a:srgbClr val="FF0000"/>
                </a:solidFill>
              </a:rPr>
            </a:br>
            <a:r>
              <a:rPr lang="cs-CZ" dirty="0">
                <a:solidFill>
                  <a:srgbClr val="FF0000"/>
                </a:solidFill>
              </a:rPr>
              <a:t/>
            </a:r>
            <a:br>
              <a:rPr lang="cs-CZ" dirty="0">
                <a:solidFill>
                  <a:srgbClr val="FF0000"/>
                </a:solidFill>
              </a:rPr>
            </a:br>
            <a:r>
              <a:rPr lang="cs-CZ" sz="1600" dirty="0">
                <a:solidFill>
                  <a:srgbClr val="FF0000"/>
                </a:solidFill>
              </a:rPr>
              <a:t>Slavonic </a:t>
            </a:r>
            <a:r>
              <a:rPr lang="cs-CZ" sz="1600" dirty="0" err="1" smtClean="0">
                <a:solidFill>
                  <a:srgbClr val="FF0000"/>
                </a:solidFill>
              </a:rPr>
              <a:t>Studies</a:t>
            </a:r>
            <a:r>
              <a:rPr lang="cs-CZ" sz="1600" dirty="0" smtClean="0">
                <a:solidFill>
                  <a:srgbClr val="FF0000"/>
                </a:solidFill>
              </a:rPr>
              <a:t> </a:t>
            </a:r>
            <a:r>
              <a:rPr lang="cs-CZ" sz="1600" dirty="0" err="1" smtClean="0">
                <a:solidFill>
                  <a:schemeClr val="accent1">
                    <a:lumMod val="75000"/>
                  </a:schemeClr>
                </a:solidFill>
              </a:rPr>
              <a:t>Dept</a:t>
            </a:r>
            <a:r>
              <a:rPr lang="cs-CZ" sz="1600" dirty="0" smtClean="0"/>
              <a:t>.</a:t>
            </a:r>
            <a:br>
              <a:rPr lang="cs-CZ" sz="1600" dirty="0" smtClean="0"/>
            </a:br>
            <a:r>
              <a:rPr lang="cs-CZ" sz="1600" dirty="0" smtClean="0"/>
              <a:t>Mr. Jan Jeništa</a:t>
            </a:r>
            <a:r>
              <a:rPr lang="cs-CZ" sz="1600" dirty="0" smtClean="0">
                <a:solidFill>
                  <a:srgbClr val="FF0000"/>
                </a:solidFill>
              </a:rPr>
              <a:t/>
            </a:r>
            <a:br>
              <a:rPr lang="cs-CZ" sz="1600" dirty="0" smtClean="0">
                <a:solidFill>
                  <a:srgbClr val="FF0000"/>
                </a:solidFill>
              </a:rPr>
            </a:br>
            <a:r>
              <a:rPr lang="cs-CZ" sz="1600" dirty="0" err="1" smtClean="0">
                <a:solidFill>
                  <a:srgbClr val="FF0000"/>
                </a:solidFill>
              </a:rPr>
              <a:t>Mo</a:t>
            </a:r>
            <a:r>
              <a:rPr lang="cs-CZ" sz="1600" dirty="0">
                <a:solidFill>
                  <a:srgbClr val="FF0000"/>
                </a:solidFill>
              </a:rPr>
              <a:t> </a:t>
            </a:r>
            <a:r>
              <a:rPr lang="cs-CZ" sz="1600" dirty="0" smtClean="0">
                <a:solidFill>
                  <a:srgbClr val="FF0000"/>
                </a:solidFill>
              </a:rPr>
              <a:t>- </a:t>
            </a:r>
            <a:r>
              <a:rPr lang="cs-CZ" sz="1600" dirty="0" err="1" smtClean="0">
                <a:solidFill>
                  <a:srgbClr val="FF0000"/>
                </a:solidFill>
              </a:rPr>
              <a:t>Wed</a:t>
            </a:r>
            <a:r>
              <a:rPr lang="cs-CZ" sz="1600" dirty="0" smtClean="0">
                <a:solidFill>
                  <a:srgbClr val="FF0000"/>
                </a:solidFill>
              </a:rPr>
              <a:t> - 10:30-11:00</a:t>
            </a:r>
            <a:br>
              <a:rPr lang="cs-CZ" sz="1600" dirty="0" smtClean="0">
                <a:solidFill>
                  <a:srgbClr val="FF0000"/>
                </a:solidFill>
              </a:rPr>
            </a:br>
            <a:r>
              <a:rPr lang="cs-CZ" sz="1600" dirty="0" smtClean="0"/>
              <a:t>Křížkovského 10, </a:t>
            </a:r>
            <a:r>
              <a:rPr lang="cs-CZ" sz="1600" dirty="0" err="1" smtClean="0"/>
              <a:t>room</a:t>
            </a:r>
            <a:r>
              <a:rPr lang="cs-CZ" sz="1600" dirty="0" smtClean="0"/>
              <a:t> 4.31A (</a:t>
            </a:r>
            <a:r>
              <a:rPr lang="cs-CZ" sz="1600" dirty="0" err="1" smtClean="0"/>
              <a:t>FoA</a:t>
            </a:r>
            <a:r>
              <a:rPr lang="cs-CZ" sz="1600" dirty="0" smtClean="0"/>
              <a:t>)</a:t>
            </a:r>
            <a:br>
              <a:rPr lang="cs-CZ" sz="1600" dirty="0" smtClean="0"/>
            </a:br>
            <a:r>
              <a:rPr lang="cs-CZ" sz="1600" dirty="0" smtClean="0"/>
              <a:t/>
            </a:r>
            <a:br>
              <a:rPr lang="cs-CZ" sz="1600" dirty="0" smtClean="0"/>
            </a:br>
            <a:r>
              <a:rPr lang="cs-CZ" sz="1600" dirty="0" err="1" smtClean="0">
                <a:solidFill>
                  <a:srgbClr val="FF0000"/>
                </a:solidFill>
              </a:rPr>
              <a:t>Dept</a:t>
            </a:r>
            <a:r>
              <a:rPr lang="cs-CZ" sz="1600" dirty="0" smtClean="0">
                <a:solidFill>
                  <a:srgbClr val="FF0000"/>
                </a:solidFill>
              </a:rPr>
              <a:t>. </a:t>
            </a:r>
            <a:r>
              <a:rPr lang="cs-CZ" sz="1600" dirty="0" err="1" smtClean="0">
                <a:solidFill>
                  <a:srgbClr val="FF0000"/>
                </a:solidFill>
              </a:rPr>
              <a:t>of</a:t>
            </a:r>
            <a:r>
              <a:rPr lang="cs-CZ" sz="1600" dirty="0" smtClean="0">
                <a:solidFill>
                  <a:srgbClr val="FF0000"/>
                </a:solidFill>
              </a:rPr>
              <a:t> </a:t>
            </a:r>
            <a:r>
              <a:rPr lang="cs-CZ" sz="1600" dirty="0" err="1" smtClean="0">
                <a:solidFill>
                  <a:srgbClr val="FF0000"/>
                </a:solidFill>
              </a:rPr>
              <a:t>Applied</a:t>
            </a:r>
            <a:r>
              <a:rPr lang="cs-CZ" sz="1600" dirty="0" smtClean="0">
                <a:solidFill>
                  <a:srgbClr val="FF0000"/>
                </a:solidFill>
              </a:rPr>
              <a:t> </a:t>
            </a:r>
            <a:r>
              <a:rPr lang="cs-CZ" sz="1600" dirty="0" err="1" smtClean="0">
                <a:solidFill>
                  <a:srgbClr val="FF0000"/>
                </a:solidFill>
              </a:rPr>
              <a:t>Economy</a:t>
            </a:r>
            <a:r>
              <a:rPr lang="cs-CZ" sz="1600" dirty="0" smtClean="0">
                <a:solidFill>
                  <a:srgbClr val="FF0000"/>
                </a:solidFill>
              </a:rPr>
              <a:t/>
            </a:r>
            <a:br>
              <a:rPr lang="cs-CZ" sz="1600" dirty="0" smtClean="0">
                <a:solidFill>
                  <a:srgbClr val="FF0000"/>
                </a:solidFill>
              </a:rPr>
            </a:br>
            <a:r>
              <a:rPr lang="cs-CZ" sz="1600" dirty="0" err="1" smtClean="0">
                <a:solidFill>
                  <a:srgbClr val="FF0000"/>
                </a:solidFill>
              </a:rPr>
              <a:t>Ms</a:t>
            </a:r>
            <a:r>
              <a:rPr lang="cs-CZ" sz="1600" dirty="0" smtClean="0">
                <a:solidFill>
                  <a:srgbClr val="FF0000"/>
                </a:solidFill>
              </a:rPr>
              <a:t>.</a:t>
            </a:r>
            <a:r>
              <a:rPr lang="cs-CZ" sz="1600" dirty="0" smtClean="0"/>
              <a:t> Pavla Slavíčková</a:t>
            </a:r>
            <a:br>
              <a:rPr lang="cs-CZ" sz="1600" dirty="0" smtClean="0"/>
            </a:br>
            <a:r>
              <a:rPr lang="cs-CZ" sz="1600" dirty="0" smtClean="0"/>
              <a:t>Křížkovského 12, </a:t>
            </a:r>
            <a:r>
              <a:rPr lang="cs-CZ" sz="1600" dirty="0" err="1" smtClean="0"/>
              <a:t>room</a:t>
            </a:r>
            <a:r>
              <a:rPr lang="cs-CZ" sz="1600" dirty="0" smtClean="0"/>
              <a:t> 3.08 (</a:t>
            </a:r>
            <a:r>
              <a:rPr lang="cs-CZ" sz="1600" dirty="0" err="1" smtClean="0"/>
              <a:t>FoA</a:t>
            </a:r>
            <a:r>
              <a:rPr lang="cs-CZ" sz="1600" dirty="0" smtClean="0"/>
              <a:t>)</a:t>
            </a:r>
            <a:br>
              <a:rPr lang="cs-CZ" sz="1600" dirty="0" smtClean="0"/>
            </a:br>
            <a:r>
              <a:rPr lang="cs-CZ" sz="1600" dirty="0" err="1" smtClean="0"/>
              <a:t>during</a:t>
            </a:r>
            <a:r>
              <a:rPr lang="cs-CZ" sz="1600" dirty="0" smtClean="0"/>
              <a:t> </a:t>
            </a:r>
            <a:r>
              <a:rPr lang="cs-CZ" sz="1600" dirty="0" err="1" smtClean="0"/>
              <a:t>office</a:t>
            </a:r>
            <a:r>
              <a:rPr lang="cs-CZ" sz="1600" dirty="0" smtClean="0"/>
              <a:t> </a:t>
            </a:r>
            <a:r>
              <a:rPr lang="cs-CZ" sz="1600" dirty="0" err="1" smtClean="0"/>
              <a:t>hours</a:t>
            </a:r>
            <a:r>
              <a:rPr lang="cs-CZ" sz="1600" dirty="0" smtClean="0"/>
              <a:t/>
            </a:r>
            <a:br>
              <a:rPr lang="cs-CZ" sz="1600" dirty="0" smtClean="0"/>
            </a:br>
            <a:r>
              <a:rPr lang="cs-CZ" sz="1600" dirty="0" smtClean="0"/>
              <a:t/>
            </a:r>
            <a:br>
              <a:rPr lang="cs-CZ" sz="1600" dirty="0" smtClean="0"/>
            </a:br>
            <a:r>
              <a:rPr lang="cs-CZ" sz="1600" dirty="0"/>
              <a:t/>
            </a:r>
            <a:br>
              <a:rPr lang="cs-CZ" sz="1600" dirty="0"/>
            </a:br>
            <a:r>
              <a:rPr lang="cs-CZ" sz="1600" dirty="0" err="1" smtClean="0">
                <a:solidFill>
                  <a:srgbClr val="FF0000"/>
                </a:solidFill>
              </a:rPr>
              <a:t>Musicology</a:t>
            </a:r>
            <a:r>
              <a:rPr lang="cs-CZ" sz="1600" dirty="0" smtClean="0"/>
              <a:t> </a:t>
            </a:r>
            <a:r>
              <a:rPr lang="cs-CZ" sz="1600" dirty="0" err="1" smtClean="0"/>
              <a:t>Dept</a:t>
            </a:r>
            <a:r>
              <a:rPr lang="cs-CZ" sz="1600" dirty="0" smtClean="0"/>
              <a:t>.</a:t>
            </a:r>
            <a:br>
              <a:rPr lang="cs-CZ" sz="1600" dirty="0" smtClean="0"/>
            </a:br>
            <a:r>
              <a:rPr lang="cs-CZ" sz="1600" dirty="0" smtClean="0"/>
              <a:t>Mr. Jiří Kopecký</a:t>
            </a:r>
            <a:br>
              <a:rPr lang="cs-CZ" sz="1600" dirty="0" smtClean="0"/>
            </a:br>
            <a:r>
              <a:rPr lang="cs-CZ" sz="1600" dirty="0" smtClean="0"/>
              <a:t>Univerzitní 3, </a:t>
            </a:r>
            <a:r>
              <a:rPr lang="cs-CZ" sz="1600" dirty="0" err="1" smtClean="0"/>
              <a:t>Arts</a:t>
            </a:r>
            <a:r>
              <a:rPr lang="cs-CZ" sz="1600" dirty="0" smtClean="0"/>
              <a:t> Centre (Konvikt)</a:t>
            </a:r>
            <a:br>
              <a:rPr lang="cs-CZ" sz="1600" dirty="0" smtClean="0"/>
            </a:br>
            <a:r>
              <a:rPr lang="cs-CZ" sz="1600" dirty="0" smtClean="0"/>
              <a:t/>
            </a:r>
            <a:br>
              <a:rPr lang="cs-CZ" sz="1600" dirty="0" smtClean="0"/>
            </a:br>
            <a:r>
              <a:rPr lang="cs-CZ" sz="1600" dirty="0" err="1" smtClean="0">
                <a:solidFill>
                  <a:srgbClr val="FF0000"/>
                </a:solidFill>
              </a:rPr>
              <a:t>Theatre</a:t>
            </a:r>
            <a:r>
              <a:rPr lang="cs-CZ" sz="1600" dirty="0" smtClean="0">
                <a:solidFill>
                  <a:srgbClr val="FF0000"/>
                </a:solidFill>
              </a:rPr>
              <a:t> and Film Studies </a:t>
            </a:r>
            <a:r>
              <a:rPr lang="cs-CZ" sz="1600" dirty="0" err="1" smtClean="0"/>
              <a:t>Dept</a:t>
            </a:r>
            <a:r>
              <a:rPr lang="cs-CZ" sz="1600" dirty="0" smtClean="0"/>
              <a:t>.</a:t>
            </a:r>
            <a:br>
              <a:rPr lang="cs-CZ" sz="1600" dirty="0" smtClean="0"/>
            </a:br>
            <a:r>
              <a:rPr lang="cs-CZ" sz="1600" dirty="0" smtClean="0"/>
              <a:t>Mr. Milan Hain</a:t>
            </a:r>
            <a:br>
              <a:rPr lang="cs-CZ" sz="1600" dirty="0" smtClean="0"/>
            </a:br>
            <a:r>
              <a:rPr lang="cs-CZ" sz="1600" dirty="0" smtClean="0"/>
              <a:t>Univerzitní 3, </a:t>
            </a:r>
            <a:r>
              <a:rPr lang="cs-CZ" sz="1600" dirty="0" err="1" smtClean="0"/>
              <a:t>Arts</a:t>
            </a:r>
            <a:r>
              <a:rPr lang="cs-CZ" sz="1600" dirty="0"/>
              <a:t> </a:t>
            </a:r>
            <a:r>
              <a:rPr lang="cs-CZ" sz="1600" dirty="0" smtClean="0"/>
              <a:t>Centre (Konvikt), </a:t>
            </a:r>
            <a:r>
              <a:rPr lang="cs-CZ" sz="1600" dirty="0"/>
              <a:t>2nd </a:t>
            </a:r>
            <a:r>
              <a:rPr lang="cs-CZ" sz="1600" dirty="0" err="1"/>
              <a:t>floor</a:t>
            </a:r>
            <a:r>
              <a:rPr lang="cs-CZ" sz="1600" dirty="0"/>
              <a:t>, </a:t>
            </a:r>
            <a:r>
              <a:rPr lang="cs-CZ" sz="1600" dirty="0" err="1"/>
              <a:t>door</a:t>
            </a:r>
            <a:r>
              <a:rPr lang="cs-CZ" sz="1600" dirty="0"/>
              <a:t> 231</a:t>
            </a:r>
            <a:br>
              <a:rPr lang="cs-CZ" sz="1600" dirty="0"/>
            </a:br>
            <a:r>
              <a:rPr lang="cs-CZ" sz="1600" dirty="0" smtClean="0"/>
              <a:t/>
            </a:r>
            <a:br>
              <a:rPr lang="cs-CZ" sz="1600" dirty="0" smtClean="0"/>
            </a:br>
            <a:r>
              <a:rPr lang="cs-CZ" sz="1600" dirty="0"/>
              <a:t/>
            </a:r>
            <a:br>
              <a:rPr lang="cs-CZ" sz="1600" dirty="0"/>
            </a:br>
            <a:r>
              <a:rPr lang="cs-CZ" sz="2000" dirty="0" smtClean="0"/>
              <a:t/>
            </a:r>
            <a:br>
              <a:rPr lang="cs-CZ" sz="2000" dirty="0" smtClean="0"/>
            </a:br>
            <a:endParaRPr lang="cs-CZ" sz="1600" dirty="0"/>
          </a:p>
        </p:txBody>
      </p:sp>
      <p:sp>
        <p:nvSpPr>
          <p:cNvPr id="4" name="Zástupný symbol pro zápatí 3"/>
          <p:cNvSpPr>
            <a:spLocks noGrp="1"/>
          </p:cNvSpPr>
          <p:nvPr>
            <p:ph type="ftr" sz="quarter" idx="11"/>
          </p:nvPr>
        </p:nvSpPr>
        <p:spPr/>
        <p:txBody>
          <a:bodyPr/>
          <a:lstStyle/>
          <a:p>
            <a:r>
              <a:rPr lang="cs-CZ" dirty="0" smtClean="0"/>
              <a:t>autor prezentace, datum prezentace, univerzitní oddělení, fakulta, adresa</a:t>
            </a:r>
            <a:endParaRPr lang="cs-CZ" dirty="0"/>
          </a:p>
        </p:txBody>
      </p:sp>
    </p:spTree>
    <p:extLst>
      <p:ext uri="{BB962C8B-B14F-4D97-AF65-F5344CB8AC3E}">
        <p14:creationId xmlns:p14="http://schemas.microsoft.com/office/powerpoint/2010/main" val="42467764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20000" y="1550894"/>
            <a:ext cx="7560000" cy="528918"/>
          </a:xfrm>
        </p:spPr>
        <p:txBody>
          <a:bodyPr/>
          <a:lstStyle/>
          <a:p>
            <a:r>
              <a:rPr lang="cs-CZ" dirty="0" err="1" smtClean="0"/>
              <a:t>Who</a:t>
            </a:r>
            <a:r>
              <a:rPr lang="cs-CZ" dirty="0" smtClean="0"/>
              <a:t> </a:t>
            </a:r>
            <a:r>
              <a:rPr lang="cs-CZ" dirty="0" err="1" smtClean="0"/>
              <a:t>is</a:t>
            </a:r>
            <a:r>
              <a:rPr lang="cs-CZ" dirty="0" smtClean="0"/>
              <a:t> </a:t>
            </a:r>
            <a:r>
              <a:rPr lang="cs-CZ" dirty="0" err="1" smtClean="0"/>
              <a:t>Who</a:t>
            </a:r>
            <a:r>
              <a:rPr lang="cs-CZ" dirty="0" smtClean="0"/>
              <a:t>?  </a:t>
            </a:r>
            <a:endParaRPr lang="cs-CZ" dirty="0"/>
          </a:p>
        </p:txBody>
      </p:sp>
      <p:sp>
        <p:nvSpPr>
          <p:cNvPr id="3" name="Podnadpis 2"/>
          <p:cNvSpPr>
            <a:spLocks noGrp="1"/>
          </p:cNvSpPr>
          <p:nvPr>
            <p:ph type="subTitle" idx="1"/>
          </p:nvPr>
        </p:nvSpPr>
        <p:spPr>
          <a:xfrm>
            <a:off x="711036" y="2151529"/>
            <a:ext cx="7560000" cy="4132730"/>
          </a:xfrm>
        </p:spPr>
        <p:txBody>
          <a:bodyPr>
            <a:noAutofit/>
          </a:bodyPr>
          <a:lstStyle/>
          <a:p>
            <a:r>
              <a:rPr lang="cs-CZ" sz="1800" dirty="0" err="1">
                <a:solidFill>
                  <a:srgbClr val="FF0000"/>
                </a:solidFill>
              </a:rPr>
              <a:t>Institutional</a:t>
            </a:r>
            <a:r>
              <a:rPr lang="cs-CZ" sz="1800" dirty="0">
                <a:solidFill>
                  <a:srgbClr val="FF0000"/>
                </a:solidFill>
              </a:rPr>
              <a:t> </a:t>
            </a:r>
            <a:r>
              <a:rPr lang="cs-CZ" sz="1800" dirty="0" err="1">
                <a:solidFill>
                  <a:srgbClr val="FF0000"/>
                </a:solidFill>
              </a:rPr>
              <a:t>coordinator</a:t>
            </a:r>
            <a:r>
              <a:rPr lang="cs-CZ" sz="1800" dirty="0">
                <a:solidFill>
                  <a:srgbClr val="FF0000"/>
                </a:solidFill>
              </a:rPr>
              <a:t> </a:t>
            </a:r>
            <a:r>
              <a:rPr lang="en-US" sz="1800" dirty="0" smtClean="0">
                <a:solidFill>
                  <a:srgbClr val="0070C0"/>
                </a:solidFill>
              </a:rPr>
              <a:t>/ </a:t>
            </a:r>
            <a:r>
              <a:rPr lang="cs-CZ" sz="1800" dirty="0" smtClean="0">
                <a:solidFill>
                  <a:srgbClr val="0070C0"/>
                </a:solidFill>
              </a:rPr>
              <a:t>Mrs. </a:t>
            </a:r>
            <a:r>
              <a:rPr lang="cs-CZ" sz="1800" dirty="0">
                <a:solidFill>
                  <a:srgbClr val="0070C0"/>
                </a:solidFill>
              </a:rPr>
              <a:t>Yvona </a:t>
            </a:r>
            <a:r>
              <a:rPr lang="cs-CZ" sz="1800" dirty="0" smtClean="0">
                <a:solidFill>
                  <a:srgbClr val="0070C0"/>
                </a:solidFill>
              </a:rPr>
              <a:t>Vyhnánková (International Relations Office) </a:t>
            </a:r>
          </a:p>
          <a:p>
            <a:r>
              <a:rPr lang="cs-CZ" sz="1800" dirty="0" smtClean="0">
                <a:solidFill>
                  <a:srgbClr val="FF0000"/>
                </a:solidFill>
              </a:rPr>
              <a:t>Incoming Student Coordinator </a:t>
            </a:r>
            <a:r>
              <a:rPr lang="cs-CZ" sz="1800" dirty="0" smtClean="0">
                <a:solidFill>
                  <a:srgbClr val="0070C0"/>
                </a:solidFill>
              </a:rPr>
              <a:t>/ Zuzana Hamdanieh / Tereza Kalousková/ Eva Ohnisková and Klára Henzlová (</a:t>
            </a:r>
            <a:r>
              <a:rPr lang="cs-CZ" sz="1800" dirty="0" err="1" smtClean="0">
                <a:solidFill>
                  <a:srgbClr val="0070C0"/>
                </a:solidFill>
              </a:rPr>
              <a:t>general</a:t>
            </a:r>
            <a:r>
              <a:rPr lang="cs-CZ" sz="1800" dirty="0" smtClean="0">
                <a:solidFill>
                  <a:srgbClr val="0070C0"/>
                </a:solidFill>
              </a:rPr>
              <a:t> and </a:t>
            </a:r>
            <a:r>
              <a:rPr lang="cs-CZ" sz="1800" dirty="0" err="1" smtClean="0">
                <a:solidFill>
                  <a:srgbClr val="0070C0"/>
                </a:solidFill>
              </a:rPr>
              <a:t>practical</a:t>
            </a:r>
            <a:r>
              <a:rPr lang="cs-CZ" sz="1800" dirty="0" smtClean="0">
                <a:solidFill>
                  <a:srgbClr val="0070C0"/>
                </a:solidFill>
              </a:rPr>
              <a:t> </a:t>
            </a:r>
            <a:r>
              <a:rPr lang="cs-CZ" sz="1800" dirty="0" err="1" smtClean="0">
                <a:solidFill>
                  <a:srgbClr val="0070C0"/>
                </a:solidFill>
              </a:rPr>
              <a:t>issues</a:t>
            </a:r>
            <a:r>
              <a:rPr lang="cs-CZ" sz="1800" dirty="0" smtClean="0">
                <a:solidFill>
                  <a:srgbClr val="0070C0"/>
                </a:solidFill>
              </a:rPr>
              <a:t>)</a:t>
            </a:r>
          </a:p>
          <a:p>
            <a:r>
              <a:rPr lang="cs-CZ" sz="1800" dirty="0" err="1" smtClean="0">
                <a:solidFill>
                  <a:srgbClr val="FF0000"/>
                </a:solidFill>
              </a:rPr>
              <a:t>Faculty</a:t>
            </a:r>
            <a:r>
              <a:rPr lang="cs-CZ" sz="1800" dirty="0" smtClean="0">
                <a:solidFill>
                  <a:srgbClr val="FF0000"/>
                </a:solidFill>
              </a:rPr>
              <a:t> </a:t>
            </a:r>
            <a:r>
              <a:rPr lang="cs-CZ" sz="1800" dirty="0" err="1">
                <a:solidFill>
                  <a:srgbClr val="FF0000"/>
                </a:solidFill>
              </a:rPr>
              <a:t>coordinator</a:t>
            </a:r>
            <a:r>
              <a:rPr lang="en-US" sz="1800" dirty="0">
                <a:solidFill>
                  <a:srgbClr val="FF0000"/>
                </a:solidFill>
              </a:rPr>
              <a:t> </a:t>
            </a:r>
            <a:r>
              <a:rPr lang="en-US" sz="1800" dirty="0" smtClean="0">
                <a:solidFill>
                  <a:srgbClr val="0070C0"/>
                </a:solidFill>
              </a:rPr>
              <a:t>(see </a:t>
            </a:r>
            <a:r>
              <a:rPr lang="cs-CZ" sz="1800" dirty="0" err="1" smtClean="0">
                <a:solidFill>
                  <a:srgbClr val="0070C0"/>
                </a:solidFill>
              </a:rPr>
              <a:t>the</a:t>
            </a:r>
            <a:r>
              <a:rPr lang="en-US" sz="1800" dirty="0" smtClean="0">
                <a:solidFill>
                  <a:srgbClr val="0070C0"/>
                </a:solidFill>
              </a:rPr>
              <a:t> </a:t>
            </a:r>
            <a:r>
              <a:rPr lang="en-US" sz="1800" dirty="0">
                <a:solidFill>
                  <a:srgbClr val="0070C0"/>
                </a:solidFill>
              </a:rPr>
              <a:t>list of coordinators)</a:t>
            </a:r>
          </a:p>
          <a:p>
            <a:r>
              <a:rPr lang="en-US" sz="1800" dirty="0">
                <a:solidFill>
                  <a:srgbClr val="0070C0"/>
                </a:solidFill>
              </a:rPr>
              <a:t>    - e</a:t>
            </a:r>
            <a:r>
              <a:rPr lang="cs-CZ" sz="1800" dirty="0">
                <a:solidFill>
                  <a:srgbClr val="0070C0"/>
                </a:solidFill>
              </a:rPr>
              <a:t>ach </a:t>
            </a:r>
            <a:r>
              <a:rPr lang="cs-CZ" sz="1800" dirty="0" err="1">
                <a:solidFill>
                  <a:srgbClr val="0070C0"/>
                </a:solidFill>
              </a:rPr>
              <a:t>faculty</a:t>
            </a:r>
            <a:r>
              <a:rPr lang="cs-CZ" sz="1800" dirty="0">
                <a:solidFill>
                  <a:srgbClr val="0070C0"/>
                </a:solidFill>
              </a:rPr>
              <a:t> has </a:t>
            </a:r>
            <a:r>
              <a:rPr lang="cs-CZ" sz="1800" dirty="0" smtClean="0">
                <a:solidFill>
                  <a:srgbClr val="0070C0"/>
                </a:solidFill>
              </a:rPr>
              <a:t>a </a:t>
            </a:r>
            <a:r>
              <a:rPr lang="cs-CZ" sz="1800" b="1" dirty="0" err="1">
                <a:solidFill>
                  <a:srgbClr val="0070C0"/>
                </a:solidFill>
              </a:rPr>
              <a:t>F</a:t>
            </a:r>
            <a:r>
              <a:rPr lang="cs-CZ" sz="1800" b="1" dirty="0" err="1" smtClean="0">
                <a:solidFill>
                  <a:srgbClr val="0070C0"/>
                </a:solidFill>
              </a:rPr>
              <a:t>aculty</a:t>
            </a:r>
            <a:r>
              <a:rPr lang="cs-CZ" sz="1800" b="1" dirty="0" smtClean="0">
                <a:solidFill>
                  <a:srgbClr val="0070C0"/>
                </a:solidFill>
              </a:rPr>
              <a:t> International </a:t>
            </a:r>
            <a:r>
              <a:rPr lang="cs-CZ" sz="1800" b="1" dirty="0">
                <a:solidFill>
                  <a:srgbClr val="0070C0"/>
                </a:solidFill>
              </a:rPr>
              <a:t>R</a:t>
            </a:r>
            <a:r>
              <a:rPr lang="cs-CZ" sz="1800" b="1" dirty="0" smtClean="0">
                <a:solidFill>
                  <a:srgbClr val="0070C0"/>
                </a:solidFill>
              </a:rPr>
              <a:t>elations </a:t>
            </a:r>
            <a:r>
              <a:rPr lang="cs-CZ" sz="1800" b="1" dirty="0" err="1" smtClean="0">
                <a:solidFill>
                  <a:srgbClr val="0070C0"/>
                </a:solidFill>
              </a:rPr>
              <a:t>Officer</a:t>
            </a:r>
            <a:r>
              <a:rPr lang="cs-CZ" sz="1800" dirty="0" smtClean="0">
                <a:solidFill>
                  <a:srgbClr val="0070C0"/>
                </a:solidFill>
              </a:rPr>
              <a:t>(s)</a:t>
            </a:r>
            <a:r>
              <a:rPr lang="cs-CZ" sz="1800" b="1" dirty="0" smtClean="0">
                <a:solidFill>
                  <a:srgbClr val="0070C0"/>
                </a:solidFill>
              </a:rPr>
              <a:t> </a:t>
            </a:r>
          </a:p>
          <a:p>
            <a:r>
              <a:rPr lang="cs-CZ" sz="1800" dirty="0" smtClean="0">
                <a:solidFill>
                  <a:srgbClr val="0070C0"/>
                </a:solidFill>
              </a:rPr>
              <a:t>      for </a:t>
            </a:r>
            <a:r>
              <a:rPr lang="cs-CZ" sz="1800" dirty="0" err="1" smtClean="0">
                <a:solidFill>
                  <a:srgbClr val="0070C0"/>
                </a:solidFill>
              </a:rPr>
              <a:t>international</a:t>
            </a:r>
            <a:r>
              <a:rPr lang="cs-CZ" sz="1800" dirty="0" smtClean="0">
                <a:solidFill>
                  <a:srgbClr val="0070C0"/>
                </a:solidFill>
              </a:rPr>
              <a:t> students </a:t>
            </a:r>
            <a:r>
              <a:rPr lang="cs-CZ" sz="1600" dirty="0" smtClean="0">
                <a:solidFill>
                  <a:srgbClr val="0070C0"/>
                </a:solidFill>
              </a:rPr>
              <a:t>(8 </a:t>
            </a:r>
            <a:r>
              <a:rPr lang="cs-CZ" sz="1600" dirty="0" err="1" smtClean="0">
                <a:solidFill>
                  <a:srgbClr val="0070C0"/>
                </a:solidFill>
              </a:rPr>
              <a:t>officers</a:t>
            </a:r>
            <a:r>
              <a:rPr lang="cs-CZ" sz="1600" dirty="0" smtClean="0">
                <a:solidFill>
                  <a:srgbClr val="0070C0"/>
                </a:solidFill>
              </a:rPr>
              <a:t>)</a:t>
            </a:r>
            <a:endParaRPr lang="en-US" sz="1600" dirty="0">
              <a:solidFill>
                <a:srgbClr val="0070C0"/>
              </a:solidFill>
            </a:endParaRPr>
          </a:p>
          <a:p>
            <a:r>
              <a:rPr lang="en-US" sz="1800" dirty="0">
                <a:solidFill>
                  <a:srgbClr val="0070C0"/>
                </a:solidFill>
              </a:rPr>
              <a:t>    -</a:t>
            </a:r>
            <a:r>
              <a:rPr lang="cs-CZ" sz="1800" dirty="0">
                <a:solidFill>
                  <a:srgbClr val="0070C0"/>
                </a:solidFill>
              </a:rPr>
              <a:t> </a:t>
            </a:r>
            <a:r>
              <a:rPr lang="en-US" sz="1800" dirty="0" err="1">
                <a:solidFill>
                  <a:srgbClr val="0070C0"/>
                </a:solidFill>
              </a:rPr>
              <a:t>dea</a:t>
            </a:r>
            <a:r>
              <a:rPr lang="cs-CZ" sz="1800" dirty="0" err="1" smtClean="0">
                <a:solidFill>
                  <a:srgbClr val="0070C0"/>
                </a:solidFill>
              </a:rPr>
              <a:t>ls</a:t>
            </a:r>
            <a:r>
              <a:rPr lang="cs-CZ" sz="1800" dirty="0" smtClean="0">
                <a:solidFill>
                  <a:srgbClr val="0070C0"/>
                </a:solidFill>
              </a:rPr>
              <a:t> </a:t>
            </a:r>
            <a:r>
              <a:rPr lang="cs-CZ" sz="1800" dirty="0" err="1">
                <a:solidFill>
                  <a:srgbClr val="0070C0"/>
                </a:solidFill>
              </a:rPr>
              <a:t>with</a:t>
            </a:r>
            <a:r>
              <a:rPr lang="cs-CZ" sz="1800" dirty="0">
                <a:solidFill>
                  <a:srgbClr val="0070C0"/>
                </a:solidFill>
              </a:rPr>
              <a:t> </a:t>
            </a:r>
            <a:r>
              <a:rPr lang="cs-CZ" sz="1800" b="1" dirty="0" smtClean="0">
                <a:solidFill>
                  <a:srgbClr val="0070C0"/>
                </a:solidFill>
              </a:rPr>
              <a:t>STAG/</a:t>
            </a:r>
            <a:r>
              <a:rPr lang="cs-CZ" sz="1800" b="1" dirty="0" err="1">
                <a:solidFill>
                  <a:srgbClr val="0070C0"/>
                </a:solidFill>
              </a:rPr>
              <a:t>E</a:t>
            </a:r>
            <a:r>
              <a:rPr lang="cs-CZ" sz="1800" b="1" dirty="0" err="1" smtClean="0">
                <a:solidFill>
                  <a:srgbClr val="0070C0"/>
                </a:solidFill>
              </a:rPr>
              <a:t>nrolment</a:t>
            </a:r>
            <a:r>
              <a:rPr lang="cs-CZ" sz="1800" b="1" dirty="0" smtClean="0">
                <a:solidFill>
                  <a:srgbClr val="0070C0"/>
                </a:solidFill>
              </a:rPr>
              <a:t> </a:t>
            </a:r>
            <a:r>
              <a:rPr lang="cs-CZ" sz="1800" b="1" dirty="0" err="1" smtClean="0">
                <a:solidFill>
                  <a:srgbClr val="0070C0"/>
                </a:solidFill>
              </a:rPr>
              <a:t>Form</a:t>
            </a:r>
            <a:r>
              <a:rPr lang="cs-CZ" sz="1800" b="1" dirty="0">
                <a:solidFill>
                  <a:srgbClr val="0070C0"/>
                </a:solidFill>
              </a:rPr>
              <a:t>, </a:t>
            </a:r>
            <a:r>
              <a:rPr lang="cs-CZ" sz="1800" b="1" dirty="0" err="1" smtClean="0">
                <a:solidFill>
                  <a:srgbClr val="0070C0"/>
                </a:solidFill>
              </a:rPr>
              <a:t>Accommodation</a:t>
            </a:r>
            <a:r>
              <a:rPr lang="cs-CZ" sz="1800" b="1" dirty="0" smtClean="0">
                <a:solidFill>
                  <a:srgbClr val="0070C0"/>
                </a:solidFill>
              </a:rPr>
              <a:t> </a:t>
            </a:r>
            <a:r>
              <a:rPr lang="cs-CZ" sz="1800" b="1" dirty="0" err="1" smtClean="0">
                <a:solidFill>
                  <a:srgbClr val="0070C0"/>
                </a:solidFill>
              </a:rPr>
              <a:t>Subsidy</a:t>
            </a:r>
            <a:r>
              <a:rPr lang="cs-CZ" sz="1800" dirty="0">
                <a:solidFill>
                  <a:srgbClr val="0070C0"/>
                </a:solidFill>
              </a:rPr>
              <a:t>,</a:t>
            </a:r>
            <a:r>
              <a:rPr lang="en-US" sz="1800" dirty="0">
                <a:solidFill>
                  <a:srgbClr val="0070C0"/>
                </a:solidFill>
              </a:rPr>
              <a:t> </a:t>
            </a:r>
          </a:p>
          <a:p>
            <a:r>
              <a:rPr lang="en-US" sz="1800" dirty="0">
                <a:solidFill>
                  <a:srgbClr val="0070C0"/>
                </a:solidFill>
              </a:rPr>
              <a:t>    -</a:t>
            </a:r>
            <a:r>
              <a:rPr lang="cs-CZ" sz="1800" dirty="0">
                <a:solidFill>
                  <a:srgbClr val="0070C0"/>
                </a:solidFill>
              </a:rPr>
              <a:t> </a:t>
            </a:r>
            <a:r>
              <a:rPr lang="en-US" sz="1800" dirty="0" smtClean="0">
                <a:solidFill>
                  <a:srgbClr val="0070C0"/>
                </a:solidFill>
              </a:rPr>
              <a:t>prepare</a:t>
            </a:r>
            <a:r>
              <a:rPr lang="cs-CZ" sz="1800" dirty="0" smtClean="0">
                <a:solidFill>
                  <a:srgbClr val="0070C0"/>
                </a:solidFill>
              </a:rPr>
              <a:t>s</a:t>
            </a:r>
            <a:r>
              <a:rPr lang="en-US" sz="1800" dirty="0" smtClean="0">
                <a:solidFill>
                  <a:srgbClr val="0070C0"/>
                </a:solidFill>
              </a:rPr>
              <a:t> </a:t>
            </a:r>
            <a:r>
              <a:rPr lang="cs-CZ" sz="1800" b="1" dirty="0" err="1" smtClean="0">
                <a:solidFill>
                  <a:srgbClr val="0070C0"/>
                </a:solidFill>
              </a:rPr>
              <a:t>Final</a:t>
            </a:r>
            <a:r>
              <a:rPr lang="cs-CZ" sz="1800" b="1" dirty="0" smtClean="0">
                <a:solidFill>
                  <a:srgbClr val="0070C0"/>
                </a:solidFill>
              </a:rPr>
              <a:t> </a:t>
            </a:r>
            <a:r>
              <a:rPr lang="cs-CZ" sz="1800" b="1" dirty="0" err="1" smtClean="0">
                <a:solidFill>
                  <a:srgbClr val="0070C0"/>
                </a:solidFill>
              </a:rPr>
              <a:t>Transcript</a:t>
            </a:r>
            <a:r>
              <a:rPr lang="cs-CZ" sz="1800" b="1" dirty="0" smtClean="0">
                <a:solidFill>
                  <a:srgbClr val="0070C0"/>
                </a:solidFill>
              </a:rPr>
              <a:t> of </a:t>
            </a:r>
            <a:r>
              <a:rPr lang="cs-CZ" sz="1800" b="1" dirty="0" err="1" smtClean="0">
                <a:solidFill>
                  <a:srgbClr val="0070C0"/>
                </a:solidFill>
              </a:rPr>
              <a:t>Records</a:t>
            </a:r>
            <a:endParaRPr lang="cs-CZ" sz="1800" b="1" dirty="0" smtClean="0">
              <a:solidFill>
                <a:srgbClr val="0070C0"/>
              </a:solidFill>
            </a:endParaRPr>
          </a:p>
          <a:p>
            <a:r>
              <a:rPr lang="en-US" sz="1800" dirty="0" smtClean="0">
                <a:solidFill>
                  <a:srgbClr val="FF0000"/>
                </a:solidFill>
              </a:rPr>
              <a:t>Departmental coordinator</a:t>
            </a:r>
            <a:r>
              <a:rPr lang="cs-CZ" sz="1800" dirty="0" smtClean="0">
                <a:solidFill>
                  <a:srgbClr val="FF0000"/>
                </a:solidFill>
              </a:rPr>
              <a:t> = </a:t>
            </a:r>
            <a:r>
              <a:rPr lang="cs-CZ" sz="1800" dirty="0" err="1" smtClean="0">
                <a:solidFill>
                  <a:srgbClr val="FF0000"/>
                </a:solidFill>
              </a:rPr>
              <a:t>Responsible</a:t>
            </a:r>
            <a:r>
              <a:rPr lang="cs-CZ" sz="1800" dirty="0" smtClean="0">
                <a:solidFill>
                  <a:srgbClr val="FF0000"/>
                </a:solidFill>
              </a:rPr>
              <a:t> Person</a:t>
            </a:r>
            <a:endParaRPr lang="en-US" sz="1800" dirty="0">
              <a:solidFill>
                <a:srgbClr val="FF0000"/>
              </a:solidFill>
            </a:endParaRPr>
          </a:p>
          <a:p>
            <a:r>
              <a:rPr lang="en-US" sz="1800" dirty="0"/>
              <a:t>     </a:t>
            </a:r>
            <a:r>
              <a:rPr lang="en-US" sz="1800" dirty="0">
                <a:solidFill>
                  <a:srgbClr val="0070C0"/>
                </a:solidFill>
              </a:rPr>
              <a:t>- </a:t>
            </a:r>
            <a:r>
              <a:rPr lang="cs-CZ" sz="1800" dirty="0" err="1">
                <a:solidFill>
                  <a:srgbClr val="0070C0"/>
                </a:solidFill>
              </a:rPr>
              <a:t>information</a:t>
            </a:r>
            <a:r>
              <a:rPr lang="en-US" sz="1800" dirty="0">
                <a:solidFill>
                  <a:srgbClr val="0070C0"/>
                </a:solidFill>
              </a:rPr>
              <a:t> on courses, study plan</a:t>
            </a:r>
          </a:p>
          <a:p>
            <a:r>
              <a:rPr lang="en-US" sz="1800" dirty="0">
                <a:solidFill>
                  <a:srgbClr val="0070C0"/>
                </a:solidFill>
              </a:rPr>
              <a:t>     - </a:t>
            </a:r>
            <a:r>
              <a:rPr lang="en-US" sz="1800" b="1" dirty="0" smtClean="0">
                <a:solidFill>
                  <a:srgbClr val="0070C0"/>
                </a:solidFill>
              </a:rPr>
              <a:t>person </a:t>
            </a:r>
            <a:r>
              <a:rPr lang="en-US" sz="1800" b="1" dirty="0">
                <a:solidFill>
                  <a:srgbClr val="0070C0"/>
                </a:solidFill>
              </a:rPr>
              <a:t>to sign </a:t>
            </a:r>
            <a:r>
              <a:rPr lang="cs-CZ" sz="1800" dirty="0" err="1">
                <a:solidFill>
                  <a:srgbClr val="0070C0"/>
                </a:solidFill>
              </a:rPr>
              <a:t>your</a:t>
            </a:r>
            <a:r>
              <a:rPr lang="cs-CZ" sz="1800" dirty="0">
                <a:solidFill>
                  <a:srgbClr val="0070C0"/>
                </a:solidFill>
              </a:rPr>
              <a:t> </a:t>
            </a:r>
            <a:r>
              <a:rPr lang="cs-CZ" sz="1800" dirty="0" smtClean="0">
                <a:solidFill>
                  <a:srgbClr val="0070C0"/>
                </a:solidFill>
              </a:rPr>
              <a:t>L</a:t>
            </a:r>
            <a:r>
              <a:rPr lang="en-US" sz="1800" dirty="0" smtClean="0">
                <a:solidFill>
                  <a:srgbClr val="0070C0"/>
                </a:solidFill>
              </a:rPr>
              <a:t>earning </a:t>
            </a:r>
            <a:r>
              <a:rPr lang="cs-CZ" sz="1800" dirty="0" smtClean="0">
                <a:solidFill>
                  <a:srgbClr val="0070C0"/>
                </a:solidFill>
              </a:rPr>
              <a:t>A</a:t>
            </a:r>
            <a:r>
              <a:rPr lang="en-US" sz="1800" dirty="0" err="1" smtClean="0">
                <a:solidFill>
                  <a:srgbClr val="0070C0"/>
                </a:solidFill>
              </a:rPr>
              <a:t>greement</a:t>
            </a:r>
            <a:r>
              <a:rPr lang="cs-CZ" sz="1800" dirty="0" smtClean="0">
                <a:solidFill>
                  <a:srgbClr val="0070C0"/>
                </a:solidFill>
              </a:rPr>
              <a:t>/ </a:t>
            </a:r>
            <a:r>
              <a:rPr lang="cs-CZ" sz="1800" dirty="0" err="1" smtClean="0">
                <a:solidFill>
                  <a:srgbClr val="0070C0"/>
                </a:solidFill>
              </a:rPr>
              <a:t>guarantee</a:t>
            </a:r>
            <a:r>
              <a:rPr lang="cs-CZ" sz="1800" dirty="0" smtClean="0">
                <a:solidFill>
                  <a:srgbClr val="0070C0"/>
                </a:solidFill>
              </a:rPr>
              <a:t> </a:t>
            </a:r>
            <a:r>
              <a:rPr lang="cs-CZ" sz="1800" dirty="0" err="1" smtClean="0">
                <a:solidFill>
                  <a:srgbClr val="0070C0"/>
                </a:solidFill>
              </a:rPr>
              <a:t>your</a:t>
            </a:r>
            <a:r>
              <a:rPr lang="cs-CZ" sz="1800" dirty="0" smtClean="0">
                <a:solidFill>
                  <a:srgbClr val="0070C0"/>
                </a:solidFill>
              </a:rPr>
              <a:t> study </a:t>
            </a:r>
            <a:r>
              <a:rPr lang="cs-CZ" sz="1800" dirty="0" err="1" smtClean="0">
                <a:solidFill>
                  <a:srgbClr val="0070C0"/>
                </a:solidFill>
              </a:rPr>
              <a:t>plan</a:t>
            </a:r>
            <a:endParaRPr lang="cs-CZ" sz="1800" dirty="0">
              <a:solidFill>
                <a:srgbClr val="0070C0"/>
              </a:solidFill>
            </a:endParaRPr>
          </a:p>
          <a:p>
            <a:r>
              <a:rPr lang="cs-CZ" sz="1800" dirty="0" smtClean="0">
                <a:solidFill>
                  <a:srgbClr val="0070C0"/>
                </a:solidFill>
              </a:rPr>
              <a:t> </a:t>
            </a:r>
            <a:endParaRPr lang="cs-CZ" sz="1800" dirty="0">
              <a:solidFill>
                <a:srgbClr val="0070C0"/>
              </a:solidFill>
            </a:endParaRPr>
          </a:p>
        </p:txBody>
      </p:sp>
      <p:sp>
        <p:nvSpPr>
          <p:cNvPr id="5"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2586252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Meeting </a:t>
            </a:r>
            <a:r>
              <a:rPr lang="cs-CZ" dirty="0" err="1" smtClean="0"/>
              <a:t>Departmental</a:t>
            </a:r>
            <a:r>
              <a:rPr lang="cs-CZ" dirty="0" smtClean="0"/>
              <a:t> </a:t>
            </a:r>
            <a:r>
              <a:rPr lang="cs-CZ" dirty="0" err="1" smtClean="0"/>
              <a:t>Coordinators</a:t>
            </a:r>
            <a:r>
              <a:rPr lang="cs-CZ" dirty="0" smtClean="0"/>
              <a:t/>
            </a:r>
            <a:br>
              <a:rPr lang="cs-CZ" dirty="0" smtClean="0"/>
            </a:br>
            <a:r>
              <a:rPr lang="cs-CZ" sz="2200" dirty="0"/>
              <a:t>(</a:t>
            </a:r>
            <a:r>
              <a:rPr lang="cs-CZ" sz="2200" dirty="0" err="1"/>
              <a:t>Responsible</a:t>
            </a:r>
            <a:r>
              <a:rPr lang="cs-CZ" sz="2200" dirty="0"/>
              <a:t> </a:t>
            </a:r>
            <a:r>
              <a:rPr lang="cs-CZ" sz="2200" dirty="0" err="1"/>
              <a:t>Persons</a:t>
            </a:r>
            <a:r>
              <a:rPr lang="cs-CZ" sz="2200" dirty="0"/>
              <a:t>) – list of </a:t>
            </a:r>
            <a:r>
              <a:rPr lang="cs-CZ" sz="2200" dirty="0" err="1"/>
              <a:t>all</a:t>
            </a:r>
            <a:r>
              <a:rPr lang="cs-CZ" sz="2200" dirty="0"/>
              <a:t> </a:t>
            </a:r>
            <a:r>
              <a:rPr lang="cs-CZ" sz="2200" dirty="0" err="1"/>
              <a:t>available</a:t>
            </a:r>
            <a:r>
              <a:rPr lang="cs-CZ" sz="2200" dirty="0"/>
              <a:t> on </a:t>
            </a:r>
            <a:r>
              <a:rPr lang="cs-CZ" sz="2200" dirty="0" err="1"/>
              <a:t>the</a:t>
            </a:r>
            <a:r>
              <a:rPr lang="cs-CZ" sz="2200" dirty="0"/>
              <a:t> web</a:t>
            </a:r>
            <a:br>
              <a:rPr lang="cs-CZ" sz="2200" dirty="0"/>
            </a:br>
            <a:r>
              <a:rPr lang="cs-CZ" dirty="0"/>
              <a:t/>
            </a:r>
            <a:br>
              <a:rPr lang="cs-CZ" dirty="0"/>
            </a:br>
            <a:endParaRPr lang="cs-CZ" dirty="0"/>
          </a:p>
        </p:txBody>
      </p:sp>
      <p:sp>
        <p:nvSpPr>
          <p:cNvPr id="3" name="Zástupný symbol pro zápatí 2"/>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4" name="Obdélník 3"/>
          <p:cNvSpPr/>
          <p:nvPr/>
        </p:nvSpPr>
        <p:spPr>
          <a:xfrm>
            <a:off x="720000" y="2378052"/>
            <a:ext cx="7560000" cy="3323987"/>
          </a:xfrm>
          <a:prstGeom prst="rect">
            <a:avLst/>
          </a:prstGeom>
        </p:spPr>
        <p:txBody>
          <a:bodyPr wrap="square">
            <a:spAutoFit/>
          </a:bodyPr>
          <a:lstStyle/>
          <a:p>
            <a:r>
              <a:rPr lang="cs-CZ" sz="1400" b="1" dirty="0">
                <a:solidFill>
                  <a:srgbClr val="FF0000"/>
                </a:solidFill>
                <a:latin typeface="Arial" panose="020B0604020202020204" pitchFamily="34" charset="0"/>
                <a:ea typeface="+mj-ea"/>
                <a:cs typeface="Arial" panose="020B0604020202020204" pitchFamily="34" charset="0"/>
              </a:rPr>
              <a:t>Institute of </a:t>
            </a:r>
            <a:r>
              <a:rPr lang="cs-CZ" sz="1400" b="1" dirty="0" err="1">
                <a:solidFill>
                  <a:srgbClr val="FF0000"/>
                </a:solidFill>
                <a:latin typeface="Arial" panose="020B0604020202020204" pitchFamily="34" charset="0"/>
                <a:ea typeface="+mj-ea"/>
                <a:cs typeface="Arial" panose="020B0604020202020204" pitchFamily="34" charset="0"/>
              </a:rPr>
              <a:t>Education</a:t>
            </a:r>
            <a:r>
              <a:rPr lang="cs-CZ" sz="1400" b="1" dirty="0">
                <a:solidFill>
                  <a:srgbClr val="FF0000"/>
                </a:solidFill>
                <a:latin typeface="Arial" panose="020B0604020202020204" pitchFamily="34" charset="0"/>
                <a:ea typeface="+mj-ea"/>
                <a:cs typeface="Arial" panose="020B0604020202020204" pitchFamily="34" charset="0"/>
              </a:rPr>
              <a:t> and </a:t>
            </a:r>
            <a:r>
              <a:rPr lang="cs-CZ" sz="1400" b="1" dirty="0" err="1">
                <a:solidFill>
                  <a:srgbClr val="FF0000"/>
                </a:solidFill>
                <a:latin typeface="Arial" panose="020B0604020202020204" pitchFamily="34" charset="0"/>
                <a:ea typeface="+mj-ea"/>
                <a:cs typeface="Arial" panose="020B0604020202020204" pitchFamily="34" charset="0"/>
              </a:rPr>
              <a:t>Social</a:t>
            </a:r>
            <a:r>
              <a:rPr lang="cs-CZ" sz="1400" b="1" dirty="0">
                <a:solidFill>
                  <a:srgbClr val="FF0000"/>
                </a:solidFill>
                <a:latin typeface="Arial" panose="020B0604020202020204" pitchFamily="34" charset="0"/>
                <a:ea typeface="+mj-ea"/>
                <a:cs typeface="Arial" panose="020B0604020202020204" pitchFamily="34" charset="0"/>
              </a:rPr>
              <a:t> Studies </a:t>
            </a:r>
            <a:r>
              <a:rPr lang="cs-CZ" sz="1400" b="1" dirty="0">
                <a:solidFill>
                  <a:schemeClr val="accent1"/>
                </a:solidFill>
                <a:latin typeface="Arial" panose="020B0604020202020204" pitchFamily="34" charset="0"/>
                <a:ea typeface="+mj-ea"/>
                <a:cs typeface="Arial" panose="020B0604020202020204" pitchFamily="34" charset="0"/>
              </a:rPr>
              <a:t>(</a:t>
            </a:r>
            <a:r>
              <a:rPr lang="cs-CZ" sz="1400" b="1" dirty="0" err="1" smtClean="0">
                <a:solidFill>
                  <a:schemeClr val="accent1"/>
                </a:solidFill>
                <a:latin typeface="Arial" panose="020B0604020202020204" pitchFamily="34" charset="0"/>
                <a:ea typeface="+mj-ea"/>
                <a:cs typeface="Arial" panose="020B0604020202020204" pitchFamily="34" charset="0"/>
              </a:rPr>
              <a:t>FoE</a:t>
            </a:r>
            <a:r>
              <a:rPr lang="cs-CZ" sz="1400" b="1" dirty="0" smtClean="0">
                <a:solidFill>
                  <a:schemeClr val="accent1"/>
                </a:solidFill>
                <a:latin typeface="Arial" panose="020B0604020202020204" pitchFamily="34" charset="0"/>
                <a:ea typeface="+mj-ea"/>
                <a:cs typeface="Arial" panose="020B0604020202020204" pitchFamily="34" charset="0"/>
              </a:rPr>
              <a:t> - </a:t>
            </a:r>
            <a:r>
              <a:rPr lang="en-GB" sz="1400" b="1" dirty="0" err="1" smtClean="0">
                <a:solidFill>
                  <a:srgbClr val="FF0000"/>
                </a:solidFill>
                <a:latin typeface="Arial" panose="020B0604020202020204" pitchFamily="34" charset="0"/>
                <a:ea typeface="+mj-ea"/>
                <a:cs typeface="Arial" panose="020B0604020202020204" pitchFamily="34" charset="0"/>
              </a:rPr>
              <a:t>Žižkovo</a:t>
            </a:r>
            <a:r>
              <a:rPr lang="en-GB" sz="1400" b="1" dirty="0" smtClean="0">
                <a:solidFill>
                  <a:srgbClr val="FF0000"/>
                </a:solidFill>
                <a:latin typeface="Arial" panose="020B0604020202020204" pitchFamily="34" charset="0"/>
                <a:ea typeface="+mj-ea"/>
                <a:cs typeface="Arial" panose="020B0604020202020204" pitchFamily="34" charset="0"/>
              </a:rPr>
              <a:t> </a:t>
            </a:r>
            <a:r>
              <a:rPr lang="en-GB" sz="1400" b="1" dirty="0" err="1" smtClean="0">
                <a:solidFill>
                  <a:srgbClr val="FF0000"/>
                </a:solidFill>
                <a:latin typeface="Arial" panose="020B0604020202020204" pitchFamily="34" charset="0"/>
                <a:ea typeface="+mj-ea"/>
                <a:cs typeface="Arial" panose="020B0604020202020204" pitchFamily="34" charset="0"/>
              </a:rPr>
              <a:t>náměstí</a:t>
            </a:r>
            <a:r>
              <a:rPr lang="en-GB" sz="1400" b="1" dirty="0" smtClean="0">
                <a:solidFill>
                  <a:srgbClr val="FF0000"/>
                </a:solidFill>
                <a:latin typeface="Arial" panose="020B0604020202020204" pitchFamily="34" charset="0"/>
                <a:ea typeface="+mj-ea"/>
                <a:cs typeface="Arial" panose="020B0604020202020204" pitchFamily="34" charset="0"/>
              </a:rPr>
              <a:t> 5</a:t>
            </a:r>
            <a:r>
              <a:rPr lang="cs-CZ" sz="1400" b="1" dirty="0" smtClean="0">
                <a:solidFill>
                  <a:srgbClr val="FF0000"/>
                </a:solidFill>
                <a:latin typeface="Arial" panose="020B0604020202020204" pitchFamily="34" charset="0"/>
                <a:ea typeface="+mj-ea"/>
                <a:cs typeface="Arial" panose="020B0604020202020204" pitchFamily="34" charset="0"/>
              </a:rPr>
              <a:t>)</a:t>
            </a:r>
            <a:r>
              <a:rPr lang="cs-CZ" sz="1400" b="1" dirty="0">
                <a:solidFill>
                  <a:schemeClr val="accent1"/>
                </a:solidFill>
                <a:latin typeface="Arial" panose="020B0604020202020204" pitchFamily="34" charset="0"/>
                <a:ea typeface="+mj-ea"/>
                <a:cs typeface="Arial" panose="020B0604020202020204" pitchFamily="34" charset="0"/>
              </a:rPr>
              <a:t/>
            </a:r>
            <a:br>
              <a:rPr lang="cs-CZ" sz="1400" b="1" dirty="0">
                <a:solidFill>
                  <a:schemeClr val="accent1"/>
                </a:solidFill>
                <a:latin typeface="Arial" panose="020B0604020202020204" pitchFamily="34" charset="0"/>
                <a:ea typeface="+mj-ea"/>
                <a:cs typeface="Arial" panose="020B0604020202020204" pitchFamily="34" charset="0"/>
              </a:rPr>
            </a:br>
            <a:r>
              <a:rPr lang="cs-CZ" sz="1400" b="1" dirty="0" err="1">
                <a:solidFill>
                  <a:schemeClr val="accent1"/>
                </a:solidFill>
                <a:latin typeface="Arial" panose="020B0604020202020204" pitchFamily="34" charset="0"/>
                <a:ea typeface="+mj-ea"/>
                <a:cs typeface="Arial" panose="020B0604020202020204" pitchFamily="34" charset="0"/>
              </a:rPr>
              <a:t>Ms</a:t>
            </a:r>
            <a:r>
              <a:rPr lang="cs-CZ" sz="1400" b="1" dirty="0">
                <a:solidFill>
                  <a:schemeClr val="accent1"/>
                </a:solidFill>
                <a:latin typeface="Arial" panose="020B0604020202020204" pitchFamily="34" charset="0"/>
                <a:ea typeface="+mj-ea"/>
                <a:cs typeface="Arial" panose="020B0604020202020204" pitchFamily="34" charset="0"/>
              </a:rPr>
              <a:t>. Jitka </a:t>
            </a:r>
            <a:r>
              <a:rPr lang="cs-CZ" sz="1400" b="1" dirty="0" smtClean="0">
                <a:solidFill>
                  <a:schemeClr val="accent1"/>
                </a:solidFill>
                <a:latin typeface="Arial" panose="020B0604020202020204" pitchFamily="34" charset="0"/>
                <a:ea typeface="+mj-ea"/>
                <a:cs typeface="Arial" panose="020B0604020202020204" pitchFamily="34" charset="0"/>
              </a:rPr>
              <a:t>Plischke</a:t>
            </a:r>
            <a:r>
              <a:rPr lang="cs-CZ" sz="1400" b="1" dirty="0">
                <a:solidFill>
                  <a:schemeClr val="accent1"/>
                </a:solidFill>
                <a:latin typeface="Arial" panose="020B0604020202020204" pitchFamily="34" charset="0"/>
                <a:ea typeface="+mj-ea"/>
                <a:cs typeface="Arial" panose="020B0604020202020204" pitchFamily="34" charset="0"/>
              </a:rPr>
              <a:t/>
            </a:r>
            <a:br>
              <a:rPr lang="cs-CZ" sz="1400" b="1" dirty="0">
                <a:solidFill>
                  <a:schemeClr val="accent1"/>
                </a:solidFill>
                <a:latin typeface="Arial" panose="020B0604020202020204" pitchFamily="34" charset="0"/>
                <a:ea typeface="+mj-ea"/>
                <a:cs typeface="Arial" panose="020B0604020202020204" pitchFamily="34" charset="0"/>
              </a:rPr>
            </a:br>
            <a:r>
              <a:rPr lang="cs-CZ" sz="1400" b="1" dirty="0" err="1" smtClean="0">
                <a:solidFill>
                  <a:schemeClr val="accent1"/>
                </a:solidFill>
                <a:latin typeface="Arial" panose="020B0604020202020204" pitchFamily="34" charset="0"/>
                <a:ea typeface="+mj-ea"/>
                <a:cs typeface="Arial" panose="020B0604020202020204" pitchFamily="34" charset="0"/>
              </a:rPr>
              <a:t>Faculty</a:t>
            </a:r>
            <a:r>
              <a:rPr lang="cs-CZ" sz="1400" b="1" dirty="0" smtClean="0">
                <a:solidFill>
                  <a:schemeClr val="accent1"/>
                </a:solidFill>
                <a:latin typeface="Arial" panose="020B0604020202020204" pitchFamily="34" charset="0"/>
                <a:ea typeface="+mj-ea"/>
                <a:cs typeface="Arial" panose="020B0604020202020204" pitchFamily="34" charset="0"/>
              </a:rPr>
              <a:t> </a:t>
            </a:r>
            <a:r>
              <a:rPr lang="cs-CZ" sz="1400" b="1" dirty="0">
                <a:solidFill>
                  <a:schemeClr val="accent1"/>
                </a:solidFill>
                <a:latin typeface="Arial" panose="020B0604020202020204" pitchFamily="34" charset="0"/>
                <a:ea typeface="+mj-ea"/>
                <a:cs typeface="Arial" panose="020B0604020202020204" pitchFamily="34" charset="0"/>
              </a:rPr>
              <a:t>of </a:t>
            </a:r>
            <a:r>
              <a:rPr lang="cs-CZ" sz="1400" b="1" dirty="0" err="1">
                <a:solidFill>
                  <a:schemeClr val="accent1"/>
                </a:solidFill>
                <a:latin typeface="Arial" panose="020B0604020202020204" pitchFamily="34" charset="0"/>
                <a:ea typeface="+mj-ea"/>
                <a:cs typeface="Arial" panose="020B0604020202020204" pitchFamily="34" charset="0"/>
              </a:rPr>
              <a:t>Education</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err="1">
                <a:solidFill>
                  <a:schemeClr val="accent1"/>
                </a:solidFill>
                <a:latin typeface="Arial" panose="020B0604020202020204" pitchFamily="34" charset="0"/>
                <a:ea typeface="+mj-ea"/>
                <a:cs typeface="Arial" panose="020B0604020202020204" pitchFamily="34" charset="0"/>
              </a:rPr>
              <a:t>main</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err="1">
                <a:solidFill>
                  <a:schemeClr val="accent1"/>
                </a:solidFill>
                <a:latin typeface="Arial" panose="020B0604020202020204" pitchFamily="34" charset="0"/>
                <a:ea typeface="+mj-ea"/>
                <a:cs typeface="Arial" panose="020B0604020202020204" pitchFamily="34" charset="0"/>
              </a:rPr>
              <a:t>building</a:t>
            </a:r>
            <a:r>
              <a:rPr lang="cs-CZ" sz="1400" b="1" dirty="0">
                <a:solidFill>
                  <a:schemeClr val="accent1"/>
                </a:solidFill>
                <a:latin typeface="Arial" panose="020B0604020202020204" pitchFamily="34" charset="0"/>
                <a:ea typeface="+mj-ea"/>
                <a:cs typeface="Arial" panose="020B0604020202020204" pitchFamily="34" charset="0"/>
              </a:rPr>
              <a:t>, on </a:t>
            </a:r>
            <a:r>
              <a:rPr lang="cs-CZ" sz="1400" b="1" dirty="0" err="1">
                <a:solidFill>
                  <a:schemeClr val="accent1"/>
                </a:solidFill>
                <a:latin typeface="Arial" panose="020B0604020202020204" pitchFamily="34" charset="0"/>
                <a:ea typeface="+mj-ea"/>
                <a:cs typeface="Arial" panose="020B0604020202020204" pitchFamily="34" charset="0"/>
              </a:rPr>
              <a:t>the</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err="1">
                <a:solidFill>
                  <a:schemeClr val="accent1"/>
                </a:solidFill>
                <a:latin typeface="Arial" panose="020B0604020202020204" pitchFamily="34" charset="0"/>
                <a:ea typeface="+mj-ea"/>
                <a:cs typeface="Arial" panose="020B0604020202020204" pitchFamily="34" charset="0"/>
              </a:rPr>
              <a:t>right</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err="1">
                <a:solidFill>
                  <a:schemeClr val="accent1"/>
                </a:solidFill>
                <a:latin typeface="Arial" panose="020B0604020202020204" pitchFamily="34" charset="0"/>
                <a:ea typeface="+mj-ea"/>
                <a:cs typeface="Arial" panose="020B0604020202020204" pitchFamily="34" charset="0"/>
              </a:rPr>
              <a:t>room</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smtClean="0">
                <a:solidFill>
                  <a:schemeClr val="accent1"/>
                </a:solidFill>
                <a:latin typeface="Arial" panose="020B0604020202020204" pitchFamily="34" charset="0"/>
                <a:ea typeface="+mj-ea"/>
                <a:cs typeface="Arial" panose="020B0604020202020204" pitchFamily="34" charset="0"/>
              </a:rPr>
              <a:t>P8</a:t>
            </a:r>
            <a:endParaRPr lang="cs-CZ" sz="1400" b="1" dirty="0">
              <a:solidFill>
                <a:schemeClr val="accent1"/>
              </a:solidFill>
              <a:latin typeface="Arial" panose="020B0604020202020204" pitchFamily="34" charset="0"/>
              <a:ea typeface="+mj-ea"/>
              <a:cs typeface="Arial" panose="020B0604020202020204" pitchFamily="34" charset="0"/>
            </a:endParaRPr>
          </a:p>
          <a:p>
            <a:r>
              <a:rPr lang="cs-CZ" sz="1400" b="1" dirty="0">
                <a:solidFill>
                  <a:schemeClr val="accent1"/>
                </a:solidFill>
                <a:latin typeface="Arial" panose="020B0604020202020204" pitchFamily="34" charset="0"/>
                <a:ea typeface="+mj-ea"/>
                <a:cs typeface="Arial" panose="020B0604020202020204" pitchFamily="34" charset="0"/>
              </a:rPr>
              <a:t/>
            </a:r>
            <a:br>
              <a:rPr lang="cs-CZ" sz="1400" b="1" dirty="0">
                <a:solidFill>
                  <a:schemeClr val="accent1"/>
                </a:solidFill>
                <a:latin typeface="Arial" panose="020B0604020202020204" pitchFamily="34" charset="0"/>
                <a:ea typeface="+mj-ea"/>
                <a:cs typeface="Arial" panose="020B0604020202020204" pitchFamily="34" charset="0"/>
              </a:rPr>
            </a:br>
            <a:r>
              <a:rPr lang="cs-CZ" sz="1400" b="1" dirty="0" err="1">
                <a:solidFill>
                  <a:srgbClr val="FF0000"/>
                </a:solidFill>
                <a:latin typeface="Arial" panose="020B0604020202020204" pitchFamily="34" charset="0"/>
                <a:ea typeface="+mj-ea"/>
                <a:cs typeface="Arial" panose="020B0604020202020204" pitchFamily="34" charset="0"/>
              </a:rPr>
              <a:t>Primary</a:t>
            </a:r>
            <a:r>
              <a:rPr lang="cs-CZ" sz="1400" b="1" dirty="0">
                <a:solidFill>
                  <a:srgbClr val="FF0000"/>
                </a:solidFill>
                <a:latin typeface="Arial" panose="020B0604020202020204" pitchFamily="34" charset="0"/>
                <a:ea typeface="+mj-ea"/>
                <a:cs typeface="Arial" panose="020B0604020202020204" pitchFamily="34" charset="0"/>
              </a:rPr>
              <a:t> </a:t>
            </a:r>
            <a:r>
              <a:rPr lang="cs-CZ" sz="1400" b="1" dirty="0" err="1">
                <a:solidFill>
                  <a:srgbClr val="FF0000"/>
                </a:solidFill>
                <a:latin typeface="Arial" panose="020B0604020202020204" pitchFamily="34" charset="0"/>
                <a:ea typeface="+mj-ea"/>
                <a:cs typeface="Arial" panose="020B0604020202020204" pitchFamily="34" charset="0"/>
              </a:rPr>
              <a:t>Education</a:t>
            </a:r>
            <a:r>
              <a:rPr lang="cs-CZ" sz="1400" b="1" dirty="0">
                <a:solidFill>
                  <a:srgbClr val="FF0000"/>
                </a:solidFill>
                <a:latin typeface="Arial" panose="020B0604020202020204" pitchFamily="34" charset="0"/>
                <a:ea typeface="+mj-ea"/>
                <a:cs typeface="Arial" panose="020B0604020202020204" pitchFamily="34" charset="0"/>
              </a:rPr>
              <a:t> </a:t>
            </a:r>
            <a:r>
              <a:rPr lang="cs-CZ" sz="1400" b="1" dirty="0" err="1">
                <a:solidFill>
                  <a:schemeClr val="accent1"/>
                </a:solidFill>
                <a:latin typeface="Arial" panose="020B0604020202020204" pitchFamily="34" charset="0"/>
                <a:ea typeface="+mj-ea"/>
                <a:cs typeface="Arial" panose="020B0604020202020204" pitchFamily="34" charset="0"/>
              </a:rPr>
              <a:t>Dept</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a:solidFill>
                  <a:schemeClr val="accent1"/>
                </a:solidFill>
                <a:latin typeface="Arial" panose="020B0604020202020204" pitchFamily="34" charset="0"/>
                <a:cs typeface="Arial" panose="020B0604020202020204" pitchFamily="34" charset="0"/>
              </a:rPr>
              <a:t>(</a:t>
            </a:r>
            <a:r>
              <a:rPr lang="cs-CZ" sz="1400" b="1" dirty="0" err="1">
                <a:solidFill>
                  <a:schemeClr val="accent1"/>
                </a:solidFill>
                <a:latin typeface="Arial" panose="020B0604020202020204" pitchFamily="34" charset="0"/>
                <a:cs typeface="Arial" panose="020B0604020202020204" pitchFamily="34" charset="0"/>
              </a:rPr>
              <a:t>FoE</a:t>
            </a:r>
            <a:r>
              <a:rPr lang="cs-CZ" sz="1400" b="1" dirty="0">
                <a:solidFill>
                  <a:schemeClr val="accent1"/>
                </a:solidFill>
                <a:latin typeface="Arial" panose="020B0604020202020204" pitchFamily="34" charset="0"/>
                <a:cs typeface="Arial" panose="020B0604020202020204" pitchFamily="34" charset="0"/>
              </a:rPr>
              <a:t> - </a:t>
            </a:r>
            <a:r>
              <a:rPr lang="en-GB" sz="1400" b="1" dirty="0" err="1">
                <a:solidFill>
                  <a:srgbClr val="FF0000"/>
                </a:solidFill>
                <a:latin typeface="Arial" panose="020B0604020202020204" pitchFamily="34" charset="0"/>
                <a:cs typeface="Arial" panose="020B0604020202020204" pitchFamily="34" charset="0"/>
              </a:rPr>
              <a:t>Žižkovo</a:t>
            </a:r>
            <a:r>
              <a:rPr lang="en-GB" sz="1400" b="1" dirty="0">
                <a:solidFill>
                  <a:srgbClr val="FF0000"/>
                </a:solidFill>
                <a:latin typeface="Arial" panose="020B0604020202020204" pitchFamily="34" charset="0"/>
                <a:cs typeface="Arial" panose="020B0604020202020204" pitchFamily="34" charset="0"/>
              </a:rPr>
              <a:t> </a:t>
            </a:r>
            <a:r>
              <a:rPr lang="en-GB" sz="1400" b="1" dirty="0" err="1">
                <a:solidFill>
                  <a:srgbClr val="FF0000"/>
                </a:solidFill>
                <a:latin typeface="Arial" panose="020B0604020202020204" pitchFamily="34" charset="0"/>
                <a:cs typeface="Arial" panose="020B0604020202020204" pitchFamily="34" charset="0"/>
              </a:rPr>
              <a:t>náměstí</a:t>
            </a:r>
            <a:r>
              <a:rPr lang="en-GB" sz="1400" b="1" dirty="0">
                <a:solidFill>
                  <a:srgbClr val="FF0000"/>
                </a:solidFill>
                <a:latin typeface="Arial" panose="020B0604020202020204" pitchFamily="34" charset="0"/>
                <a:cs typeface="Arial" panose="020B0604020202020204" pitchFamily="34" charset="0"/>
              </a:rPr>
              <a:t> 5</a:t>
            </a:r>
            <a:r>
              <a:rPr lang="cs-CZ" sz="1400" b="1" dirty="0" smtClean="0">
                <a:solidFill>
                  <a:srgbClr val="FF0000"/>
                </a:solidFill>
                <a:latin typeface="Arial" panose="020B0604020202020204" pitchFamily="34" charset="0"/>
                <a:cs typeface="Arial" panose="020B0604020202020204" pitchFamily="34" charset="0"/>
              </a:rPr>
              <a:t>)</a:t>
            </a:r>
            <a:r>
              <a:rPr lang="cs-CZ" sz="1400" b="1" dirty="0">
                <a:solidFill>
                  <a:schemeClr val="accent1"/>
                </a:solidFill>
                <a:latin typeface="Arial" panose="020B0604020202020204" pitchFamily="34" charset="0"/>
                <a:ea typeface="+mj-ea"/>
                <a:cs typeface="Arial" panose="020B0604020202020204" pitchFamily="34" charset="0"/>
              </a:rPr>
              <a:t/>
            </a:r>
            <a:br>
              <a:rPr lang="cs-CZ" sz="1400" b="1" dirty="0">
                <a:solidFill>
                  <a:schemeClr val="accent1"/>
                </a:solidFill>
                <a:latin typeface="Arial" panose="020B0604020202020204" pitchFamily="34" charset="0"/>
                <a:ea typeface="+mj-ea"/>
                <a:cs typeface="Arial" panose="020B0604020202020204" pitchFamily="34" charset="0"/>
              </a:rPr>
            </a:br>
            <a:r>
              <a:rPr lang="cs-CZ" sz="1400" b="1" dirty="0" err="1">
                <a:solidFill>
                  <a:schemeClr val="accent1"/>
                </a:solidFill>
                <a:latin typeface="Arial" panose="020B0604020202020204" pitchFamily="34" charset="0"/>
                <a:ea typeface="+mj-ea"/>
                <a:cs typeface="Arial" panose="020B0604020202020204" pitchFamily="34" charset="0"/>
              </a:rPr>
              <a:t>Ms</a:t>
            </a:r>
            <a:r>
              <a:rPr lang="cs-CZ" sz="1400" b="1" dirty="0">
                <a:solidFill>
                  <a:schemeClr val="accent1"/>
                </a:solidFill>
                <a:latin typeface="Arial" panose="020B0604020202020204" pitchFamily="34" charset="0"/>
                <a:ea typeface="+mj-ea"/>
                <a:cs typeface="Arial" panose="020B0604020202020204" pitchFamily="34" charset="0"/>
              </a:rPr>
              <a:t>. Alena </a:t>
            </a:r>
            <a:r>
              <a:rPr lang="cs-CZ" sz="1400" b="1" dirty="0" err="1">
                <a:solidFill>
                  <a:schemeClr val="accent1"/>
                </a:solidFill>
                <a:latin typeface="Arial" panose="020B0604020202020204" pitchFamily="34" charset="0"/>
                <a:ea typeface="+mj-ea"/>
                <a:cs typeface="Arial" panose="020B0604020202020204" pitchFamily="34" charset="0"/>
              </a:rPr>
              <a:t>Vavrdová</a:t>
            </a:r>
            <a:r>
              <a:rPr lang="cs-CZ" sz="1400" b="1" dirty="0">
                <a:solidFill>
                  <a:schemeClr val="accent1"/>
                </a:solidFill>
                <a:latin typeface="Arial" panose="020B0604020202020204" pitchFamily="34" charset="0"/>
                <a:ea typeface="+mj-ea"/>
                <a:cs typeface="Arial" panose="020B0604020202020204" pitchFamily="34" charset="0"/>
              </a:rPr>
              <a:t/>
            </a:r>
            <a:br>
              <a:rPr lang="cs-CZ" sz="1400" b="1" dirty="0">
                <a:solidFill>
                  <a:schemeClr val="accent1"/>
                </a:solidFill>
                <a:latin typeface="Arial" panose="020B0604020202020204" pitchFamily="34" charset="0"/>
                <a:ea typeface="+mj-ea"/>
                <a:cs typeface="Arial" panose="020B0604020202020204" pitchFamily="34" charset="0"/>
              </a:rPr>
            </a:br>
            <a:r>
              <a:rPr lang="cs-CZ" sz="1400" b="1" dirty="0" err="1" smtClean="0">
                <a:solidFill>
                  <a:schemeClr val="accent1"/>
                </a:solidFill>
                <a:latin typeface="Arial" panose="020B0604020202020204" pitchFamily="34" charset="0"/>
                <a:ea typeface="+mj-ea"/>
                <a:cs typeface="Arial" panose="020B0604020202020204" pitchFamily="34" charset="0"/>
              </a:rPr>
              <a:t>Faculty</a:t>
            </a:r>
            <a:r>
              <a:rPr lang="cs-CZ" sz="1400" b="1" dirty="0" smtClean="0">
                <a:solidFill>
                  <a:schemeClr val="accent1"/>
                </a:solidFill>
                <a:latin typeface="Arial" panose="020B0604020202020204" pitchFamily="34" charset="0"/>
                <a:ea typeface="+mj-ea"/>
                <a:cs typeface="Arial" panose="020B0604020202020204" pitchFamily="34" charset="0"/>
              </a:rPr>
              <a:t> </a:t>
            </a:r>
            <a:r>
              <a:rPr lang="cs-CZ" sz="1400" b="1" dirty="0">
                <a:solidFill>
                  <a:schemeClr val="accent1"/>
                </a:solidFill>
                <a:latin typeface="Arial" panose="020B0604020202020204" pitchFamily="34" charset="0"/>
                <a:ea typeface="+mj-ea"/>
                <a:cs typeface="Arial" panose="020B0604020202020204" pitchFamily="34" charset="0"/>
              </a:rPr>
              <a:t>of </a:t>
            </a:r>
            <a:r>
              <a:rPr lang="cs-CZ" sz="1400" b="1" dirty="0" err="1">
                <a:solidFill>
                  <a:schemeClr val="accent1"/>
                </a:solidFill>
                <a:latin typeface="Arial" panose="020B0604020202020204" pitchFamily="34" charset="0"/>
                <a:ea typeface="+mj-ea"/>
                <a:cs typeface="Arial" panose="020B0604020202020204" pitchFamily="34" charset="0"/>
              </a:rPr>
              <a:t>Education</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err="1">
                <a:solidFill>
                  <a:schemeClr val="accent1"/>
                </a:solidFill>
                <a:latin typeface="Arial" panose="020B0604020202020204" pitchFamily="34" charset="0"/>
                <a:ea typeface="+mj-ea"/>
                <a:cs typeface="Arial" panose="020B0604020202020204" pitchFamily="34" charset="0"/>
              </a:rPr>
              <a:t>main</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err="1" smtClean="0">
                <a:solidFill>
                  <a:schemeClr val="accent1"/>
                </a:solidFill>
                <a:latin typeface="Arial" panose="020B0604020202020204" pitchFamily="34" charset="0"/>
                <a:ea typeface="+mj-ea"/>
                <a:cs typeface="Arial" panose="020B0604020202020204" pitchFamily="34" charset="0"/>
              </a:rPr>
              <a:t>building</a:t>
            </a:r>
            <a:endParaRPr lang="cs-CZ" sz="1400" b="1" dirty="0" smtClean="0">
              <a:solidFill>
                <a:schemeClr val="accent1"/>
              </a:solidFill>
              <a:latin typeface="Arial" panose="020B0604020202020204" pitchFamily="34" charset="0"/>
              <a:ea typeface="+mj-ea"/>
              <a:cs typeface="Arial" panose="020B0604020202020204" pitchFamily="34" charset="0"/>
            </a:endParaRPr>
          </a:p>
          <a:p>
            <a:endParaRPr lang="cs-CZ" sz="1400" b="1" dirty="0">
              <a:solidFill>
                <a:schemeClr val="accent1"/>
              </a:solidFill>
              <a:latin typeface="Arial" panose="020B0604020202020204" pitchFamily="34" charset="0"/>
              <a:ea typeface="+mj-ea"/>
              <a:cs typeface="Arial" panose="020B0604020202020204" pitchFamily="34" charset="0"/>
            </a:endParaRPr>
          </a:p>
          <a:p>
            <a:r>
              <a:rPr lang="cs-CZ" sz="1400" b="1" dirty="0" err="1" smtClean="0">
                <a:solidFill>
                  <a:srgbClr val="FF0000"/>
                </a:solidFill>
                <a:latin typeface="Arial" panose="020B0604020202020204" pitchFamily="34" charset="0"/>
                <a:ea typeface="+mj-ea"/>
                <a:cs typeface="Arial" panose="020B0604020202020204" pitchFamily="34" charset="0"/>
              </a:rPr>
              <a:t>English</a:t>
            </a:r>
            <a:r>
              <a:rPr lang="cs-CZ" sz="1400" b="1" dirty="0" smtClean="0">
                <a:solidFill>
                  <a:srgbClr val="FF0000"/>
                </a:solidFill>
                <a:latin typeface="Arial" panose="020B0604020202020204" pitchFamily="34" charset="0"/>
                <a:ea typeface="+mj-ea"/>
                <a:cs typeface="Arial" panose="020B0604020202020204" pitchFamily="34" charset="0"/>
              </a:rPr>
              <a:t> </a:t>
            </a:r>
            <a:r>
              <a:rPr lang="cs-CZ" sz="1400" b="1" dirty="0" err="1" smtClean="0">
                <a:solidFill>
                  <a:srgbClr val="FF0000"/>
                </a:solidFill>
                <a:latin typeface="Arial" panose="020B0604020202020204" pitchFamily="34" charset="0"/>
                <a:ea typeface="+mj-ea"/>
                <a:cs typeface="Arial" panose="020B0604020202020204" pitchFamily="34" charset="0"/>
              </a:rPr>
              <a:t>dept</a:t>
            </a:r>
            <a:r>
              <a:rPr lang="cs-CZ" sz="1400" b="1" dirty="0" smtClean="0">
                <a:solidFill>
                  <a:schemeClr val="accent1"/>
                </a:solidFill>
                <a:latin typeface="Arial" panose="020B0604020202020204" pitchFamily="34" charset="0"/>
                <a:ea typeface="+mj-ea"/>
                <a:cs typeface="Arial" panose="020B0604020202020204" pitchFamily="34" charset="0"/>
              </a:rPr>
              <a:t>. </a:t>
            </a:r>
            <a:r>
              <a:rPr lang="cs-CZ" sz="1400" b="1" dirty="0">
                <a:solidFill>
                  <a:schemeClr val="accent1"/>
                </a:solidFill>
                <a:latin typeface="Arial" panose="020B0604020202020204" pitchFamily="34" charset="0"/>
                <a:cs typeface="Arial" panose="020B0604020202020204" pitchFamily="34" charset="0"/>
              </a:rPr>
              <a:t>(</a:t>
            </a:r>
            <a:r>
              <a:rPr lang="cs-CZ" sz="1400" b="1" dirty="0" err="1">
                <a:solidFill>
                  <a:schemeClr val="accent1"/>
                </a:solidFill>
                <a:latin typeface="Arial" panose="020B0604020202020204" pitchFamily="34" charset="0"/>
                <a:cs typeface="Arial" panose="020B0604020202020204" pitchFamily="34" charset="0"/>
              </a:rPr>
              <a:t>FoE</a:t>
            </a:r>
            <a:r>
              <a:rPr lang="cs-CZ" sz="1400" b="1" dirty="0">
                <a:solidFill>
                  <a:schemeClr val="accent1"/>
                </a:solidFill>
                <a:latin typeface="Arial" panose="020B0604020202020204" pitchFamily="34" charset="0"/>
                <a:cs typeface="Arial" panose="020B0604020202020204" pitchFamily="34" charset="0"/>
              </a:rPr>
              <a:t> - </a:t>
            </a:r>
            <a:r>
              <a:rPr lang="en-GB" sz="1400" b="1" dirty="0" err="1">
                <a:solidFill>
                  <a:srgbClr val="FF0000"/>
                </a:solidFill>
                <a:latin typeface="Arial" panose="020B0604020202020204" pitchFamily="34" charset="0"/>
                <a:cs typeface="Arial" panose="020B0604020202020204" pitchFamily="34" charset="0"/>
              </a:rPr>
              <a:t>Žižkovo</a:t>
            </a:r>
            <a:r>
              <a:rPr lang="en-GB" sz="1400" b="1" dirty="0">
                <a:solidFill>
                  <a:srgbClr val="FF0000"/>
                </a:solidFill>
                <a:latin typeface="Arial" panose="020B0604020202020204" pitchFamily="34" charset="0"/>
                <a:cs typeface="Arial" panose="020B0604020202020204" pitchFamily="34" charset="0"/>
              </a:rPr>
              <a:t> </a:t>
            </a:r>
            <a:r>
              <a:rPr lang="en-GB" sz="1400" b="1" dirty="0" err="1">
                <a:solidFill>
                  <a:srgbClr val="FF0000"/>
                </a:solidFill>
                <a:latin typeface="Arial" panose="020B0604020202020204" pitchFamily="34" charset="0"/>
                <a:cs typeface="Arial" panose="020B0604020202020204" pitchFamily="34" charset="0"/>
              </a:rPr>
              <a:t>náměstí</a:t>
            </a:r>
            <a:r>
              <a:rPr lang="en-GB" sz="1400" b="1" dirty="0">
                <a:solidFill>
                  <a:srgbClr val="FF0000"/>
                </a:solidFill>
                <a:latin typeface="Arial" panose="020B0604020202020204" pitchFamily="34" charset="0"/>
                <a:cs typeface="Arial" panose="020B0604020202020204" pitchFamily="34" charset="0"/>
              </a:rPr>
              <a:t> </a:t>
            </a:r>
            <a:r>
              <a:rPr lang="en-GB" sz="1400" b="1" dirty="0" smtClean="0">
                <a:solidFill>
                  <a:srgbClr val="FF0000"/>
                </a:solidFill>
                <a:latin typeface="Arial" panose="020B0604020202020204" pitchFamily="34" charset="0"/>
                <a:cs typeface="Arial" panose="020B0604020202020204" pitchFamily="34" charset="0"/>
              </a:rPr>
              <a:t>5</a:t>
            </a:r>
            <a:r>
              <a:rPr lang="cs-CZ" sz="1400" b="1" dirty="0" smtClean="0">
                <a:solidFill>
                  <a:srgbClr val="FF0000"/>
                </a:solidFill>
                <a:latin typeface="Arial" panose="020B0604020202020204" pitchFamily="34" charset="0"/>
                <a:cs typeface="Arial" panose="020B0604020202020204" pitchFamily="34" charset="0"/>
              </a:rPr>
              <a:t>)</a:t>
            </a:r>
            <a:endParaRPr lang="cs-CZ" sz="1400" b="1" dirty="0" smtClean="0">
              <a:solidFill>
                <a:schemeClr val="accent1"/>
              </a:solidFill>
              <a:latin typeface="Arial" panose="020B0604020202020204" pitchFamily="34" charset="0"/>
              <a:ea typeface="+mj-ea"/>
              <a:cs typeface="Arial" panose="020B0604020202020204" pitchFamily="34" charset="0"/>
            </a:endParaRPr>
          </a:p>
          <a:p>
            <a:r>
              <a:rPr lang="cs-CZ" sz="1400" b="1" dirty="0" err="1" smtClean="0">
                <a:solidFill>
                  <a:schemeClr val="accent1"/>
                </a:solidFill>
                <a:latin typeface="Arial" panose="020B0604020202020204" pitchFamily="34" charset="0"/>
                <a:ea typeface="+mj-ea"/>
                <a:cs typeface="Arial" panose="020B0604020202020204" pitchFamily="34" charset="0"/>
              </a:rPr>
              <a:t>Ms</a:t>
            </a:r>
            <a:r>
              <a:rPr lang="cs-CZ" sz="1400" b="1" dirty="0" smtClean="0">
                <a:solidFill>
                  <a:schemeClr val="accent1"/>
                </a:solidFill>
                <a:latin typeface="Arial" panose="020B0604020202020204" pitchFamily="34" charset="0"/>
                <a:ea typeface="+mj-ea"/>
                <a:cs typeface="Arial" panose="020B0604020202020204" pitchFamily="34" charset="0"/>
              </a:rPr>
              <a:t>. Jana </a:t>
            </a:r>
            <a:r>
              <a:rPr lang="cs-CZ" sz="1400" b="1" dirty="0" err="1" smtClean="0">
                <a:solidFill>
                  <a:schemeClr val="accent1"/>
                </a:solidFill>
                <a:latin typeface="Arial" panose="020B0604020202020204" pitchFamily="34" charset="0"/>
                <a:ea typeface="+mj-ea"/>
                <a:cs typeface="Arial" panose="020B0604020202020204" pitchFamily="34" charset="0"/>
              </a:rPr>
              <a:t>Koříková</a:t>
            </a:r>
            <a:r>
              <a:rPr lang="cs-CZ" sz="1400" b="1" dirty="0">
                <a:solidFill>
                  <a:schemeClr val="accent1"/>
                </a:solidFill>
                <a:latin typeface="Arial" panose="020B0604020202020204" pitchFamily="34" charset="0"/>
                <a:ea typeface="+mj-ea"/>
                <a:cs typeface="Arial" panose="020B0604020202020204" pitchFamily="34" charset="0"/>
              </a:rPr>
              <a:t> </a:t>
            </a:r>
            <a:r>
              <a:rPr lang="cs-CZ" sz="1400" b="1" dirty="0" smtClean="0">
                <a:solidFill>
                  <a:schemeClr val="accent1"/>
                </a:solidFill>
                <a:latin typeface="Arial" panose="020B0604020202020204" pitchFamily="34" charset="0"/>
                <a:ea typeface="+mj-ea"/>
                <a:cs typeface="Arial" panose="020B0604020202020204" pitchFamily="34" charset="0"/>
              </a:rPr>
              <a:t>(</a:t>
            </a:r>
            <a:r>
              <a:rPr lang="en-GB" sz="1400" b="1" dirty="0" smtClean="0">
                <a:solidFill>
                  <a:schemeClr val="accent1"/>
                </a:solidFill>
                <a:latin typeface="Arial" panose="020B0604020202020204" pitchFamily="34" charset="0"/>
                <a:ea typeface="+mj-ea"/>
                <a:cs typeface="Arial" panose="020B0604020202020204" pitchFamily="34" charset="0"/>
              </a:rPr>
              <a:t>e-mail</a:t>
            </a:r>
            <a:r>
              <a:rPr lang="cs-CZ" sz="1400" b="1" dirty="0" smtClean="0">
                <a:solidFill>
                  <a:schemeClr val="accent1"/>
                </a:solidFill>
                <a:latin typeface="Arial" panose="020B0604020202020204" pitchFamily="34" charset="0"/>
                <a:ea typeface="+mj-ea"/>
                <a:cs typeface="Arial" panose="020B0604020202020204" pitchFamily="34" charset="0"/>
              </a:rPr>
              <a:t> her</a:t>
            </a:r>
            <a:r>
              <a:rPr lang="en-GB" sz="1400" b="1" dirty="0" smtClean="0">
                <a:solidFill>
                  <a:schemeClr val="accent1"/>
                </a:solidFill>
                <a:latin typeface="Arial" panose="020B0604020202020204" pitchFamily="34" charset="0"/>
                <a:ea typeface="+mj-ea"/>
                <a:cs typeface="Arial" panose="020B0604020202020204" pitchFamily="34" charset="0"/>
              </a:rPr>
              <a:t> </a:t>
            </a:r>
            <a:r>
              <a:rPr lang="en-GB" sz="1400" b="1" dirty="0">
                <a:solidFill>
                  <a:schemeClr val="accent1"/>
                </a:solidFill>
                <a:latin typeface="Arial" panose="020B0604020202020204" pitchFamily="34" charset="0"/>
                <a:ea typeface="+mj-ea"/>
                <a:cs typeface="Arial" panose="020B0604020202020204" pitchFamily="34" charset="0"/>
              </a:rPr>
              <a:t>to set an </a:t>
            </a:r>
            <a:r>
              <a:rPr lang="en-GB" sz="1400" b="1" dirty="0" smtClean="0">
                <a:solidFill>
                  <a:schemeClr val="accent1"/>
                </a:solidFill>
                <a:latin typeface="Arial" panose="020B0604020202020204" pitchFamily="34" charset="0"/>
                <a:ea typeface="+mj-ea"/>
                <a:cs typeface="Arial" panose="020B0604020202020204" pitchFamily="34" charset="0"/>
              </a:rPr>
              <a:t>appointment)</a:t>
            </a:r>
            <a:endParaRPr lang="cs-CZ" sz="1400" b="1" dirty="0">
              <a:solidFill>
                <a:schemeClr val="accent1"/>
              </a:solidFill>
              <a:latin typeface="Arial" panose="020B0604020202020204" pitchFamily="34" charset="0"/>
              <a:ea typeface="+mj-ea"/>
              <a:cs typeface="Arial" panose="020B0604020202020204" pitchFamily="34" charset="0"/>
            </a:endParaRPr>
          </a:p>
          <a:p>
            <a:r>
              <a:rPr lang="cs-CZ" sz="1400" b="1" dirty="0" err="1" smtClean="0">
                <a:solidFill>
                  <a:schemeClr val="accent1"/>
                </a:solidFill>
                <a:latin typeface="Arial" panose="020B0604020202020204" pitchFamily="34" charset="0"/>
                <a:cs typeface="Arial" panose="020B0604020202020204" pitchFamily="34" charset="0"/>
              </a:rPr>
              <a:t>Faculty</a:t>
            </a:r>
            <a:r>
              <a:rPr lang="cs-CZ" sz="1400" b="1" dirty="0" smtClean="0">
                <a:solidFill>
                  <a:schemeClr val="accent1"/>
                </a:solidFill>
                <a:latin typeface="Arial" panose="020B0604020202020204" pitchFamily="34" charset="0"/>
                <a:cs typeface="Arial" panose="020B0604020202020204" pitchFamily="34" charset="0"/>
              </a:rPr>
              <a:t> </a:t>
            </a:r>
            <a:r>
              <a:rPr lang="cs-CZ" sz="1400" b="1" dirty="0">
                <a:solidFill>
                  <a:schemeClr val="accent1"/>
                </a:solidFill>
                <a:latin typeface="Arial" panose="020B0604020202020204" pitchFamily="34" charset="0"/>
                <a:cs typeface="Arial" panose="020B0604020202020204" pitchFamily="34" charset="0"/>
              </a:rPr>
              <a:t>of </a:t>
            </a:r>
            <a:r>
              <a:rPr lang="cs-CZ" sz="1400" b="1" dirty="0" err="1">
                <a:solidFill>
                  <a:schemeClr val="accent1"/>
                </a:solidFill>
                <a:latin typeface="Arial" panose="020B0604020202020204" pitchFamily="34" charset="0"/>
                <a:cs typeface="Arial" panose="020B0604020202020204" pitchFamily="34" charset="0"/>
              </a:rPr>
              <a:t>Education</a:t>
            </a:r>
            <a:r>
              <a:rPr lang="cs-CZ" sz="1400" b="1" dirty="0">
                <a:solidFill>
                  <a:schemeClr val="accent1"/>
                </a:solidFill>
                <a:latin typeface="Arial" panose="020B0604020202020204" pitchFamily="34" charset="0"/>
                <a:cs typeface="Arial" panose="020B0604020202020204" pitchFamily="34" charset="0"/>
              </a:rPr>
              <a:t> </a:t>
            </a:r>
            <a:r>
              <a:rPr lang="cs-CZ" sz="1400" b="1" dirty="0" err="1">
                <a:solidFill>
                  <a:schemeClr val="accent1"/>
                </a:solidFill>
                <a:latin typeface="Arial" panose="020B0604020202020204" pitchFamily="34" charset="0"/>
                <a:cs typeface="Arial" panose="020B0604020202020204" pitchFamily="34" charset="0"/>
              </a:rPr>
              <a:t>main</a:t>
            </a:r>
            <a:r>
              <a:rPr lang="cs-CZ" sz="1400" b="1" dirty="0">
                <a:solidFill>
                  <a:schemeClr val="accent1"/>
                </a:solidFill>
                <a:latin typeface="Arial" panose="020B0604020202020204" pitchFamily="34" charset="0"/>
                <a:cs typeface="Arial" panose="020B0604020202020204" pitchFamily="34" charset="0"/>
              </a:rPr>
              <a:t> </a:t>
            </a:r>
            <a:r>
              <a:rPr lang="cs-CZ" sz="1400" b="1" dirty="0" err="1" smtClean="0">
                <a:solidFill>
                  <a:schemeClr val="accent1"/>
                </a:solidFill>
                <a:latin typeface="Arial" panose="020B0604020202020204" pitchFamily="34" charset="0"/>
                <a:cs typeface="Arial" panose="020B0604020202020204" pitchFamily="34" charset="0"/>
              </a:rPr>
              <a:t>building</a:t>
            </a:r>
            <a:r>
              <a:rPr lang="cs-CZ" sz="1400" b="1" dirty="0" smtClean="0">
                <a:solidFill>
                  <a:schemeClr val="accent1"/>
                </a:solidFill>
                <a:latin typeface="Arial" panose="020B0604020202020204" pitchFamily="34" charset="0"/>
                <a:cs typeface="Arial" panose="020B0604020202020204" pitchFamily="34" charset="0"/>
              </a:rPr>
              <a:t>, 3rd </a:t>
            </a:r>
            <a:r>
              <a:rPr lang="cs-CZ" sz="1400" b="1" dirty="0" err="1" smtClean="0">
                <a:solidFill>
                  <a:schemeClr val="accent1"/>
                </a:solidFill>
                <a:latin typeface="Arial" panose="020B0604020202020204" pitchFamily="34" charset="0"/>
                <a:cs typeface="Arial" panose="020B0604020202020204" pitchFamily="34" charset="0"/>
              </a:rPr>
              <a:t>floor</a:t>
            </a:r>
            <a:endParaRPr lang="cs-CZ" sz="1400" b="1" dirty="0" smtClean="0">
              <a:solidFill>
                <a:schemeClr val="accent1"/>
              </a:solidFill>
              <a:latin typeface="Arial" panose="020B0604020202020204" pitchFamily="34" charset="0"/>
              <a:cs typeface="Arial" panose="020B0604020202020204" pitchFamily="34" charset="0"/>
            </a:endParaRPr>
          </a:p>
          <a:p>
            <a:endParaRPr lang="cs-CZ" sz="1400" b="1" dirty="0">
              <a:solidFill>
                <a:schemeClr val="accent1"/>
              </a:solidFill>
              <a:latin typeface="Arial" panose="020B0604020202020204" pitchFamily="34" charset="0"/>
              <a:ea typeface="+mj-ea"/>
              <a:cs typeface="Arial" panose="020B0604020202020204" pitchFamily="34" charset="0"/>
            </a:endParaRPr>
          </a:p>
          <a:p>
            <a:r>
              <a:rPr lang="cs-CZ" sz="1400" b="1" dirty="0" err="1" smtClean="0">
                <a:solidFill>
                  <a:srgbClr val="FF0000"/>
                </a:solidFill>
                <a:latin typeface="Arial" panose="020B0604020202020204" pitchFamily="34" charset="0"/>
                <a:ea typeface="+mj-ea"/>
                <a:cs typeface="Arial" panose="020B0604020202020204" pitchFamily="34" charset="0"/>
              </a:rPr>
              <a:t>Dept</a:t>
            </a:r>
            <a:r>
              <a:rPr lang="cs-CZ" sz="1400" b="1" dirty="0" smtClean="0">
                <a:solidFill>
                  <a:srgbClr val="FF0000"/>
                </a:solidFill>
                <a:latin typeface="Arial" panose="020B0604020202020204" pitchFamily="34" charset="0"/>
                <a:ea typeface="+mj-ea"/>
                <a:cs typeface="Arial" panose="020B0604020202020204" pitchFamily="34" charset="0"/>
              </a:rPr>
              <a:t>. of </a:t>
            </a:r>
            <a:r>
              <a:rPr lang="cs-CZ" sz="1400" b="1" dirty="0" err="1" smtClean="0">
                <a:solidFill>
                  <a:srgbClr val="FF0000"/>
                </a:solidFill>
                <a:latin typeface="Arial" panose="020B0604020202020204" pitchFamily="34" charset="0"/>
                <a:ea typeface="+mj-ea"/>
                <a:cs typeface="Arial" panose="020B0604020202020204" pitchFamily="34" charset="0"/>
              </a:rPr>
              <a:t>Mathematics</a:t>
            </a:r>
            <a:endParaRPr lang="cs-CZ" sz="1400" b="1" dirty="0" smtClean="0">
              <a:solidFill>
                <a:srgbClr val="FF0000"/>
              </a:solidFill>
              <a:latin typeface="Arial" panose="020B0604020202020204" pitchFamily="34" charset="0"/>
              <a:ea typeface="+mj-ea"/>
              <a:cs typeface="Arial" panose="020B0604020202020204" pitchFamily="34" charset="0"/>
            </a:endParaRPr>
          </a:p>
          <a:p>
            <a:r>
              <a:rPr lang="cs-CZ" sz="1400" b="1" dirty="0" err="1" smtClean="0">
                <a:solidFill>
                  <a:schemeClr val="accent1"/>
                </a:solidFill>
                <a:latin typeface="Arial" panose="020B0604020202020204" pitchFamily="34" charset="0"/>
                <a:ea typeface="+mj-ea"/>
                <a:cs typeface="Arial" panose="020B0604020202020204" pitchFamily="34" charset="0"/>
              </a:rPr>
              <a:t>Ms</a:t>
            </a:r>
            <a:r>
              <a:rPr lang="cs-CZ" sz="1400" b="1" dirty="0" smtClean="0">
                <a:solidFill>
                  <a:schemeClr val="accent1"/>
                </a:solidFill>
                <a:latin typeface="Arial" panose="020B0604020202020204" pitchFamily="34" charset="0"/>
                <a:ea typeface="+mj-ea"/>
                <a:cs typeface="Arial" panose="020B0604020202020204" pitchFamily="34" charset="0"/>
              </a:rPr>
              <a:t>. Martina Uhlířová</a:t>
            </a:r>
          </a:p>
          <a:p>
            <a:endParaRPr lang="cs-CZ" sz="1400" b="1" dirty="0">
              <a:solidFill>
                <a:srgbClr val="FF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28463854"/>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ctrTitle"/>
          </p:nvPr>
        </p:nvSpPr>
        <p:spPr>
          <a:xfrm>
            <a:off x="720000" y="1479176"/>
            <a:ext cx="7560000" cy="519953"/>
          </a:xfrm>
        </p:spPr>
        <p:txBody>
          <a:bodyPr/>
          <a:lstStyle/>
          <a:p>
            <a:r>
              <a:rPr lang="cs-CZ" dirty="0" err="1" smtClean="0"/>
              <a:t>Faculty</a:t>
            </a:r>
            <a:r>
              <a:rPr lang="cs-CZ" dirty="0" smtClean="0"/>
              <a:t> </a:t>
            </a:r>
            <a:r>
              <a:rPr lang="cs-CZ" dirty="0" err="1" smtClean="0"/>
              <a:t>Coordinators</a:t>
            </a:r>
            <a:endParaRPr lang="cs-CZ" dirty="0"/>
          </a:p>
        </p:txBody>
      </p:sp>
      <p:sp>
        <p:nvSpPr>
          <p:cNvPr id="10" name="Ovál 9"/>
          <p:cNvSpPr/>
          <p:nvPr/>
        </p:nvSpPr>
        <p:spPr>
          <a:xfrm>
            <a:off x="6749935" y="260371"/>
            <a:ext cx="1743643" cy="1410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8000" b="1" dirty="0" smtClean="0"/>
              <a:t> 8</a:t>
            </a:r>
            <a:endParaRPr lang="cs-CZ" sz="8000" dirty="0"/>
          </a:p>
        </p:txBody>
      </p:sp>
      <p:sp>
        <p:nvSpPr>
          <p:cNvPr id="6"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graphicFrame>
        <p:nvGraphicFramePr>
          <p:cNvPr id="3" name="Tabulka 2"/>
          <p:cNvGraphicFramePr>
            <a:graphicFrameLocks noGrp="1"/>
          </p:cNvGraphicFramePr>
          <p:nvPr>
            <p:extLst>
              <p:ext uri="{D42A27DB-BD31-4B8C-83A1-F6EECF244321}">
                <p14:modId xmlns:p14="http://schemas.microsoft.com/office/powerpoint/2010/main" val="3755768648"/>
              </p:ext>
            </p:extLst>
          </p:nvPr>
        </p:nvGraphicFramePr>
        <p:xfrm>
          <a:off x="720000" y="1925582"/>
          <a:ext cx="7773578" cy="4385807"/>
        </p:xfrm>
        <a:graphic>
          <a:graphicData uri="http://schemas.openxmlformats.org/drawingml/2006/table">
            <a:tbl>
              <a:tblPr firstRow="1" bandRow="1">
                <a:tableStyleId>{5C22544A-7EE6-4342-B048-85BDC9FD1C3A}</a:tableStyleId>
              </a:tblPr>
              <a:tblGrid>
                <a:gridCol w="3886789">
                  <a:extLst>
                    <a:ext uri="{9D8B030D-6E8A-4147-A177-3AD203B41FA5}">
                      <a16:colId xmlns:a16="http://schemas.microsoft.com/office/drawing/2014/main" val="1675721327"/>
                    </a:ext>
                  </a:extLst>
                </a:gridCol>
                <a:gridCol w="3886789">
                  <a:extLst>
                    <a:ext uri="{9D8B030D-6E8A-4147-A177-3AD203B41FA5}">
                      <a16:colId xmlns:a16="http://schemas.microsoft.com/office/drawing/2014/main" val="1543931342"/>
                    </a:ext>
                  </a:extLst>
                </a:gridCol>
              </a:tblGrid>
              <a:tr h="432938">
                <a:tc>
                  <a:txBody>
                    <a:bodyPr/>
                    <a:lstStyle/>
                    <a:p>
                      <a:endParaRPr lang="cs-CZ" dirty="0"/>
                    </a:p>
                  </a:txBody>
                  <a:tcPr/>
                </a:tc>
                <a:tc>
                  <a:txBody>
                    <a:bodyPr/>
                    <a:lstStyle/>
                    <a:p>
                      <a:endParaRPr lang="cs-CZ"/>
                    </a:p>
                  </a:txBody>
                  <a:tcPr/>
                </a:tc>
                <a:extLst>
                  <a:ext uri="{0D108BD9-81ED-4DB2-BD59-A6C34878D82A}">
                    <a16:rowId xmlns:a16="http://schemas.microsoft.com/office/drawing/2014/main" val="233481536"/>
                  </a:ext>
                </a:extLst>
              </a:tr>
              <a:tr h="747263">
                <a:tc>
                  <a:txBody>
                    <a:bodyPr/>
                    <a:lstStyle/>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err="1" smtClean="0">
                          <a:solidFill>
                            <a:srgbClr val="0070C0"/>
                          </a:solidFill>
                        </a:rPr>
                        <a:t>Faculty</a:t>
                      </a:r>
                      <a:r>
                        <a:rPr lang="cs-CZ" sz="1800" dirty="0" smtClean="0">
                          <a:solidFill>
                            <a:srgbClr val="0070C0"/>
                          </a:solidFill>
                        </a:rPr>
                        <a:t> of </a:t>
                      </a:r>
                      <a:r>
                        <a:rPr lang="cs-CZ" sz="1800" dirty="0" err="1" smtClean="0">
                          <a:solidFill>
                            <a:srgbClr val="0070C0"/>
                          </a:solidFill>
                        </a:rPr>
                        <a:t>Arts</a:t>
                      </a:r>
                      <a:r>
                        <a:rPr lang="cs-CZ" sz="1800" dirty="0" smtClean="0">
                          <a:solidFill>
                            <a:srgbClr val="0070C0"/>
                          </a:solidFill>
                        </a:rPr>
                        <a:t> </a:t>
                      </a:r>
                    </a:p>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smtClean="0">
                          <a:solidFill>
                            <a:srgbClr val="0070C0"/>
                          </a:solidFill>
                        </a:rPr>
                        <a:t>(</a:t>
                      </a:r>
                      <a:r>
                        <a:rPr lang="cs-CZ" sz="1800" dirty="0" err="1" smtClean="0">
                          <a:solidFill>
                            <a:srgbClr val="0070C0"/>
                          </a:solidFill>
                        </a:rPr>
                        <a:t>Philosophical</a:t>
                      </a:r>
                      <a:r>
                        <a:rPr lang="cs-CZ" sz="1800" dirty="0" smtClean="0">
                          <a:solidFill>
                            <a:srgbClr val="0070C0"/>
                          </a:solidFill>
                        </a:rPr>
                        <a:t> </a:t>
                      </a:r>
                      <a:r>
                        <a:rPr lang="cs-CZ" sz="1800" dirty="0" err="1" smtClean="0">
                          <a:solidFill>
                            <a:srgbClr val="0070C0"/>
                          </a:solidFill>
                        </a:rPr>
                        <a:t>Faculty</a:t>
                      </a:r>
                      <a:r>
                        <a:rPr lang="cs-CZ" sz="1800" dirty="0" smtClean="0">
                          <a:solidFill>
                            <a:srgbClr val="0070C0"/>
                          </a:solidFill>
                        </a:rPr>
                        <a:t>)</a:t>
                      </a:r>
                    </a:p>
                  </a:txBody>
                  <a:tcPr/>
                </a:tc>
                <a:tc>
                  <a:txBody>
                    <a:bodyPr/>
                    <a:lstStyle/>
                    <a:p>
                      <a:r>
                        <a:rPr lang="cs-CZ" sz="1800" dirty="0" smtClean="0">
                          <a:solidFill>
                            <a:srgbClr val="0070C0"/>
                          </a:solidFill>
                          <a:hlinkClick r:id="rId2"/>
                        </a:rPr>
                        <a:t>Simona.cerna@upol.cz</a:t>
                      </a:r>
                      <a:r>
                        <a:rPr lang="cs-CZ" sz="1800" dirty="0" smtClean="0">
                          <a:solidFill>
                            <a:srgbClr val="0070C0"/>
                          </a:solidFill>
                        </a:rPr>
                        <a:t> </a:t>
                      </a:r>
                    </a:p>
                    <a:p>
                      <a:pPr marL="0" marR="0" lvl="0" indent="0" algn="l" defTabSz="899952" rtl="0" eaLnBrk="1" fontAlgn="auto" latinLnBrk="0" hangingPunct="1">
                        <a:lnSpc>
                          <a:spcPct val="100000"/>
                        </a:lnSpc>
                        <a:spcBef>
                          <a:spcPts val="0"/>
                        </a:spcBef>
                        <a:spcAft>
                          <a:spcPts val="0"/>
                        </a:spcAft>
                        <a:buClrTx/>
                        <a:buSzTx/>
                        <a:buFontTx/>
                        <a:buNone/>
                        <a:tabLst/>
                        <a:defRPr/>
                      </a:pPr>
                      <a:endParaRPr lang="cs-CZ" sz="1600" dirty="0" smtClean="0">
                        <a:solidFill>
                          <a:srgbClr val="0070C0"/>
                        </a:solidFill>
                      </a:endParaRPr>
                    </a:p>
                  </a:txBody>
                  <a:tcPr/>
                </a:tc>
                <a:extLst>
                  <a:ext uri="{0D108BD9-81ED-4DB2-BD59-A6C34878D82A}">
                    <a16:rowId xmlns:a16="http://schemas.microsoft.com/office/drawing/2014/main" val="1841560627"/>
                  </a:ext>
                </a:extLst>
              </a:tr>
              <a:tr h="432938">
                <a:tc>
                  <a:txBody>
                    <a:bodyPr/>
                    <a:lstStyle/>
                    <a:p>
                      <a:r>
                        <a:rPr lang="cs-CZ" sz="1800" dirty="0" err="1" smtClean="0">
                          <a:solidFill>
                            <a:srgbClr val="0070C0"/>
                          </a:solidFill>
                        </a:rPr>
                        <a:t>Faculty</a:t>
                      </a:r>
                      <a:r>
                        <a:rPr lang="cs-CZ" sz="1800" dirty="0" smtClean="0">
                          <a:solidFill>
                            <a:srgbClr val="0070C0"/>
                          </a:solidFill>
                        </a:rPr>
                        <a:t> of </a:t>
                      </a:r>
                      <a:r>
                        <a:rPr lang="cs-CZ" sz="1800" dirty="0" err="1" smtClean="0">
                          <a:solidFill>
                            <a:srgbClr val="0070C0"/>
                          </a:solidFill>
                        </a:rPr>
                        <a:t>Education</a:t>
                      </a:r>
                      <a:endParaRPr lang="cs-CZ" dirty="0"/>
                    </a:p>
                  </a:txBody>
                  <a:tcPr/>
                </a:tc>
                <a:tc>
                  <a:txBody>
                    <a:bodyPr/>
                    <a:lstStyle/>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smtClean="0">
                          <a:solidFill>
                            <a:srgbClr val="0070C0"/>
                          </a:solidFill>
                          <a:hlinkClick r:id="rId3"/>
                        </a:rPr>
                        <a:t>jana.dostalova@upol.cz</a:t>
                      </a:r>
                      <a:r>
                        <a:rPr lang="cs-CZ" sz="1800" dirty="0" smtClean="0">
                          <a:solidFill>
                            <a:srgbClr val="0070C0"/>
                          </a:solidFill>
                        </a:rPr>
                        <a:t> </a:t>
                      </a:r>
                    </a:p>
                  </a:txBody>
                  <a:tcPr/>
                </a:tc>
                <a:extLst>
                  <a:ext uri="{0D108BD9-81ED-4DB2-BD59-A6C34878D82A}">
                    <a16:rowId xmlns:a16="http://schemas.microsoft.com/office/drawing/2014/main" val="4192254125"/>
                  </a:ext>
                </a:extLst>
              </a:tr>
              <a:tr h="432938">
                <a:tc>
                  <a:txBody>
                    <a:bodyPr/>
                    <a:lstStyle/>
                    <a:p>
                      <a:r>
                        <a:rPr lang="cs-CZ" sz="1800" dirty="0" err="1" smtClean="0">
                          <a:solidFill>
                            <a:srgbClr val="0070C0"/>
                          </a:solidFill>
                        </a:rPr>
                        <a:t>Faculty</a:t>
                      </a:r>
                      <a:r>
                        <a:rPr lang="cs-CZ" sz="1800" dirty="0" smtClean="0">
                          <a:solidFill>
                            <a:srgbClr val="0070C0"/>
                          </a:solidFill>
                        </a:rPr>
                        <a:t> of Science</a:t>
                      </a:r>
                      <a:endParaRPr lang="cs-CZ" dirty="0"/>
                    </a:p>
                  </a:txBody>
                  <a:tcPr/>
                </a:tc>
                <a:tc>
                  <a:txBody>
                    <a:bodyPr/>
                    <a:lstStyle/>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smtClean="0">
                          <a:solidFill>
                            <a:srgbClr val="0070C0"/>
                          </a:solidFill>
                          <a:hlinkClick r:id="rId4"/>
                        </a:rPr>
                        <a:t>dana.gronychova@upol.cz</a:t>
                      </a:r>
                      <a:r>
                        <a:rPr lang="cs-CZ" sz="1800" dirty="0" smtClean="0">
                          <a:solidFill>
                            <a:srgbClr val="0070C0"/>
                          </a:solidFill>
                        </a:rPr>
                        <a:t> </a:t>
                      </a:r>
                    </a:p>
                  </a:txBody>
                  <a:tcPr/>
                </a:tc>
                <a:extLst>
                  <a:ext uri="{0D108BD9-81ED-4DB2-BD59-A6C34878D82A}">
                    <a16:rowId xmlns:a16="http://schemas.microsoft.com/office/drawing/2014/main" val="2742607539"/>
                  </a:ext>
                </a:extLst>
              </a:tr>
              <a:tr h="400836">
                <a:tc>
                  <a:txBody>
                    <a:bodyPr/>
                    <a:lstStyle/>
                    <a:p>
                      <a:r>
                        <a:rPr lang="cs-CZ" sz="1800" dirty="0" err="1" smtClean="0">
                          <a:solidFill>
                            <a:srgbClr val="0070C0"/>
                          </a:solidFill>
                        </a:rPr>
                        <a:t>Faculty</a:t>
                      </a:r>
                      <a:r>
                        <a:rPr lang="cs-CZ" sz="1800" dirty="0" smtClean="0">
                          <a:solidFill>
                            <a:srgbClr val="0070C0"/>
                          </a:solidFill>
                        </a:rPr>
                        <a:t> of </a:t>
                      </a:r>
                      <a:r>
                        <a:rPr lang="cs-CZ" sz="1800" dirty="0" err="1" smtClean="0">
                          <a:solidFill>
                            <a:srgbClr val="0070C0"/>
                          </a:solidFill>
                        </a:rPr>
                        <a:t>Medicine</a:t>
                      </a:r>
                      <a:r>
                        <a:rPr lang="cs-CZ" sz="1800" dirty="0" smtClean="0">
                          <a:solidFill>
                            <a:srgbClr val="0070C0"/>
                          </a:solidFill>
                        </a:rPr>
                        <a:t> &amp;</a:t>
                      </a:r>
                      <a:r>
                        <a:rPr lang="cs-CZ" sz="1800" baseline="0" dirty="0" smtClean="0">
                          <a:solidFill>
                            <a:srgbClr val="0070C0"/>
                          </a:solidFill>
                        </a:rPr>
                        <a:t> </a:t>
                      </a:r>
                      <a:r>
                        <a:rPr lang="cs-CZ" sz="1800" baseline="0" dirty="0" err="1" smtClean="0">
                          <a:solidFill>
                            <a:srgbClr val="0070C0"/>
                          </a:solidFill>
                        </a:rPr>
                        <a:t>Dentistry</a:t>
                      </a:r>
                      <a:endParaRPr lang="cs-CZ" dirty="0"/>
                    </a:p>
                  </a:txBody>
                  <a:tcPr/>
                </a:tc>
                <a:tc>
                  <a:txBody>
                    <a:bodyPr/>
                    <a:lstStyle/>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smtClean="0">
                          <a:solidFill>
                            <a:srgbClr val="0070C0"/>
                          </a:solidFill>
                          <a:hlinkClick r:id="rId5"/>
                        </a:rPr>
                        <a:t>petra.nakladalova@upol.cz</a:t>
                      </a:r>
                      <a:r>
                        <a:rPr lang="cs-CZ" sz="1800" dirty="0" smtClean="0">
                          <a:solidFill>
                            <a:srgbClr val="0070C0"/>
                          </a:solidFill>
                        </a:rPr>
                        <a:t> </a:t>
                      </a:r>
                    </a:p>
                  </a:txBody>
                  <a:tcPr/>
                </a:tc>
                <a:extLst>
                  <a:ext uri="{0D108BD9-81ED-4DB2-BD59-A6C34878D82A}">
                    <a16:rowId xmlns:a16="http://schemas.microsoft.com/office/drawing/2014/main" val="3897177560"/>
                  </a:ext>
                </a:extLst>
              </a:tr>
              <a:tr h="432938">
                <a:tc>
                  <a:txBody>
                    <a:bodyPr/>
                    <a:lstStyle/>
                    <a:p>
                      <a:r>
                        <a:rPr lang="cs-CZ" sz="1800" dirty="0" err="1" smtClean="0">
                          <a:solidFill>
                            <a:srgbClr val="0070C0"/>
                          </a:solidFill>
                        </a:rPr>
                        <a:t>Faculty</a:t>
                      </a:r>
                      <a:r>
                        <a:rPr lang="cs-CZ" sz="1800" dirty="0" smtClean="0">
                          <a:solidFill>
                            <a:srgbClr val="0070C0"/>
                          </a:solidFill>
                        </a:rPr>
                        <a:t> of </a:t>
                      </a:r>
                      <a:r>
                        <a:rPr lang="cs-CZ" sz="1800" dirty="0" err="1" smtClean="0">
                          <a:solidFill>
                            <a:srgbClr val="0070C0"/>
                          </a:solidFill>
                        </a:rPr>
                        <a:t>Physical</a:t>
                      </a:r>
                      <a:r>
                        <a:rPr lang="cs-CZ" sz="1800" dirty="0" smtClean="0">
                          <a:solidFill>
                            <a:srgbClr val="0070C0"/>
                          </a:solidFill>
                        </a:rPr>
                        <a:t> </a:t>
                      </a:r>
                      <a:r>
                        <a:rPr lang="cs-CZ" sz="1800" dirty="0" err="1" smtClean="0">
                          <a:solidFill>
                            <a:srgbClr val="0070C0"/>
                          </a:solidFill>
                        </a:rPr>
                        <a:t>Culture</a:t>
                      </a:r>
                      <a:endParaRPr lang="cs-CZ" dirty="0"/>
                    </a:p>
                  </a:txBody>
                  <a:tcPr/>
                </a:tc>
                <a:tc>
                  <a:txBody>
                    <a:bodyPr/>
                    <a:lstStyle/>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smtClean="0">
                          <a:solidFill>
                            <a:srgbClr val="0070C0"/>
                          </a:solidFill>
                          <a:hlinkClick r:id="rId6"/>
                        </a:rPr>
                        <a:t>Jitka.martincova@upol.cz</a:t>
                      </a:r>
                      <a:r>
                        <a:rPr lang="cs-CZ" sz="1800" dirty="0" smtClean="0">
                          <a:solidFill>
                            <a:srgbClr val="0070C0"/>
                          </a:solidFill>
                        </a:rPr>
                        <a:t> </a:t>
                      </a:r>
                    </a:p>
                  </a:txBody>
                  <a:tcPr/>
                </a:tc>
                <a:extLst>
                  <a:ext uri="{0D108BD9-81ED-4DB2-BD59-A6C34878D82A}">
                    <a16:rowId xmlns:a16="http://schemas.microsoft.com/office/drawing/2014/main" val="2769012826"/>
                  </a:ext>
                </a:extLst>
              </a:tr>
              <a:tr h="432938">
                <a:tc>
                  <a:txBody>
                    <a:bodyPr/>
                    <a:lstStyle/>
                    <a:p>
                      <a:r>
                        <a:rPr lang="cs-CZ" sz="1800" dirty="0" err="1" smtClean="0">
                          <a:solidFill>
                            <a:srgbClr val="0070C0"/>
                          </a:solidFill>
                        </a:rPr>
                        <a:t>Faculty</a:t>
                      </a:r>
                      <a:r>
                        <a:rPr lang="cs-CZ" sz="1800" dirty="0" smtClean="0">
                          <a:solidFill>
                            <a:srgbClr val="0070C0"/>
                          </a:solidFill>
                        </a:rPr>
                        <a:t> of </a:t>
                      </a:r>
                      <a:r>
                        <a:rPr lang="cs-CZ" sz="1800" dirty="0" err="1" smtClean="0">
                          <a:solidFill>
                            <a:srgbClr val="0070C0"/>
                          </a:solidFill>
                        </a:rPr>
                        <a:t>Law</a:t>
                      </a:r>
                      <a:endParaRPr lang="cs-CZ" dirty="0"/>
                    </a:p>
                  </a:txBody>
                  <a:tcPr/>
                </a:tc>
                <a:tc>
                  <a:txBody>
                    <a:bodyPr/>
                    <a:lstStyle/>
                    <a:p>
                      <a:r>
                        <a:rPr lang="cs-CZ" sz="1800" dirty="0" smtClean="0">
                          <a:solidFill>
                            <a:srgbClr val="0070C0"/>
                          </a:solidFill>
                          <a:hlinkClick r:id="rId7"/>
                        </a:rPr>
                        <a:t>radana.kuncova@upol.cz</a:t>
                      </a:r>
                      <a:r>
                        <a:rPr lang="cs-CZ" sz="1800" dirty="0" smtClean="0">
                          <a:solidFill>
                            <a:srgbClr val="0070C0"/>
                          </a:solidFill>
                        </a:rPr>
                        <a:t> </a:t>
                      </a:r>
                      <a:endParaRPr lang="cs-CZ" dirty="0"/>
                    </a:p>
                  </a:txBody>
                  <a:tcPr/>
                </a:tc>
                <a:extLst>
                  <a:ext uri="{0D108BD9-81ED-4DB2-BD59-A6C34878D82A}">
                    <a16:rowId xmlns:a16="http://schemas.microsoft.com/office/drawing/2014/main" val="965685195"/>
                  </a:ext>
                </a:extLst>
              </a:tr>
              <a:tr h="432938">
                <a:tc>
                  <a:txBody>
                    <a:bodyPr/>
                    <a:lstStyle/>
                    <a:p>
                      <a:r>
                        <a:rPr lang="cs-CZ" sz="1800" dirty="0" err="1" smtClean="0">
                          <a:solidFill>
                            <a:srgbClr val="0070C0"/>
                          </a:solidFill>
                        </a:rPr>
                        <a:t>Faculty</a:t>
                      </a:r>
                      <a:r>
                        <a:rPr lang="cs-CZ" sz="1800" dirty="0" smtClean="0">
                          <a:solidFill>
                            <a:srgbClr val="0070C0"/>
                          </a:solidFill>
                        </a:rPr>
                        <a:t> of </a:t>
                      </a:r>
                      <a:r>
                        <a:rPr lang="cs-CZ" sz="1800" dirty="0" err="1" smtClean="0">
                          <a:solidFill>
                            <a:srgbClr val="0070C0"/>
                          </a:solidFill>
                        </a:rPr>
                        <a:t>Health</a:t>
                      </a:r>
                      <a:r>
                        <a:rPr lang="cs-CZ" sz="1800" dirty="0" smtClean="0">
                          <a:solidFill>
                            <a:srgbClr val="0070C0"/>
                          </a:solidFill>
                        </a:rPr>
                        <a:t> </a:t>
                      </a:r>
                      <a:r>
                        <a:rPr lang="cs-CZ" sz="1800" dirty="0" err="1" smtClean="0">
                          <a:solidFill>
                            <a:srgbClr val="0070C0"/>
                          </a:solidFill>
                        </a:rPr>
                        <a:t>Sciences</a:t>
                      </a:r>
                      <a:endParaRPr lang="cs-CZ" dirty="0"/>
                    </a:p>
                  </a:txBody>
                  <a:tcPr/>
                </a:tc>
                <a:tc>
                  <a:txBody>
                    <a:bodyPr/>
                    <a:lstStyle/>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smtClean="0">
                          <a:solidFill>
                            <a:srgbClr val="0070C0"/>
                          </a:solidFill>
                          <a:hlinkClick r:id="rId8"/>
                        </a:rPr>
                        <a:t>irena.jedlickova@upol.cz</a:t>
                      </a:r>
                      <a:endParaRPr lang="cs-CZ" sz="1800" dirty="0" smtClean="0">
                        <a:solidFill>
                          <a:srgbClr val="0070C0"/>
                        </a:solidFill>
                      </a:endParaRPr>
                    </a:p>
                  </a:txBody>
                  <a:tcPr/>
                </a:tc>
                <a:extLst>
                  <a:ext uri="{0D108BD9-81ED-4DB2-BD59-A6C34878D82A}">
                    <a16:rowId xmlns:a16="http://schemas.microsoft.com/office/drawing/2014/main" val="4255639901"/>
                  </a:ext>
                </a:extLst>
              </a:tr>
              <a:tr h="432938">
                <a:tc>
                  <a:txBody>
                    <a:bodyPr/>
                    <a:lstStyle/>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err="1" smtClean="0">
                          <a:solidFill>
                            <a:srgbClr val="0070C0"/>
                          </a:solidFill>
                        </a:rPr>
                        <a:t>Sts</a:t>
                      </a:r>
                      <a:r>
                        <a:rPr lang="cs-CZ" sz="1800" baseline="0" dirty="0" smtClean="0">
                          <a:solidFill>
                            <a:srgbClr val="0070C0"/>
                          </a:solidFill>
                        </a:rPr>
                        <a:t> Cyril and </a:t>
                      </a:r>
                      <a:r>
                        <a:rPr lang="cs-CZ" sz="1800" baseline="0" dirty="0" err="1" smtClean="0">
                          <a:solidFill>
                            <a:srgbClr val="0070C0"/>
                          </a:solidFill>
                        </a:rPr>
                        <a:t>Methodius</a:t>
                      </a:r>
                      <a:r>
                        <a:rPr lang="cs-CZ" sz="1800" baseline="0" dirty="0" smtClean="0">
                          <a:solidFill>
                            <a:srgbClr val="0070C0"/>
                          </a:solidFill>
                        </a:rPr>
                        <a:t> </a:t>
                      </a:r>
                      <a:r>
                        <a:rPr lang="cs-CZ" sz="1800" dirty="0" err="1" smtClean="0">
                          <a:solidFill>
                            <a:srgbClr val="0070C0"/>
                          </a:solidFill>
                        </a:rPr>
                        <a:t>Faculty</a:t>
                      </a:r>
                      <a:r>
                        <a:rPr lang="cs-CZ" sz="1800" dirty="0" smtClean="0">
                          <a:solidFill>
                            <a:srgbClr val="0070C0"/>
                          </a:solidFill>
                        </a:rPr>
                        <a:t> of </a:t>
                      </a:r>
                      <a:r>
                        <a:rPr lang="cs-CZ" sz="1800" dirty="0" err="1" smtClean="0">
                          <a:solidFill>
                            <a:srgbClr val="0070C0"/>
                          </a:solidFill>
                        </a:rPr>
                        <a:t>Theology</a:t>
                      </a:r>
                      <a:endParaRPr lang="cs-CZ" sz="1800" dirty="0" smtClean="0">
                        <a:solidFill>
                          <a:srgbClr val="0070C0"/>
                        </a:solidFill>
                      </a:endParaRPr>
                    </a:p>
                  </a:txBody>
                  <a:tcPr/>
                </a:tc>
                <a:tc>
                  <a:txBody>
                    <a:bodyPr/>
                    <a:lstStyle/>
                    <a:p>
                      <a:pPr marL="0" marR="0" lvl="0" indent="0" algn="l" defTabSz="899952" rtl="0" eaLnBrk="1" fontAlgn="auto" latinLnBrk="0" hangingPunct="1">
                        <a:lnSpc>
                          <a:spcPct val="100000"/>
                        </a:lnSpc>
                        <a:spcBef>
                          <a:spcPts val="0"/>
                        </a:spcBef>
                        <a:spcAft>
                          <a:spcPts val="0"/>
                        </a:spcAft>
                        <a:buClrTx/>
                        <a:buSzTx/>
                        <a:buFontTx/>
                        <a:buNone/>
                        <a:tabLst/>
                        <a:defRPr/>
                      </a:pPr>
                      <a:r>
                        <a:rPr lang="cs-CZ" sz="1800" dirty="0" smtClean="0">
                          <a:solidFill>
                            <a:srgbClr val="0070C0"/>
                          </a:solidFill>
                          <a:hlinkClick r:id="rId9"/>
                        </a:rPr>
                        <a:t>petra.hubena@upol.cz</a:t>
                      </a:r>
                      <a:r>
                        <a:rPr lang="cs-CZ" sz="1800" dirty="0" smtClean="0">
                          <a:solidFill>
                            <a:srgbClr val="0070C0"/>
                          </a:solidFill>
                        </a:rPr>
                        <a:t> </a:t>
                      </a:r>
                    </a:p>
                  </a:txBody>
                  <a:tcPr/>
                </a:tc>
                <a:extLst>
                  <a:ext uri="{0D108BD9-81ED-4DB2-BD59-A6C34878D82A}">
                    <a16:rowId xmlns:a16="http://schemas.microsoft.com/office/drawing/2014/main" val="3305995368"/>
                  </a:ext>
                </a:extLst>
              </a:tr>
            </a:tbl>
          </a:graphicData>
        </a:graphic>
      </p:graphicFrame>
    </p:spTree>
    <p:extLst>
      <p:ext uri="{BB962C8B-B14F-4D97-AF65-F5344CB8AC3E}">
        <p14:creationId xmlns:p14="http://schemas.microsoft.com/office/powerpoint/2010/main" val="187916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
            <a:ext cx="4702629" cy="684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3123" y="759281"/>
            <a:ext cx="4474580" cy="412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ový popisek 1"/>
          <p:cNvSpPr/>
          <p:nvPr/>
        </p:nvSpPr>
        <p:spPr>
          <a:xfrm>
            <a:off x="4702629" y="128451"/>
            <a:ext cx="3845378" cy="465364"/>
          </a:xfrm>
          <a:prstGeom prst="wedgeRectCallout">
            <a:avLst>
              <a:gd name="adj1" fmla="val -27627"/>
              <a:gd name="adj2" fmla="val 1467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solidFill>
                  <a:srgbClr val="FF0000"/>
                </a:solidFill>
              </a:rPr>
              <a:t>Please</a:t>
            </a:r>
            <a:r>
              <a:rPr lang="cs-CZ" dirty="0" smtClean="0">
                <a:solidFill>
                  <a:srgbClr val="FF0000"/>
                </a:solidFill>
              </a:rPr>
              <a:t> sign on </a:t>
            </a:r>
            <a:r>
              <a:rPr lang="cs-CZ" dirty="0" err="1" smtClean="0">
                <a:solidFill>
                  <a:srgbClr val="FF0000"/>
                </a:solidFill>
              </a:rPr>
              <a:t>the</a:t>
            </a:r>
            <a:r>
              <a:rPr lang="cs-CZ" dirty="0" smtClean="0">
                <a:solidFill>
                  <a:srgbClr val="FF0000"/>
                </a:solidFill>
              </a:rPr>
              <a:t> last </a:t>
            </a:r>
            <a:r>
              <a:rPr lang="cs-CZ" dirty="0" err="1" smtClean="0">
                <a:solidFill>
                  <a:srgbClr val="FF0000"/>
                </a:solidFill>
              </a:rPr>
              <a:t>page</a:t>
            </a:r>
            <a:endParaRPr lang="cs-CZ" dirty="0">
              <a:solidFill>
                <a:srgbClr val="FF0000"/>
              </a:solidFill>
            </a:endParaRPr>
          </a:p>
        </p:txBody>
      </p:sp>
      <p:sp>
        <p:nvSpPr>
          <p:cNvPr id="3" name="Oválný popisek 2"/>
          <p:cNvSpPr/>
          <p:nvPr/>
        </p:nvSpPr>
        <p:spPr>
          <a:xfrm>
            <a:off x="4702629" y="3499658"/>
            <a:ext cx="1428750" cy="532412"/>
          </a:xfrm>
          <a:prstGeom prst="wedgeEllipseCallout">
            <a:avLst>
              <a:gd name="adj1" fmla="val -26054"/>
              <a:gd name="adj2" fmla="val -7559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solidFill>
                  <a:srgbClr val="FF0000"/>
                </a:solidFill>
              </a:rPr>
              <a:t>Current</a:t>
            </a:r>
            <a:r>
              <a:rPr lang="cs-CZ" dirty="0" smtClean="0">
                <a:solidFill>
                  <a:srgbClr val="FF0000"/>
                </a:solidFill>
              </a:rPr>
              <a:t> </a:t>
            </a:r>
            <a:r>
              <a:rPr lang="cs-CZ" dirty="0" err="1" smtClean="0">
                <a:solidFill>
                  <a:srgbClr val="FF0000"/>
                </a:solidFill>
              </a:rPr>
              <a:t>Date</a:t>
            </a:r>
            <a:endParaRPr lang="cs-CZ" dirty="0">
              <a:solidFill>
                <a:srgbClr val="FF0000"/>
              </a:solidFill>
            </a:endParaRPr>
          </a:p>
        </p:txBody>
      </p:sp>
      <p:sp>
        <p:nvSpPr>
          <p:cNvPr id="8" name="Oválný popisek 7"/>
          <p:cNvSpPr/>
          <p:nvPr/>
        </p:nvSpPr>
        <p:spPr>
          <a:xfrm>
            <a:off x="4923065" y="5116287"/>
            <a:ext cx="1208314" cy="770708"/>
          </a:xfrm>
          <a:prstGeom prst="wedgeEllipseCallout">
            <a:avLst>
              <a:gd name="adj1" fmla="val 99622"/>
              <a:gd name="adj2" fmla="val -23961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solidFill>
                  <a:srgbClr val="FF0000"/>
                </a:solidFill>
              </a:rPr>
              <a:t>Name</a:t>
            </a:r>
            <a:endParaRPr lang="cs-CZ" dirty="0">
              <a:solidFill>
                <a:srgbClr val="FF0000"/>
              </a:solidFill>
            </a:endParaRPr>
          </a:p>
        </p:txBody>
      </p:sp>
      <p:sp>
        <p:nvSpPr>
          <p:cNvPr id="9" name="Oválný popisek 8"/>
          <p:cNvSpPr/>
          <p:nvPr/>
        </p:nvSpPr>
        <p:spPr>
          <a:xfrm>
            <a:off x="6890657" y="5622471"/>
            <a:ext cx="1589315" cy="828204"/>
          </a:xfrm>
          <a:prstGeom prst="wedgeEllipseCallout">
            <a:avLst>
              <a:gd name="adj1" fmla="val -8075"/>
              <a:gd name="adj2" fmla="val -22585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solidFill>
                  <a:srgbClr val="FF0000"/>
                </a:solidFill>
              </a:rPr>
              <a:t>Signature</a:t>
            </a:r>
            <a:endParaRPr lang="cs-CZ" dirty="0">
              <a:solidFill>
                <a:srgbClr val="FF0000"/>
              </a:solidFill>
            </a:endParaRPr>
          </a:p>
        </p:txBody>
      </p:sp>
    </p:spTree>
    <p:extLst>
      <p:ext uri="{BB962C8B-B14F-4D97-AF65-F5344CB8AC3E}">
        <p14:creationId xmlns:p14="http://schemas.microsoft.com/office/powerpoint/2010/main" val="3319625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384419"/>
            <a:ext cx="7560000" cy="777667"/>
          </a:xfrm>
        </p:spPr>
        <p:txBody>
          <a:bodyPr>
            <a:normAutofit/>
          </a:bodyPr>
          <a:lstStyle/>
          <a:p>
            <a:r>
              <a:rPr lang="cs-CZ" dirty="0" err="1" smtClean="0"/>
              <a:t>Confirmation</a:t>
            </a:r>
            <a:r>
              <a:rPr lang="cs-CZ" dirty="0" smtClean="0"/>
              <a:t> </a:t>
            </a:r>
            <a:r>
              <a:rPr lang="cs-CZ" dirty="0" err="1" smtClean="0"/>
              <a:t>documents</a:t>
            </a:r>
            <a:r>
              <a:rPr lang="cs-CZ" dirty="0" smtClean="0"/>
              <a:t> – </a:t>
            </a:r>
            <a:r>
              <a:rPr lang="cs-CZ" dirty="0" err="1" smtClean="0"/>
              <a:t>arrival</a:t>
            </a:r>
            <a:r>
              <a:rPr lang="cs-CZ" dirty="0" smtClean="0"/>
              <a:t> </a:t>
            </a:r>
            <a:r>
              <a:rPr lang="cs-CZ" dirty="0" err="1" smtClean="0"/>
              <a:t>certificate</a:t>
            </a:r>
            <a:r>
              <a:rPr lang="cs-CZ" dirty="0" smtClean="0"/>
              <a:t/>
            </a:r>
            <a:br>
              <a:rPr lang="cs-CZ" dirty="0" smtClean="0"/>
            </a:br>
            <a:r>
              <a:rPr lang="cs-CZ" sz="1400" u="sng" dirty="0" smtClean="0"/>
              <a:t>not </a:t>
            </a:r>
            <a:r>
              <a:rPr lang="cs-CZ" sz="1400" u="sng" dirty="0" err="1" smtClean="0"/>
              <a:t>required</a:t>
            </a:r>
            <a:r>
              <a:rPr lang="cs-CZ" sz="1400" u="sng" dirty="0" smtClean="0"/>
              <a:t> by </a:t>
            </a:r>
            <a:r>
              <a:rPr lang="cs-CZ" sz="1400" u="sng" dirty="0" err="1" smtClean="0"/>
              <a:t>all</a:t>
            </a:r>
            <a:r>
              <a:rPr lang="cs-CZ" sz="1400" u="sng" dirty="0" smtClean="0"/>
              <a:t> </a:t>
            </a:r>
            <a:r>
              <a:rPr lang="cs-CZ" sz="1400" u="sng" dirty="0" err="1" smtClean="0"/>
              <a:t>institutions</a:t>
            </a:r>
            <a:r>
              <a:rPr lang="cs-CZ" sz="1400" u="sng" dirty="0" smtClean="0"/>
              <a:t> </a:t>
            </a:r>
            <a:r>
              <a:rPr lang="cs-CZ" sz="1400" dirty="0" smtClean="0"/>
              <a:t>– </a:t>
            </a:r>
            <a:r>
              <a:rPr lang="cs-CZ" sz="1400" dirty="0" err="1" smtClean="0"/>
              <a:t>check</a:t>
            </a:r>
            <a:r>
              <a:rPr lang="cs-CZ" sz="1400" dirty="0" smtClean="0"/>
              <a:t>  </a:t>
            </a:r>
            <a:r>
              <a:rPr lang="cs-CZ" sz="1400" dirty="0" err="1" smtClean="0"/>
              <a:t>instructions</a:t>
            </a:r>
            <a:r>
              <a:rPr lang="cs-CZ" sz="1400" dirty="0" smtClean="0"/>
              <a:t> </a:t>
            </a:r>
            <a:r>
              <a:rPr lang="cs-CZ" sz="1400" dirty="0" err="1" smtClean="0"/>
              <a:t>of</a:t>
            </a:r>
            <a:r>
              <a:rPr lang="cs-CZ" sz="1400" dirty="0" smtClean="0"/>
              <a:t> </a:t>
            </a:r>
            <a:r>
              <a:rPr lang="cs-CZ" sz="1400" dirty="0" err="1" smtClean="0"/>
              <a:t>your</a:t>
            </a:r>
            <a:r>
              <a:rPr lang="cs-CZ" sz="1400" dirty="0" smtClean="0"/>
              <a:t> </a:t>
            </a:r>
            <a:r>
              <a:rPr lang="cs-CZ" sz="1400" dirty="0" err="1" smtClean="0"/>
              <a:t>home</a:t>
            </a:r>
            <a:r>
              <a:rPr lang="cs-CZ" sz="1400" dirty="0" smtClean="0"/>
              <a:t> </a:t>
            </a:r>
            <a:r>
              <a:rPr lang="cs-CZ" sz="1400" dirty="0" err="1" smtClean="0"/>
              <a:t>institution</a:t>
            </a:r>
            <a:endParaRPr lang="cs-CZ" sz="1400" dirty="0"/>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a:xfrm>
            <a:off x="4802736" y="2462400"/>
            <a:ext cx="3477264" cy="3898800"/>
          </a:xfrm>
        </p:spPr>
        <p:txBody>
          <a:bodyPr/>
          <a:lstStyle/>
          <a:p>
            <a:endParaRPr lang="cs-CZ"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9" y="2157813"/>
            <a:ext cx="3606325" cy="42344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296" y="2294580"/>
            <a:ext cx="3281585" cy="4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álný popisek 5"/>
          <p:cNvSpPr/>
          <p:nvPr/>
        </p:nvSpPr>
        <p:spPr>
          <a:xfrm>
            <a:off x="1999716" y="2515151"/>
            <a:ext cx="1239139" cy="666572"/>
          </a:xfrm>
          <a:prstGeom prst="wedgeEllipse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00" dirty="0" smtClean="0">
                <a:solidFill>
                  <a:srgbClr val="FF0000"/>
                </a:solidFill>
              </a:rPr>
              <a:t>At </a:t>
            </a:r>
            <a:r>
              <a:rPr lang="cs-CZ" sz="900" dirty="0" err="1" smtClean="0">
                <a:solidFill>
                  <a:srgbClr val="FF0000"/>
                </a:solidFill>
              </a:rPr>
              <a:t>the</a:t>
            </a:r>
            <a:r>
              <a:rPr lang="cs-CZ" sz="900" dirty="0" smtClean="0">
                <a:solidFill>
                  <a:srgbClr val="FF0000"/>
                </a:solidFill>
              </a:rPr>
              <a:t> </a:t>
            </a:r>
            <a:r>
              <a:rPr lang="cs-CZ" sz="900" dirty="0" err="1" smtClean="0">
                <a:solidFill>
                  <a:srgbClr val="FF0000"/>
                </a:solidFill>
              </a:rPr>
              <a:t>beginning</a:t>
            </a:r>
            <a:r>
              <a:rPr lang="cs-CZ" sz="900" dirty="0" smtClean="0">
                <a:solidFill>
                  <a:srgbClr val="FF0000"/>
                </a:solidFill>
              </a:rPr>
              <a:t> </a:t>
            </a:r>
            <a:r>
              <a:rPr lang="cs-CZ" sz="900" dirty="0" err="1" smtClean="0">
                <a:solidFill>
                  <a:srgbClr val="FF0000"/>
                </a:solidFill>
              </a:rPr>
              <a:t>of</a:t>
            </a:r>
            <a:r>
              <a:rPr lang="cs-CZ" sz="900" dirty="0" smtClean="0">
                <a:solidFill>
                  <a:srgbClr val="FF0000"/>
                </a:solidFill>
              </a:rPr>
              <a:t> </a:t>
            </a:r>
            <a:r>
              <a:rPr lang="cs-CZ" sz="900" dirty="0" err="1" smtClean="0">
                <a:solidFill>
                  <a:srgbClr val="FF0000"/>
                </a:solidFill>
              </a:rPr>
              <a:t>the</a:t>
            </a:r>
            <a:r>
              <a:rPr lang="cs-CZ" sz="900" dirty="0" smtClean="0">
                <a:solidFill>
                  <a:srgbClr val="FF0000"/>
                </a:solidFill>
              </a:rPr>
              <a:t> study </a:t>
            </a:r>
            <a:r>
              <a:rPr lang="cs-CZ" sz="900" dirty="0" err="1" smtClean="0">
                <a:solidFill>
                  <a:srgbClr val="FF0000"/>
                </a:solidFill>
              </a:rPr>
              <a:t>stay</a:t>
            </a:r>
            <a:endParaRPr lang="cs-CZ" sz="900" dirty="0">
              <a:solidFill>
                <a:srgbClr val="FF0000"/>
              </a:solidFill>
            </a:endParaRPr>
          </a:p>
        </p:txBody>
      </p:sp>
      <p:sp>
        <p:nvSpPr>
          <p:cNvPr id="7" name="Oválný popisek 6"/>
          <p:cNvSpPr/>
          <p:nvPr/>
        </p:nvSpPr>
        <p:spPr>
          <a:xfrm>
            <a:off x="5751320" y="2157813"/>
            <a:ext cx="1204957" cy="538385"/>
          </a:xfrm>
          <a:prstGeom prst="wedgeEllipseCallout">
            <a:avLst>
              <a:gd name="adj1" fmla="val -6073"/>
              <a:gd name="adj2" fmla="val 8630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dirty="0" smtClean="0">
                <a:solidFill>
                  <a:srgbClr val="FF0000"/>
                </a:solidFill>
              </a:rPr>
              <a:t>At </a:t>
            </a:r>
            <a:r>
              <a:rPr lang="cs-CZ" sz="800" dirty="0" err="1" smtClean="0">
                <a:solidFill>
                  <a:srgbClr val="FF0000"/>
                </a:solidFill>
              </a:rPr>
              <a:t>the</a:t>
            </a:r>
            <a:r>
              <a:rPr lang="cs-CZ" sz="800" dirty="0" smtClean="0">
                <a:solidFill>
                  <a:srgbClr val="FF0000"/>
                </a:solidFill>
              </a:rPr>
              <a:t> end </a:t>
            </a:r>
            <a:r>
              <a:rPr lang="cs-CZ" sz="800" dirty="0" err="1" smtClean="0">
                <a:solidFill>
                  <a:srgbClr val="FF0000"/>
                </a:solidFill>
              </a:rPr>
              <a:t>of</a:t>
            </a:r>
            <a:r>
              <a:rPr lang="cs-CZ" sz="800" dirty="0" smtClean="0">
                <a:solidFill>
                  <a:srgbClr val="FF0000"/>
                </a:solidFill>
              </a:rPr>
              <a:t> </a:t>
            </a:r>
            <a:r>
              <a:rPr lang="cs-CZ" sz="800" dirty="0" err="1" smtClean="0">
                <a:solidFill>
                  <a:srgbClr val="FF0000"/>
                </a:solidFill>
              </a:rPr>
              <a:t>the</a:t>
            </a:r>
            <a:r>
              <a:rPr lang="cs-CZ" sz="800" dirty="0" smtClean="0">
                <a:solidFill>
                  <a:srgbClr val="FF0000"/>
                </a:solidFill>
              </a:rPr>
              <a:t> study </a:t>
            </a:r>
            <a:r>
              <a:rPr lang="cs-CZ" sz="800" dirty="0" err="1" smtClean="0">
                <a:solidFill>
                  <a:srgbClr val="FF0000"/>
                </a:solidFill>
              </a:rPr>
              <a:t>stay</a:t>
            </a:r>
            <a:endParaRPr lang="cs-CZ" sz="800" dirty="0">
              <a:solidFill>
                <a:srgbClr val="FF0000"/>
              </a:solidFill>
            </a:endParaRPr>
          </a:p>
        </p:txBody>
      </p:sp>
      <p:sp>
        <p:nvSpPr>
          <p:cNvPr id="10"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3902526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247686"/>
            <a:ext cx="7560000" cy="401652"/>
          </a:xfrm>
        </p:spPr>
        <p:txBody>
          <a:bodyPr/>
          <a:lstStyle/>
          <a:p>
            <a:r>
              <a:rPr lang="cs-CZ" dirty="0" err="1" smtClean="0"/>
              <a:t>Learning</a:t>
            </a:r>
            <a:r>
              <a:rPr lang="cs-CZ" dirty="0" smtClean="0"/>
              <a:t> </a:t>
            </a:r>
            <a:r>
              <a:rPr lang="cs-CZ" dirty="0" err="1" smtClean="0"/>
              <a:t>Agreement</a:t>
            </a:r>
            <a:endParaRPr lang="cs-C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80" y="2187723"/>
            <a:ext cx="2452643" cy="398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944" y="2298819"/>
            <a:ext cx="2589376" cy="386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6778" y="2298819"/>
            <a:ext cx="2922661" cy="399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álný popisek 5"/>
          <p:cNvSpPr/>
          <p:nvPr/>
        </p:nvSpPr>
        <p:spPr>
          <a:xfrm>
            <a:off x="1192139" y="1606610"/>
            <a:ext cx="1247686" cy="435835"/>
          </a:xfrm>
          <a:prstGeom prst="wedgeEllipseCallout">
            <a:avLst>
              <a:gd name="adj1" fmla="val -3042"/>
              <a:gd name="adj2" fmla="val 8210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dirty="0" err="1" smtClean="0">
                <a:solidFill>
                  <a:srgbClr val="FF0000"/>
                </a:solidFill>
              </a:rPr>
              <a:t>Before</a:t>
            </a:r>
            <a:r>
              <a:rPr lang="cs-CZ" sz="800" dirty="0" smtClean="0">
                <a:solidFill>
                  <a:srgbClr val="FF0000"/>
                </a:solidFill>
              </a:rPr>
              <a:t> mobility</a:t>
            </a:r>
            <a:endParaRPr lang="cs-CZ" sz="800" dirty="0">
              <a:solidFill>
                <a:srgbClr val="FF0000"/>
              </a:solidFill>
            </a:endParaRPr>
          </a:p>
        </p:txBody>
      </p:sp>
      <p:sp>
        <p:nvSpPr>
          <p:cNvPr id="7" name="Oválný popisek 6"/>
          <p:cNvSpPr/>
          <p:nvPr/>
        </p:nvSpPr>
        <p:spPr>
          <a:xfrm>
            <a:off x="3931066" y="1606610"/>
            <a:ext cx="1162228" cy="512747"/>
          </a:xfrm>
          <a:prstGeom prst="wedgeEllipseCallout">
            <a:avLst>
              <a:gd name="adj1" fmla="val 1926"/>
              <a:gd name="adj2" fmla="val 6583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dirty="0" err="1" smtClean="0">
                <a:solidFill>
                  <a:srgbClr val="FF0000"/>
                </a:solidFill>
              </a:rPr>
              <a:t>During</a:t>
            </a:r>
            <a:r>
              <a:rPr lang="cs-CZ" sz="800" dirty="0" smtClean="0">
                <a:solidFill>
                  <a:srgbClr val="FF0000"/>
                </a:solidFill>
              </a:rPr>
              <a:t> mobility</a:t>
            </a:r>
            <a:endParaRPr lang="cs-CZ" sz="800" dirty="0">
              <a:solidFill>
                <a:srgbClr val="FF0000"/>
              </a:solidFill>
            </a:endParaRPr>
          </a:p>
        </p:txBody>
      </p:sp>
      <p:sp>
        <p:nvSpPr>
          <p:cNvPr id="8" name="Oválný popisek 7"/>
          <p:cNvSpPr/>
          <p:nvPr/>
        </p:nvSpPr>
        <p:spPr>
          <a:xfrm>
            <a:off x="6828091" y="1606610"/>
            <a:ext cx="1213502" cy="512747"/>
          </a:xfrm>
          <a:prstGeom prst="wedgeEllipseCallout">
            <a:avLst>
              <a:gd name="adj1" fmla="val -1284"/>
              <a:gd name="adj2" fmla="val 7175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dirty="0" err="1" smtClean="0">
                <a:solidFill>
                  <a:srgbClr val="FF0000"/>
                </a:solidFill>
              </a:rPr>
              <a:t>After</a:t>
            </a:r>
            <a:r>
              <a:rPr lang="cs-CZ" sz="800" dirty="0" smtClean="0"/>
              <a:t> </a:t>
            </a:r>
            <a:r>
              <a:rPr lang="cs-CZ" sz="800" dirty="0" smtClean="0">
                <a:solidFill>
                  <a:srgbClr val="FF0000"/>
                </a:solidFill>
              </a:rPr>
              <a:t>mobility</a:t>
            </a:r>
            <a:endParaRPr lang="cs-CZ" sz="800" dirty="0">
              <a:solidFill>
                <a:srgbClr val="FF0000"/>
              </a:solidFill>
            </a:endParaRPr>
          </a:p>
        </p:txBody>
      </p:sp>
      <p:sp>
        <p:nvSpPr>
          <p:cNvPr id="10" name="Zástupný symbol pro zápatí 4"/>
          <p:cNvSpPr>
            <a:spLocks noGrp="1"/>
          </p:cNvSpPr>
          <p:nvPr>
            <p:ph type="ftr" sz="quarter" idx="11"/>
          </p:nvPr>
        </p:nvSpPr>
        <p:spPr>
          <a:xfrm>
            <a:off x="1080000" y="6450675"/>
            <a:ext cx="6840000" cy="216000"/>
          </a:xfrm>
        </p:spPr>
        <p:txBody>
          <a:bodyPr/>
          <a:lstStyle/>
          <a:p>
            <a:pPr algn="ctr"/>
            <a:r>
              <a:rPr lang="cs-CZ" dirty="0" smtClean="0"/>
              <a:t>Zuzana Hamdanieh, International Relations Office</a:t>
            </a:r>
            <a:endParaRPr lang="cs-CZ" dirty="0"/>
          </a:p>
        </p:txBody>
      </p:sp>
    </p:spTree>
    <p:extLst>
      <p:ext uri="{BB962C8B-B14F-4D97-AF65-F5344CB8AC3E}">
        <p14:creationId xmlns:p14="http://schemas.microsoft.com/office/powerpoint/2010/main" val="3105139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UP_prezentace_en">
  <a:themeElements>
    <a:clrScheme name="UP">
      <a:dk1>
        <a:sysClr val="windowText" lastClr="000000"/>
      </a:dk1>
      <a:lt1>
        <a:sysClr val="window" lastClr="FFFFFF"/>
      </a:lt1>
      <a:dk2>
        <a:srgbClr val="44546A"/>
      </a:dk2>
      <a:lt2>
        <a:srgbClr val="E7E6E6"/>
      </a:lt2>
      <a:accent1>
        <a:srgbClr val="006BAB"/>
      </a:accent1>
      <a:accent2>
        <a:srgbClr val="6C6D70"/>
      </a:accent2>
      <a:accent3>
        <a:srgbClr val="A5A5A5"/>
      </a:accent3>
      <a:accent4>
        <a:srgbClr val="ED7D31"/>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_Prezentace_EN_1.potx" id="{F90A9432-1FFB-49C1-B91A-7C6CDFFC56CF}" vid="{CFCD0A66-FA23-4F51-B49B-8152364C795E}"/>
    </a:ext>
  </a:extLst>
</a:theme>
</file>

<file path=ppt/theme/theme2.xml><?xml version="1.0" encoding="utf-8"?>
<a:theme xmlns:a="http://schemas.openxmlformats.org/drawingml/2006/main" name="1_UP_prezentace_en">
  <a:themeElements>
    <a:clrScheme name="UP">
      <a:dk1>
        <a:sysClr val="windowText" lastClr="000000"/>
      </a:dk1>
      <a:lt1>
        <a:sysClr val="window" lastClr="FFFFFF"/>
      </a:lt1>
      <a:dk2>
        <a:srgbClr val="44546A"/>
      </a:dk2>
      <a:lt2>
        <a:srgbClr val="E7E6E6"/>
      </a:lt2>
      <a:accent1>
        <a:srgbClr val="006BAB"/>
      </a:accent1>
      <a:accent2>
        <a:srgbClr val="6C6D70"/>
      </a:accent2>
      <a:accent3>
        <a:srgbClr val="A5A5A5"/>
      </a:accent3>
      <a:accent4>
        <a:srgbClr val="ED7D31"/>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_Prezentace_EN_1.potx" id="{F90A9432-1FFB-49C1-B91A-7C6CDFFC56CF}" vid="{CFCD0A66-FA23-4F51-B49B-8152364C795E}"/>
    </a:ext>
  </a:extLst>
</a:theme>
</file>

<file path=ppt/theme/theme3.xml><?xml version="1.0" encoding="utf-8"?>
<a:theme xmlns:a="http://schemas.openxmlformats.org/drawingml/2006/main" name="2_UP_prezentace_en">
  <a:themeElements>
    <a:clrScheme name="UP">
      <a:dk1>
        <a:sysClr val="windowText" lastClr="000000"/>
      </a:dk1>
      <a:lt1>
        <a:sysClr val="window" lastClr="FFFFFF"/>
      </a:lt1>
      <a:dk2>
        <a:srgbClr val="44546A"/>
      </a:dk2>
      <a:lt2>
        <a:srgbClr val="E7E6E6"/>
      </a:lt2>
      <a:accent1>
        <a:srgbClr val="006BAB"/>
      </a:accent1>
      <a:accent2>
        <a:srgbClr val="6C6D70"/>
      </a:accent2>
      <a:accent3>
        <a:srgbClr val="A5A5A5"/>
      </a:accent3>
      <a:accent4>
        <a:srgbClr val="ED7D31"/>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_Prezentace_EN_1.potx" id="{F90A9432-1FFB-49C1-B91A-7C6CDFFC56CF}" vid="{CFCD0A66-FA23-4F51-B49B-8152364C795E}"/>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P">
    <a:dk1>
      <a:sysClr val="windowText" lastClr="000000"/>
    </a:dk1>
    <a:lt1>
      <a:sysClr val="window" lastClr="FFFFFF"/>
    </a:lt1>
    <a:dk2>
      <a:srgbClr val="44546A"/>
    </a:dk2>
    <a:lt2>
      <a:srgbClr val="E7E6E6"/>
    </a:lt2>
    <a:accent1>
      <a:srgbClr val="006BAB"/>
    </a:accent1>
    <a:accent2>
      <a:srgbClr val="6C6D70"/>
    </a:accent2>
    <a:accent3>
      <a:srgbClr val="A5A5A5"/>
    </a:accent3>
    <a:accent4>
      <a:srgbClr val="ED7D31"/>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UP_prezentace_en</Template>
  <TotalTime>2960</TotalTime>
  <Words>2636</Words>
  <Application>Microsoft Office PowerPoint</Application>
  <PresentationFormat>Vlastní</PresentationFormat>
  <Paragraphs>330</Paragraphs>
  <Slides>50</Slides>
  <Notes>2</Notes>
  <HiddenSlides>0</HiddenSlides>
  <MMClips>0</MMClips>
  <ScaleCrop>false</ScaleCrop>
  <HeadingPairs>
    <vt:vector size="6" baseType="variant">
      <vt:variant>
        <vt:lpstr>Použitá písma</vt:lpstr>
      </vt:variant>
      <vt:variant>
        <vt:i4>4</vt:i4>
      </vt:variant>
      <vt:variant>
        <vt:lpstr>Motiv</vt:lpstr>
      </vt:variant>
      <vt:variant>
        <vt:i4>3</vt:i4>
      </vt:variant>
      <vt:variant>
        <vt:lpstr>Nadpisy snímků</vt:lpstr>
      </vt:variant>
      <vt:variant>
        <vt:i4>50</vt:i4>
      </vt:variant>
    </vt:vector>
  </HeadingPairs>
  <TitlesOfParts>
    <vt:vector size="57" baseType="lpstr">
      <vt:lpstr>Arial</vt:lpstr>
      <vt:lpstr>Calibri</vt:lpstr>
      <vt:lpstr>Miriam</vt:lpstr>
      <vt:lpstr>Wingdings</vt:lpstr>
      <vt:lpstr>UP_prezentace_en</vt:lpstr>
      <vt:lpstr>1_UP_prezentace_en</vt:lpstr>
      <vt:lpstr>2_UP_prezentace_en</vt:lpstr>
      <vt:lpstr>PRACTICAL INFORMATION I.  Orientation Week / Summer Semester 2019/2020 </vt:lpstr>
      <vt:lpstr>What is on the program?</vt:lpstr>
      <vt:lpstr>Students living out of the campus</vt:lpstr>
      <vt:lpstr>Reminder    </vt:lpstr>
      <vt:lpstr>Who is Who?  </vt:lpstr>
      <vt:lpstr>Faculty Coordinators</vt:lpstr>
      <vt:lpstr>Prezentace aplikace PowerPoint</vt:lpstr>
      <vt:lpstr>Confirmation documents – arrival certificate not required by all institutions – check  instructions of your home institution</vt:lpstr>
      <vt:lpstr>Learning Agreement</vt:lpstr>
      <vt:lpstr>Registration of courses at Palacký University ONLINE &amp; PAPER   </vt:lpstr>
      <vt:lpstr>Faculty of Arts  (majority of international students studies there)</vt:lpstr>
      <vt:lpstr>Enrolment Form/ „yellow card“</vt:lpstr>
      <vt:lpstr>Prezentace aplikace PowerPoint</vt:lpstr>
      <vt:lpstr>Prezentace aplikace PowerPoint</vt:lpstr>
      <vt:lpstr>Prezentace aplikace PowerPoint</vt:lpstr>
      <vt:lpstr>European Health Insurance Card (EHIC)</vt:lpstr>
      <vt:lpstr>Prezentace aplikace PowerPoint</vt:lpstr>
      <vt:lpstr>Prezentace aplikace PowerPoint</vt:lpstr>
      <vt:lpstr>Counselling &amp; Medical Care </vt:lpstr>
      <vt:lpstr>Counselling &amp; Medical Care </vt:lpstr>
      <vt:lpstr>For other medical specialists and services, visit the main Olomouc healthcare centres such as: </vt:lpstr>
      <vt:lpstr>Palacký University ID Card Standard Blue Card (200,- CZK) or ISIC (450,-CZK)  </vt:lpstr>
      <vt:lpstr>How to arrange your Palacký University ID CARD?  Enter the UP Online Application</vt:lpstr>
      <vt:lpstr>Choose your UP ID Card in the online application both cards provide the same services within UP  </vt:lpstr>
      <vt:lpstr>Prezentace aplikace PowerPoint</vt:lpstr>
      <vt:lpstr>Prezentace aplikace PowerPoint</vt:lpstr>
      <vt:lpstr>Palacký University ID Card </vt:lpstr>
      <vt:lpstr>Staying at Palacký University Dormitories</vt:lpstr>
      <vt:lpstr>Accommodation Subsidy</vt:lpstr>
      <vt:lpstr>Waste Management Municipality Fee </vt:lpstr>
      <vt:lpstr>Public Transport Card / Student Pass</vt:lpstr>
      <vt:lpstr>Prezentace aplikace PowerPoint</vt:lpstr>
      <vt:lpstr>Czech For Foreigners´Courses  </vt:lpstr>
      <vt:lpstr>Czech For Foreigners´Courses</vt:lpstr>
      <vt:lpstr>www.upol.cz https://kb.upol.cz/czech-for-foreigners/</vt:lpstr>
      <vt:lpstr>Interdisciplinary Courses – see more on the UP web https://www.upol.cz/en/students/exchange-students/news-reminders/#c39681</vt:lpstr>
      <vt:lpstr>Public Holidays in the Czech Republic</vt:lpstr>
      <vt:lpstr>Access into the UP online application  after arrival</vt:lpstr>
      <vt:lpstr>Using UP Portal </vt:lpstr>
      <vt:lpstr>Using UP Portal </vt:lpstr>
      <vt:lpstr>Information sources</vt:lpstr>
      <vt:lpstr>How can I protect myself from catching the new coronavirus? By today there is no positive case reported in the Czech Republic.</vt:lpstr>
      <vt:lpstr>Hygienic Hand Disinfection for 30 seconds!</vt:lpstr>
      <vt:lpstr>Prezentace aplikace PowerPoint</vt:lpstr>
      <vt:lpstr>Prezentace aplikace PowerPoint</vt:lpstr>
      <vt:lpstr>Meeting Departmental Coordinators – check your email (Responsible Persons) – list of all available on the web  Faculty of Physical Culture – Wednesday, 6.2. at 2 p.m., Neředín campus, building AB, room NA 410 –meeting with the coordinator (only Faculty of Physical Culture students)  Faculty of Law – only Faculty coordinator – pre-registation on 11.02.2020 /meet coordinator individually within the office hours Faculty of Medicine – meet the coordinator individually any time Faculty of Theology – meet coordinator upon agreement/ Christian Social Work students on Tuesday, 18.02.2020 at 10.45, Na Hradě, 4th floor, room 4.15 Faculty of Health Sciences – meet the coordinator individually any time  Info by e-mail/ meeting at the dept. or individually if no meeting scheduled:  Faculty of Science – dept of Geography,  Tuesday, 11.02.2020 at 10 am, main building, room 2.027, dr. Šimáček Faculty of Education  Faculty of Arts - Wednesday, 05.02. at 9 a.m, room 3.05, meeting with the Faculty coordinator !!! </vt:lpstr>
      <vt:lpstr>Meeting Departmental Coordinators  (Responsible Persons) – list of all available on the web  https://www.upol.cz/en/students/exchange-students/departmental-coordinators/ Political Science Dept. (FoA) Ms. Markéta Zapletalová Wednesday, 12.02. 2020 at 12.00  Křížkovského 12, room 1.09  Psychology Dept. (FoA)   Ms. Kateřina Palová Monday, 10. 02. 2020 at 10.00 Vodární 6, room 232  English Dept. (FoA) Ms. Markéta Janebová Monday, 10. 02. 2020 at 16.45 Krizkovskeho 10, room 1.39, ground floor  </vt:lpstr>
      <vt:lpstr>Practical Information II.</vt:lpstr>
      <vt:lpstr>Meeting Departmental Coordinators  (Responsible Persons) – list of all available on the web  https://www.upol.cz/en/students/exchange-students/departmental-coordinators/  Slavonic Studies Dept. Mr. Jan Jeništa Mo - Wed - 10:30-11:00 Křížkovského 10, room 4.31A (FoA)  Dept. of Applied Economy Ms. Pavla Slavíčková Křížkovského 12, room 3.08 (FoA) during office hours   Musicology Dept. Mr. Jiří Kopecký Univerzitní 3, Arts Centre (Konvikt)  Theatre and Film Studies Dept. Mr. Milan Hain Univerzitní 3, Arts Centre (Konvikt), 2nd floor, door 231    </vt:lpstr>
      <vt:lpstr>Meeting Departmental Coordinators (Responsible Persons) – list of all available on the web  </vt:lpstr>
    </vt:vector>
  </TitlesOfParts>
  <Company>Univerzita Palackého v Olomouci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hamdan</dc:creator>
  <cp:lastModifiedBy>Hamdanieh Zuzana</cp:lastModifiedBy>
  <cp:revision>214</cp:revision>
  <cp:lastPrinted>2017-09-13T06:31:12Z</cp:lastPrinted>
  <dcterms:created xsi:type="dcterms:W3CDTF">2015-02-10T20:25:30Z</dcterms:created>
  <dcterms:modified xsi:type="dcterms:W3CDTF">2020-02-17T08:29:14Z</dcterms:modified>
</cp:coreProperties>
</file>