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80" r:id="rId8"/>
    <p:sldId id="263" r:id="rId9"/>
    <p:sldId id="27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278" r:id="rId25"/>
  </p:sldIdLst>
  <p:sldSz cx="12160250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84" y="114"/>
      </p:cViewPr>
      <p:guideLst>
        <p:guide orient="horz" pos="2154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291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306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208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32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352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009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894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108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097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54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304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532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792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09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80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756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005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364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674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765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29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00" y="2898000"/>
            <a:ext cx="3341877" cy="10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1980001"/>
            <a:ext cx="10215134" cy="1612866"/>
          </a:xfrm>
        </p:spPr>
        <p:txBody>
          <a:bodyPr anchor="t">
            <a:normAutofit/>
          </a:bodyPr>
          <a:lstStyle>
            <a:lvl1pPr algn="l">
              <a:defRPr sz="351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3592866"/>
            <a:ext cx="10215134" cy="1552712"/>
          </a:xfrm>
        </p:spPr>
        <p:txBody>
          <a:bodyPr/>
          <a:lstStyle>
            <a:lvl1pPr marL="0" indent="0" algn="l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4380949"/>
            <a:ext cx="10215134" cy="982528"/>
          </a:xfrm>
        </p:spPr>
        <p:txBody>
          <a:bodyPr anchor="t">
            <a:normAutofit/>
          </a:bodyPr>
          <a:lstStyle>
            <a:lvl1pPr algn="ctr">
              <a:defRPr sz="351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5363480"/>
            <a:ext cx="10215134" cy="945883"/>
          </a:xfrm>
        </p:spPr>
        <p:txBody>
          <a:bodyPr/>
          <a:lstStyle>
            <a:lvl1pPr marL="0" indent="0" algn="ctr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47" y="1260000"/>
            <a:ext cx="2202979" cy="18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870" y="2462400"/>
            <a:ext cx="4895025" cy="3898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979" y="2462400"/>
            <a:ext cx="4895025" cy="3898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870" y="3151650"/>
            <a:ext cx="4893536" cy="32095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68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468" y="3151650"/>
            <a:ext cx="4893536" cy="32095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4059167" cy="748800"/>
          </a:xfrm>
        </p:spPr>
        <p:txBody>
          <a:bodyPr anchor="b">
            <a:normAutofit/>
          </a:bodyPr>
          <a:lstStyle>
            <a:lvl1pPr>
              <a:defRPr sz="351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1620000"/>
            <a:ext cx="6018314" cy="4733283"/>
          </a:xfrm>
        </p:spPr>
        <p:txBody>
          <a:bodyPr>
            <a:normAutofit/>
          </a:bodyPr>
          <a:lstStyle>
            <a:lvl1pPr>
              <a:defRPr sz="3243"/>
            </a:lvl1pPr>
            <a:lvl2pPr>
              <a:defRPr sz="2702"/>
            </a:lvl2pPr>
            <a:lvl3pPr>
              <a:defRPr sz="2432"/>
            </a:lvl3pPr>
            <a:lvl4pPr>
              <a:defRPr sz="2162"/>
            </a:lvl4pPr>
            <a:lvl5pPr>
              <a:defRPr sz="2162"/>
            </a:lvl5pPr>
            <a:lvl6pPr>
              <a:defRPr sz="2659"/>
            </a:lvl6pPr>
            <a:lvl7pPr>
              <a:defRPr sz="2659"/>
            </a:lvl7pPr>
            <a:lvl8pPr>
              <a:defRPr sz="2659"/>
            </a:lvl8pPr>
            <a:lvl9pPr>
              <a:defRPr sz="2659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870" y="2458274"/>
            <a:ext cx="4059167" cy="3902926"/>
          </a:xfrm>
        </p:spPr>
        <p:txBody>
          <a:bodyPr/>
          <a:lstStyle>
            <a:lvl1pPr marL="0" indent="0">
              <a:buNone/>
              <a:defRPr sz="2128"/>
            </a:lvl1pPr>
            <a:lvl2pPr marL="608008" indent="0">
              <a:buNone/>
              <a:defRPr sz="1862"/>
            </a:lvl2pPr>
            <a:lvl3pPr marL="1216015" indent="0">
              <a:buNone/>
              <a:defRPr sz="1596"/>
            </a:lvl3pPr>
            <a:lvl4pPr marL="1824024" indent="0">
              <a:buNone/>
              <a:defRPr sz="1330"/>
            </a:lvl4pPr>
            <a:lvl5pPr marL="2432032" indent="0">
              <a:buNone/>
              <a:defRPr sz="1330"/>
            </a:lvl5pPr>
            <a:lvl6pPr marL="3040039" indent="0">
              <a:buNone/>
              <a:defRPr sz="1330"/>
            </a:lvl6pPr>
            <a:lvl7pPr marL="3648047" indent="0">
              <a:buNone/>
              <a:defRPr sz="1330"/>
            </a:lvl7pPr>
            <a:lvl8pPr marL="4256056" indent="0">
              <a:buNone/>
              <a:defRPr sz="1330"/>
            </a:lvl8pPr>
            <a:lvl9pPr marL="4864063" indent="0">
              <a:buNone/>
              <a:defRPr sz="133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460570"/>
            <a:ext cx="10215134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2" y="540003"/>
            <a:ext cx="2560443" cy="7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1216015" rtl="0" eaLnBrk="1" latinLnBrk="0" hangingPunct="1">
        <a:lnSpc>
          <a:spcPct val="100000"/>
        </a:lnSpc>
        <a:spcBef>
          <a:spcPct val="0"/>
        </a:spcBef>
        <a:buNone/>
        <a:defRPr sz="3513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5" indent="-360365" algn="l" defTabSz="1216015" rtl="0" eaLnBrk="1" latinLnBrk="0" hangingPunct="1">
        <a:lnSpc>
          <a:spcPct val="100000"/>
        </a:lnSpc>
        <a:spcBef>
          <a:spcPts val="1330"/>
        </a:spcBef>
        <a:buFont typeface="Arial" panose="020B0604020202020204" pitchFamily="34" charset="0"/>
        <a:buChar char="−"/>
        <a:defRPr sz="2702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9310" indent="-36894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43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9675" indent="-36036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16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7896" indent="-35822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18985" indent="-37109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4043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052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059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067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08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015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024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032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039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047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056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063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 smtClean="0"/>
              <a:t>Boris Cvek, 25. listopadu 2022, Institut sociálního zdraví (OUSHI), CMTF, Kateřinská 17, Olomouc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Neváhal jsem kontaktovat prof.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Detroitu </a:t>
            </a:r>
            <a:r>
              <a:rPr lang="cs-C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pomocí obyčejného e-mailu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Okamžitě byl ochoten měřit aktivitu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CuET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vůči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proteazomu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 roce 2008 jsme publikovali společný článek v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Medicinal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 článku byl podán nepřímý důkaz, že by moje teorie mohla být správná. Spolupráce pak trvala mnoho let. V roce 2011 a 2014 jsem byl u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krátkých návštěvách, v letech 2012-2013 tam byli na stážích studenti, kteří pracovali na tématu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disulfiram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proteazom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(Zdeněk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Škrott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naměřil první klíčová data pro náš článek v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Také v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létě 2007 jsem (opět </a:t>
            </a:r>
            <a:r>
              <a:rPr lang="cs-C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pomocí obyčejného e-mailu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kontaktoval prof.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Deshaiese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Caltechu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jehož tým byl objevitelem existence bílkoviny ve víku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proteazomu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niž jsem si myslel, že by měla být cílem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CuET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Byl ochoten mou hypotézu testovat a trvalo 5 let, než ji </a:t>
            </a:r>
            <a:r>
              <a:rPr lang="cs-C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vyvrátil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</p:spTree>
    <p:extLst>
      <p:ext uri="{BB962C8B-B14F-4D97-AF65-F5344CB8AC3E}">
        <p14:creationId xmlns:p14="http://schemas.microsoft.com/office/powerpoint/2010/main" val="22528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Bylo třeba zjistit 1. zda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CuET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skutečně existuje v těle, když člověk požije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disulfiram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(existuje), 2. zda v koncentraci, dosažitelné v těle, dokáže zabíjet nádorové buňky ve zkumavce i v myších (dokáže), 3. jak to vlastně dělá, když to není přes víko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proteazomu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Díky experimentům Zdeňka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Škrotta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 vedením Jiřího Bártka a Martina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Mistríka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Olomouci se ukázala úplně nová, nečekaná věc: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CuET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velmi silně blokuje degradaci bílkovin tak, že po jejich označení jim brání dostat se k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proteazomu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Jde o naprosto unikátní mechanismus, do té doby netušený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Celý výzkum byl zahájen hypotézou, kterou jsem vyvinul v roce 2006, její ověřování přineslo poznatky, které byly motivací pro další zkoumání i poté, co byla vyvrácena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Výsledkem byl neočekávaný objev. </a:t>
            </a:r>
            <a:endParaRPr lang="cs-CZ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</p:spTree>
    <p:extLst>
      <p:ext uri="{BB962C8B-B14F-4D97-AF65-F5344CB8AC3E}">
        <p14:creationId xmlns:p14="http://schemas.microsoft.com/office/powerpoint/2010/main" val="5281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  <p:sp>
        <p:nvSpPr>
          <p:cNvPr id="10" name="Obdélník 9"/>
          <p:cNvSpPr/>
          <p:nvPr/>
        </p:nvSpPr>
        <p:spPr>
          <a:xfrm>
            <a:off x="99753" y="1305098"/>
            <a:ext cx="11999317" cy="4912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22" y="1379143"/>
            <a:ext cx="8051978" cy="280060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22" y="4253793"/>
            <a:ext cx="6629400" cy="193467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435" y="3085116"/>
            <a:ext cx="3733800" cy="284907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9019309" y="1720735"/>
            <a:ext cx="238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  <p:pic>
        <p:nvPicPr>
          <p:cNvPr id="9" name="Picture 4" descr="https://scontent-prg1-1.xx.fbcdn.net/v/t31.18172-8/1401683_497706507000217_6682200456126302273_o.jpg?_nc_cat=108&amp;ccb=1-7&amp;_nc_sid=cdbe9c&amp;_nc_aid=0&amp;_nc_ohc=Bg4kG13NEdgAX9YTiOF&amp;_nc_ht=scontent-prg1-1.xx&amp;oh=00_AT_EQ2ST6VSGOiUM_y-RGE-gZxhCXqmJzZzEDunwZylwtQ&amp;oe=633E39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" y="1280127"/>
            <a:ext cx="4795768" cy="359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scontent-prg1-1.xx.fbcdn.net/v/t31.18172-8/980628_439784642792404_2055656755_o.jpg?_nc_cat=104&amp;ccb=1-7&amp;_nc_sid=cdbe9c&amp;_nc_ohc=RH2uLQH3IOUAX9XiNXO&amp;tn=N7EbhUia7BpBDuFD&amp;_nc_ht=scontent-prg1-1.xx&amp;oh=00_AT-ceC3-djjpm3j26N1OV8EaYYrk36txdvwgzRkBjuyZwA&amp;oe=633D95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74" y="83094"/>
            <a:ext cx="4351832" cy="326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scontent-prg1-1.xx.fbcdn.net/v/t31.18172-8/334251_263442957093241_1798360607_o.jpg?_nc_cat=106&amp;ccb=1-7&amp;_nc_sid=cdbe9c&amp;_nc_ohc=PcHEnSEVD50AX98VdKf&amp;_nc_ht=scontent-prg1-1.xx&amp;oh=00_AT8OcVJxaH3YjaiLSVnVVmqLoVW6pNdLu_SVmPJN5Xk5eg&amp;oe=633BA06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74" y="3078540"/>
            <a:ext cx="4351831" cy="326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scontent-prg1-1.xx.fbcdn.net/v/t31.18172-8/329372_267742413329962_286390074_o.jpg?_nc_cat=101&amp;ccb=1-7&amp;_nc_sid=cdbe9c&amp;_nc_ohc=pAptBU7XyXoAX-25bq8&amp;_nc_oc=AQlmFCUrYfXkttSNWf5_9kPlY21UNe3XDCsHQvQK3Be8xAXlBLL4RBMxbamAwp2Vcpc&amp;tn=N7EbhUia7BpBDuFD&amp;_nc_ht=scontent-prg1-1.xx&amp;oh=00_AT9sHwbeG5bAijgmiR90Sevxp3hdaohzGY0cMl0EdIKxlw&amp;oe=633D9FD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634" y="1983730"/>
            <a:ext cx="3636176" cy="272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4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MEDICÍNA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460570"/>
            <a:ext cx="10864454" cy="3898669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 od roku 2006 jsem pátral v odborné literatuře (</a:t>
            </a:r>
            <a:r>
              <a:rPr lang="cs-CZ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obecně obrovská důležitost rešeršní činnosti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po tom, co je vlastně známo o klinické aktivitě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disulfiramu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proti rakovině. Musel jsem se naučit, co jsou to klinické testy, jakou evidenci o účinnosti léku z nich lze dostat atd.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Modelovým příběhem mi byl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bortezomib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látka, která umí blokovat tělo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proteazomu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o níž se souhrou náhod ukázalo, že výrazně pomáhá lidem s mnohočetným myelomem.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Bortezomib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byl v roce 2003 povolen úřady pro léčbu této nemoci pod názvem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Velcade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jsem naprosto fascinován tímto příběhem – důležitost dějin medicíny a </a:t>
            </a:r>
            <a:r>
              <a:rPr lang="cs-CZ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vědy vůbec.</a:t>
            </a:r>
            <a:endParaRPr lang="cs-CZ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Abych se ujistil, že problematice klinických testů a aplikace léků v klinice rozumím, napsal jsem rozsáhlý odborný článek o klinických testech právě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bortezomibu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byl publikován v roce 2012 v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Molecular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Biology &amp;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Translational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Science.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</p:spTree>
    <p:extLst>
      <p:ext uri="{BB962C8B-B14F-4D97-AF65-F5344CB8AC3E}">
        <p14:creationId xmlns:p14="http://schemas.microsoft.com/office/powerpoint/2010/main" val="8076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  <p:sp>
        <p:nvSpPr>
          <p:cNvPr id="10" name="Obdélník 9"/>
          <p:cNvSpPr/>
          <p:nvPr/>
        </p:nvSpPr>
        <p:spPr>
          <a:xfrm>
            <a:off x="99753" y="1305098"/>
            <a:ext cx="11999317" cy="4912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2" y="1328115"/>
            <a:ext cx="7837426" cy="486678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82880" y="1454727"/>
            <a:ext cx="3325091" cy="525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. F. </a:t>
            </a:r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Lewison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cs-CZ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Spontaneous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Res.</a:t>
            </a:r>
          </a:p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1977;12:47-53.</a:t>
            </a:r>
          </a:p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Johns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Hopkins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4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MEDICÍNA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460570"/>
            <a:ext cx="10864454" cy="3898669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1993 byl publikován klinický test látky, zvané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ditiokarb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Tato látka byla v 80. letech považována za schopnou povzbuzovat imunitu, což se pak ukázalo jako omyl. Mezitím ale byla jako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imunostimulant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použita v randomizovaném, zaslepeném klinickém testu u pacientek s rizikovou rakovinou prsu. Po pěti letech se přežití v obou skupinách (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chemo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placebo vs.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chemo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ditiocarb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lišilo takto: 55% vs. 81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cs-C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Tento klinický test byl zapomenut s tím, jak byla vyvrácena schopnost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ditiokarbu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stimulovat imunitu. </a:t>
            </a:r>
            <a:r>
              <a:rPr lang="cs-CZ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Vůbec se také netušilo, že </a:t>
            </a:r>
            <a:r>
              <a:rPr lang="cs-CZ" sz="3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ditiokarb</a:t>
            </a:r>
            <a:r>
              <a:rPr lang="cs-CZ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 něco společného s </a:t>
            </a:r>
            <a:r>
              <a:rPr lang="cs-CZ" sz="3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disulfiramem</a:t>
            </a:r>
            <a:r>
              <a:rPr lang="cs-CZ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je to jeho metabolit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 tento fakt i na velmi nízké dávkování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ditiokarbu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tomto klinickém testu (podávalo se ho asi 4krát méně, než je běžná dávka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disulfiramu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léčbě alkoholismu) jsem upozornil až já v roce 2013 v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British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</p:spTree>
    <p:extLst>
      <p:ext uri="{BB962C8B-B14F-4D97-AF65-F5344CB8AC3E}">
        <p14:creationId xmlns:p14="http://schemas.microsoft.com/office/powerpoint/2010/main" val="19017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MEDICÍNA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327566"/>
            <a:ext cx="5012294" cy="38986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Někdy od roku 2009 jsem byl v kontaktu s prof.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Nechushtanem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Izraele (dokonce i telefonicky), který vedl randomizovaný, zaslepený klinický test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disulfiramu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lidí, kteří měli metastazující rakovinu plic. Zpočátku se zdálo, že tento test nebude nikdy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dokončen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otázka peněz pro léky bez patentů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ale nakonec se v roce 2015 objevily výsledky v časopise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Oncologist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  <p:sp>
        <p:nvSpPr>
          <p:cNvPr id="6" name="Obdélník 5"/>
          <p:cNvSpPr/>
          <p:nvPr/>
        </p:nvSpPr>
        <p:spPr>
          <a:xfrm>
            <a:off x="6350924" y="83127"/>
            <a:ext cx="5748146" cy="627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2" descr="https://www.ncbi.nlm.nih.gov/pmc/articles/instance/4391770/bin/theoncologist_14424_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96" y="203519"/>
            <a:ext cx="5361801" cy="603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1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460570"/>
            <a:ext cx="10864454" cy="3898669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Představa, že účinný lék proti rakovině je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běžně dostupný v lékárnách za pár korun (asi tisíc korun za 50 tablet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byla a je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mne naprosto fascinující. </a:t>
            </a:r>
            <a:r>
              <a:rPr lang="cs-CZ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 to nejde</a:t>
            </a:r>
            <a:r>
              <a:rPr lang="cs-CZ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Klinické testy, které prokáží účinnost léku proti nemoci (tzv. třetí fáze testování), stojí miliony dolarů a jsou financovány komerčně, takže léky bez patentů nemají šanci.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Existují výjimky: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paramomycin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léčbu černé horečky, </a:t>
            </a:r>
            <a:r>
              <a:rPr lang="cs-CZ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dexamethason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 léčbu </a:t>
            </a:r>
            <a:r>
              <a:rPr lang="cs-CZ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covidu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letech 2010-2011 jsem vyvinul koncept tzv. </a:t>
            </a:r>
            <a:r>
              <a:rPr lang="cs-CZ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neziskových léků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byl publikován v roce 2012 v časopise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Zahájil jsem (opět přes e-mail) spolupráci na tomto konceptu s prof.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Sukhatmem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Harvardu, u nějž jsem pak byl v srpnu-září 2013 na měsíční stáži (Boston).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</p:spTree>
    <p:extLst>
      <p:ext uri="{BB962C8B-B14F-4D97-AF65-F5344CB8AC3E}">
        <p14:creationId xmlns:p14="http://schemas.microsoft.com/office/powerpoint/2010/main" val="16700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  <p:pic>
        <p:nvPicPr>
          <p:cNvPr id="8" name="Picture 2" descr="https://scontent-prg1-1.xx.fbcdn.net/v/t31.18172-8/1267991_418134348290767_209465174_o.jpg?_nc_cat=101&amp;ccb=1-7&amp;_nc_sid=cdbe9c&amp;_nc_ohc=-o-92DNGNCIAX8YJTtm&amp;_nc_ht=scontent-prg1-1.xx&amp;oh=00_AT_ZPMbJMlBan8Hi_y1oCaaVixrZtvmZNkFSafIgAGnxeg&amp;oe=63401C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24" y="108674"/>
            <a:ext cx="5702529" cy="427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99753" y="1305098"/>
            <a:ext cx="6168043" cy="4912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23" y="1631189"/>
            <a:ext cx="5857702" cy="4260640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6350924" y="3898669"/>
            <a:ext cx="5702529" cy="2435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966" y="4206992"/>
            <a:ext cx="5539049" cy="18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Realita je mezioborová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Boris Cvek, Institut sociálního zdraví (OUSHI) na CMTF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Boris Cvek, 25. listopadu 2022, Institut sociálního </a:t>
            </a:r>
            <a:r>
              <a:rPr lang="cs-CZ" dirty="0" smtClean="0"/>
              <a:t>zdraví (OUSHI), </a:t>
            </a:r>
            <a:r>
              <a:rPr lang="cs-CZ" dirty="0"/>
              <a:t>CMTF, Kateřinská 17, Olomouc</a:t>
            </a:r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ZDRAVOTNICTVÍ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327566"/>
            <a:ext cx="3823574" cy="389866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roku 2015 působím na Institutu sociálního zdraví, kde se zabývám tím, jak prosadit myšlenku neziskových léků – a co jejímu prosazení vlastně brání. 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  <p:sp>
        <p:nvSpPr>
          <p:cNvPr id="6" name="Obdélník 5"/>
          <p:cNvSpPr/>
          <p:nvPr/>
        </p:nvSpPr>
        <p:spPr>
          <a:xfrm>
            <a:off x="5112327" y="756457"/>
            <a:ext cx="6986743" cy="5602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469" y="1172095"/>
            <a:ext cx="6778787" cy="46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4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FILOZOFIE VĚDY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460570"/>
            <a:ext cx="10864454" cy="3898669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2007-2015 PhD studium filozofie vědy u prof.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Peregrina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PřF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UK. Tématem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bylo uchopení objektivity vědy pomocí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pragmatismu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kritiky díla Richarda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Rortyho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vlastně na </a:t>
            </a:r>
            <a:r>
              <a:rPr lang="cs-CZ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přírodní, experimentální vědě </a:t>
            </a:r>
            <a:r>
              <a:rPr lang="cs-C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objektivního?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Tradičně se objektivita vědy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chápe jako racionální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nahlédnutí reality, ale moderní dějiny a filozofie vědy to popírají – vědecké revoluce nechávají minulou racionalitu mrtvou a přicházejí se zcela novými obrazy světa. Co je tedy objektivní, trvalé, co tvoří kontinuitu mezi vědeckými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revolucemi? </a:t>
            </a:r>
            <a:r>
              <a:rPr lang="cs-CZ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</a:t>
            </a:r>
            <a:r>
              <a:rPr lang="cs-C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jeho reprodukovatelnost.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Nápad se zrodil v důsledku toho, že jsem zároveň při psaní dizertace myslel na krizi reprodukovatelnosti v biomedicíně. </a:t>
            </a:r>
            <a:r>
              <a:rPr lang="cs-C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myšlenky vzniklé pomocí náhodného propojení disciplín.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Studium filozofie u mne vedlo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většímu zájmu o dějiny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vědy. Reálně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dějiny vědy vs.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senzace. 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Nepredikovatelnost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nahodilost, 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serendipity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Dějiny 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vakcín.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</p:spTree>
    <p:extLst>
      <p:ext uri="{BB962C8B-B14F-4D97-AF65-F5344CB8AC3E}">
        <p14:creationId xmlns:p14="http://schemas.microsoft.com/office/powerpoint/2010/main" val="24346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KRIZE BIOMEDICÍNY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460570"/>
            <a:ext cx="10864454" cy="3898669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2012 vyšel v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článek vědců z farmaceutické firmy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Amgen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 let se snažili zopakovat výsledky 53 studií z oblasti onkologie a hematologie – po 10 letech se ukázalo, že 89% studií zopakovat nelze.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Celou krizi biomedicíny s jejími kořeny desítky let zpátky popsal ve své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knize „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Rigor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Mortis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novinář Richard 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Harris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Nejde zdaleka jenom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krizi reprodukovatelnosti, ale o publikování obrovského množství podivných „vědeckých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článků“.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Aplikace </a:t>
            </a:r>
            <a:r>
              <a:rPr lang="cs-CZ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disulfiramu</a:t>
            </a:r>
            <a:r>
              <a:rPr lang="cs-C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léčbu rakoviny netrpí tím, že má málo pozornosti vědců, je tomu právě naopak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stovky článků ukazují na úrovni pokusů v laboratoři vzájemně si protiřečící výsledky. Většina z nich je asi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balast. Dokonce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otevřel pytel se studiemi, ukazujícími ve zkumavce, že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disulfiram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schopen léčit další a další nemoci: infekce, Alzheimerovu nemoc, obezitu,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sepsi…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Disulfiram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jako </a:t>
            </a:r>
            <a:r>
              <a:rPr lang="cs-CZ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panacea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</p:spTree>
    <p:extLst>
      <p:ext uri="{BB962C8B-B14F-4D97-AF65-F5344CB8AC3E}">
        <p14:creationId xmlns:p14="http://schemas.microsoft.com/office/powerpoint/2010/main" val="12883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632" y="91876"/>
            <a:ext cx="5295900" cy="6275672"/>
          </a:xfrm>
          <a:prstGeom prst="rect">
            <a:avLst/>
          </a:prstGeom>
        </p:spPr>
      </p:pic>
      <p:pic>
        <p:nvPicPr>
          <p:cNvPr id="8" name="Picture 2" descr="https://static.scientificamerican.com/sciam/cache/file/C64DA8FD-6317-4068-B65ACD8E84CEF626_source.jpg?w=590&amp;h=800&amp;BF66A3D4-0CC1-419D-9539EFAB740B25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2" y="1453763"/>
            <a:ext cx="6201293" cy="46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8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2460570"/>
            <a:ext cx="10864454" cy="389866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Přímý kontakt na světové lídry oboru je možný, nutné je mít vlastní zajímavé myšlenky, aby byl důvod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komunikovat a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spolupracovat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Rešerše! 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Obory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třeba otevírat pohledům z jiných oborů v zájmu řešení reálných problémů na úkor rutinních samoúčelných postupů.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Aplikovatelnost vyžaduje reprodukovatelnost.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Důležitá je vytrvalost a zájem na dlouhodobých, skutečně důležitých výsledcích (vystavení se falzifikacím, kritice, nečekaným zjištěním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Chcete-li reálnou aplikaci poznatků, může to znamenat nutnost čelit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běžné </a:t>
            </a:r>
            <a:r>
              <a:rPr lang="cs-CZ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logice expertů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odpovědných osob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(právní, ekonomická atd. rovina).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</p:spTree>
    <p:extLst>
      <p:ext uri="{BB962C8B-B14F-4D97-AF65-F5344CB8AC3E}">
        <p14:creationId xmlns:p14="http://schemas.microsoft.com/office/powerpoint/2010/main" val="19460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 od základní školy zájem o fyziku a zejména chemii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gymnáziu jsem se mimo výuku více věnoval filozofii a světové klasické beletrii, což pak pokračovalo na univerzitě během studií chemie a vyústilo ve vydávání literárního časopisu TÉMA na internetu v letech 2003-2008 – ve výuce hlavní zájem byla chemie a (anorganickou) chemii jsem taky šel studovat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1994-2000 magisterské studium chemie, 2000-2006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doktorské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studium chemie na Univerzitě Palackého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Dizertace byla zaměřena na syntézu tzv. koordinačních sloučenin neboli komplexů. Jde o sloučeniny kovů s různými molekulami, často organickými. Mým cílem bylo syntetizovat nové látky a popsat jejich strukturu.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</p:spTree>
    <p:extLst>
      <p:ext uri="{BB962C8B-B14F-4D97-AF65-F5344CB8AC3E}">
        <p14:creationId xmlns:p14="http://schemas.microsoft.com/office/powerpoint/2010/main" val="2675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forma jsem potřeboval před odevzdáním dizertace najít nějaké čistě potenciální použití tohoto typu látek v reálném světě a překvapilo mne, jak široce jsou zkoumány medicínské aplikace: 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léčbu AIDS (dokonce proběhly klinické testy), rakoviny (také klinické testy), zánětů, viróz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Poprvé v životě jsem se dozvěděl o existenci léku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antabus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používaného proti alkoholismu. Účinná látka v tomto léku je tzv.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disulfiram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</p:spTree>
    <p:extLst>
      <p:ext uri="{BB962C8B-B14F-4D97-AF65-F5344CB8AC3E}">
        <p14:creationId xmlns:p14="http://schemas.microsoft.com/office/powerpoint/2010/main" val="28292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Biologické experimenty s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disulfiramem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(přidá se k buňkám a sleduje se, co se s nimi děje) velmi často používaly směs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disulfiramu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roztoku měďnatých nebo jiných kovových iontů, což z chemického hlediska představovalo velký problém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chemická látka tedy vlastně způsobuje pozorovaný efekt? Tento chemický problém biology ale vůbec nezajímal. 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Začal mne zajímat konkrétně účinek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disulfiramu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na tzv.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proteazom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Jaká chemická látka spojená s přidáním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disulfiramu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 buňkám ho dokáže zastavit? To by mohlo vysvětlit protinádorovou aktivitu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disulfiramu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Pohled z jiného oboru na něco, co je běžnou rutinou, může odkrýt systémový problém, k němuž jsou lidé v daném oboru slepí. 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</p:spTree>
    <p:extLst>
      <p:ext uri="{BB962C8B-B14F-4D97-AF65-F5344CB8AC3E}">
        <p14:creationId xmlns:p14="http://schemas.microsoft.com/office/powerpoint/2010/main" val="34373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1" y="2460570"/>
            <a:ext cx="3757072" cy="363265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Ještě v roce 2005 jsem vůbec netušil, co je to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proteazom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Během roku 2006 jsem načetl tolik literatury, že jsem se stal na toto biologické téma expertem a publikovali mi shrnutí problematiky interakce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disulfiramu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proteazomem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Design. 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  <p:sp>
        <p:nvSpPr>
          <p:cNvPr id="6" name="Obdélník 5"/>
          <p:cNvSpPr/>
          <p:nvPr/>
        </p:nvSpPr>
        <p:spPr>
          <a:xfrm>
            <a:off x="4754879" y="2019994"/>
            <a:ext cx="7344191" cy="3724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875" y="2489662"/>
            <a:ext cx="7111439" cy="2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  <p:pic>
        <p:nvPicPr>
          <p:cNvPr id="1026" name="Picture 2" descr="https://scontent-prg1-1.xx.fbcdn.net/v/t31.18172-8/479314_247100792060791_448140236_o.jpg?_nc_cat=103&amp;ccb=1-7&amp;_nc_sid=cdbe9c&amp;_nc_ohc=sK-pFdbRwHkAX9NegCh&amp;_nc_ht=scontent-prg1-1.xx&amp;oh=00_AfBnm-ldwTNUy6ikrKmHvEV0YOZKM2hppzUU7uC3hO7_1A&amp;oe=6394861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9" y="2103119"/>
            <a:ext cx="5264726" cy="3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prg1-1.xx.fbcdn.net/v/t31.18172-8/414929_247101822060688_950725050_o.jpg?_nc_cat=101&amp;ccb=1-7&amp;_nc_sid=cdbe9c&amp;_nc_ohc=1ONbAKW60GgAX_oPU6N&amp;tn=N7EbhUia7BpBDuFD&amp;_nc_ht=scontent-prg1-1.xx&amp;oh=00_AfAuwQUe-a5CSJJvSdVM0yIEkitg6m_PeBENGUQkEzYDrw&amp;oe=63947FE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69" y="2086496"/>
            <a:ext cx="5945111" cy="3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31767" y="1520820"/>
            <a:ext cx="10290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Setkání s nobelisty Aaronem </a:t>
            </a:r>
            <a:r>
              <a:rPr lang="cs-CZ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Ciechanoverem</a:t>
            </a:r>
            <a:r>
              <a:rPr lang="cs-CZ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Avramem</a:t>
            </a:r>
            <a:r>
              <a:rPr lang="cs-CZ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Hershkem</a:t>
            </a:r>
            <a:r>
              <a:rPr lang="cs-CZ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(Praha 2012).</a:t>
            </a:r>
            <a:r>
              <a:rPr lang="cs-CZ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Osud mnoha bílkovin v buňce lze přirovnat k divadelnímu jevišti: přijdou (syntéza nové molekuly), zahrají svou roli (funkce v buňce) a potom zase musejí odejít (zničení té molekuly, její tzv. degradace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degradaci bílkovin slouží v buňce 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složitý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útvar, jemuž se říká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proteazom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Útvar se podobá popelnici se dvěma víky. Molekula, která má být v popelnici zlikvidována, musí být nejprve označena značkou, potom následuje zachycení víkem, kde je značka odstraněna a molekula rozpletena, aby mohla vstoupit k likvidaci do těla 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popelnice.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svém článku jsem přišel s dvěma tezemi: 1. účinnou látkou, která blokuje </a:t>
            </a:r>
            <a:r>
              <a:rPr lang="cs-CZ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proteazom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není </a:t>
            </a:r>
            <a:r>
              <a:rPr lang="cs-CZ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disulfiram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jeho sloučenina s mědí (</a:t>
            </a:r>
            <a:r>
              <a:rPr lang="cs-CZ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CuET</a:t>
            </a:r>
            <a:r>
              <a:rPr lang="cs-CZ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2. tato sloučenina nepůsobí na tělo popelnice, ale na její víko.   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</p:spTree>
    <p:extLst>
      <p:ext uri="{BB962C8B-B14F-4D97-AF65-F5344CB8AC3E}">
        <p14:creationId xmlns:p14="http://schemas.microsoft.com/office/powerpoint/2010/main" val="10716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Boris Cvek, 25. listopadu 2022, Institut sociálního zdraví </a:t>
            </a:r>
            <a:r>
              <a:rPr lang="cs-CZ" dirty="0" smtClean="0"/>
              <a:t>(OUSHI), </a:t>
            </a:r>
            <a:r>
              <a:rPr lang="cs-CZ" dirty="0"/>
              <a:t>CMTF, Kateřinská 17, Olomouc</a:t>
            </a:r>
          </a:p>
        </p:txBody>
      </p:sp>
      <p:sp>
        <p:nvSpPr>
          <p:cNvPr id="10" name="Obdélník 9"/>
          <p:cNvSpPr/>
          <p:nvPr/>
        </p:nvSpPr>
        <p:spPr>
          <a:xfrm>
            <a:off x="99753" y="1305098"/>
            <a:ext cx="11999317" cy="4912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871" y="1409553"/>
            <a:ext cx="6997070" cy="470391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2880" y="1454727"/>
            <a:ext cx="4098175" cy="4143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Zkratku </a:t>
            </a:r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CuET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(původně </a:t>
            </a:r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CuEt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jsem vymyslel v létě roku 2006, když jsem si označoval na zkumavkách sérii 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syntetizovaných 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komplexů:</a:t>
            </a:r>
          </a:p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ZnEt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NiEt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CuEt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</a:t>
            </a:r>
          </a:p>
          <a:p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ZnBz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NiBz</a:t>
            </a:r>
            <a:r>
              <a:rPr lang="cs-C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CuBz</a:t>
            </a:r>
            <a:endParaRPr lang="cs-CZ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05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cz_16x9.potx" id="{193B350C-BD93-44C2-AA23-001E80B1E4DC}" vid="{080CA9D0-FE38-4C67-AC33-3149459E102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UP_prezentace_cz_16x9</Template>
  <TotalTime>297</TotalTime>
  <Words>2319</Words>
  <Application>Microsoft Office PowerPoint</Application>
  <PresentationFormat>Vlastní</PresentationFormat>
  <Paragraphs>132</Paragraphs>
  <Slides>24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Motiv Office</vt:lpstr>
      <vt:lpstr>Prezentace aplikace PowerPoint</vt:lpstr>
      <vt:lpstr>Realita je mezioborová</vt:lpstr>
      <vt:lpstr>CHEMIE</vt:lpstr>
      <vt:lpstr>CHEMIE</vt:lpstr>
      <vt:lpstr>CHEMIE</vt:lpstr>
      <vt:lpstr>BIOLOGIE</vt:lpstr>
      <vt:lpstr>Prezentace aplikace PowerPoint</vt:lpstr>
      <vt:lpstr>BIOLOGIE</vt:lpstr>
      <vt:lpstr>Prezentace aplikace PowerPoint</vt:lpstr>
      <vt:lpstr>BIOLOGIE</vt:lpstr>
      <vt:lpstr>BIOLOGIE</vt:lpstr>
      <vt:lpstr>Prezentace aplikace PowerPoint</vt:lpstr>
      <vt:lpstr>Prezentace aplikace PowerPoint</vt:lpstr>
      <vt:lpstr>MEDICÍNA</vt:lpstr>
      <vt:lpstr>Prezentace aplikace PowerPoint</vt:lpstr>
      <vt:lpstr>MEDICÍNA</vt:lpstr>
      <vt:lpstr>MEDICÍNA</vt:lpstr>
      <vt:lpstr>ZDRAVOTNICTVÍ</vt:lpstr>
      <vt:lpstr>Prezentace aplikace PowerPoint</vt:lpstr>
      <vt:lpstr>ZDRAVOTNICTVÍ</vt:lpstr>
      <vt:lpstr>FILOZOFIE VĚDY</vt:lpstr>
      <vt:lpstr>KRIZE BIOMEDICÍNY</vt:lpstr>
      <vt:lpstr>Prezentace aplikace PowerPoint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Cvek Boris</dc:creator>
  <cp:lastModifiedBy>Cvek Boris</cp:lastModifiedBy>
  <cp:revision>59</cp:revision>
  <dcterms:created xsi:type="dcterms:W3CDTF">2022-11-03T14:32:47Z</dcterms:created>
  <dcterms:modified xsi:type="dcterms:W3CDTF">2022-11-10T14:05:28Z</dcterms:modified>
</cp:coreProperties>
</file>