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jQC81GZ+2QAaSD7KVhrPcSixSb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nPxkHXykisk?feature=shared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v=azTSjlhfOl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06101" y="-108834"/>
            <a:ext cx="13442387" cy="6026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2848" y="1489922"/>
            <a:ext cx="4523493" cy="3924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10" descr="Obsah obrázku text, obloha, silnice, exteriér&#10;&#10;Popis byl vytvořen automaticky"/>
          <p:cNvPicPr preferRelativeResize="0"/>
          <p:nvPr/>
        </p:nvPicPr>
        <p:blipFill rotWithShape="1">
          <a:blip r:embed="rId3">
            <a:alphaModFix/>
          </a:blip>
          <a:srcRect l="24217" r="4047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0" descr="Obsah obrázku text, tráva, exteriér, obloha&#10;&#10;Popis byl vytvořen automaticky"/>
          <p:cNvPicPr preferRelativeResize="0"/>
          <p:nvPr/>
        </p:nvPicPr>
        <p:blipFill rotWithShape="1">
          <a:blip r:embed="rId4">
            <a:alphaModFix/>
          </a:blip>
          <a:srcRect t="792" r="-3" b="3392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0" descr="Obsah obrázku tráva, exteriér, obloha, budova&#10;&#10;Popis byl vytvořen automaticky"/>
          <p:cNvPicPr preferRelativeResize="0"/>
          <p:nvPr/>
        </p:nvPicPr>
        <p:blipFill rotWithShape="1">
          <a:blip r:embed="rId5">
            <a:alphaModFix/>
          </a:blip>
          <a:srcRect l="4447" r="2658" b="-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68960" y="498726"/>
            <a:ext cx="13142674" cy="5860548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1"/>
          <p:cNvSpPr txBox="1"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cs-CZ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STUDIUM V ZAHRANIČÍ</a:t>
            </a:r>
            <a:endParaRPr/>
          </a:p>
        </p:txBody>
      </p:sp>
      <p:sp>
        <p:nvSpPr>
          <p:cNvPr id="176" name="Google Shape;176;p11"/>
          <p:cNvSpPr/>
          <p:nvPr/>
        </p:nvSpPr>
        <p:spPr>
          <a:xfrm>
            <a:off x="-184826" y="1322962"/>
            <a:ext cx="7840494" cy="5535038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11"/>
          <p:cNvSpPr txBox="1">
            <a:spLocks noGrp="1"/>
          </p:cNvSpPr>
          <p:nvPr>
            <p:ph type="body" idx="1"/>
          </p:nvPr>
        </p:nvSpPr>
        <p:spPr>
          <a:xfrm>
            <a:off x="494563" y="1712068"/>
            <a:ext cx="7034645" cy="371142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OLOMOUC MULTIKULTURNÍ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cca </a:t>
            </a:r>
            <a:r>
              <a:rPr lang="cs-CZ" sz="1800" b="1">
                <a:solidFill>
                  <a:srgbClr val="0070C0"/>
                </a:solidFill>
              </a:rPr>
              <a:t>2 000 zahraničních studentů </a:t>
            </a:r>
            <a:r>
              <a:rPr lang="cs-CZ" sz="1800">
                <a:solidFill>
                  <a:srgbClr val="595959"/>
                </a:solidFill>
              </a:rPr>
              <a:t>každoročně přijmeme ke studiu </a:t>
            </a:r>
            <a:br>
              <a:rPr lang="cs-CZ" sz="1800">
                <a:solidFill>
                  <a:srgbClr val="595959"/>
                </a:solidFill>
              </a:rPr>
            </a:br>
            <a:r>
              <a:rPr lang="cs-CZ" sz="1800">
                <a:solidFill>
                  <a:srgbClr val="595959"/>
                </a:solidFill>
              </a:rPr>
              <a:t>a naopak cca </a:t>
            </a:r>
            <a:r>
              <a:rPr lang="cs-CZ" sz="1800" b="1">
                <a:solidFill>
                  <a:srgbClr val="0070C0"/>
                </a:solidFill>
              </a:rPr>
              <a:t>2 000 našich do zahraničí vyšleme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vyjet můžete v rámci Erasmus+, rozvojových projektů ministerstva školství, programu CEEPUS nebo Merillova programu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máme studenty ze </a:t>
            </a:r>
            <a:r>
              <a:rPr lang="cs-CZ" sz="1800" b="1">
                <a:solidFill>
                  <a:srgbClr val="0070C0"/>
                </a:solidFill>
              </a:rPr>
              <a:t>95 zemí světa (1 700 Slováků)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ZAHRANIČNÍ STÁŽE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pracovní stáž v zahraničí vám zprostředkují naše </a:t>
            </a:r>
            <a:r>
              <a:rPr lang="cs-CZ" sz="1800" b="1">
                <a:solidFill>
                  <a:srgbClr val="0070C0"/>
                </a:solidFill>
              </a:rPr>
              <a:t>studentské organizace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ŠANCE NA VÝJEZD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Char char="•"/>
            </a:pPr>
            <a:r>
              <a:rPr lang="cs-CZ" sz="1800" b="1">
                <a:solidFill>
                  <a:srgbClr val="0070C0"/>
                </a:solidFill>
              </a:rPr>
              <a:t>100% šance </a:t>
            </a:r>
            <a:r>
              <a:rPr lang="cs-CZ" sz="1800">
                <a:solidFill>
                  <a:srgbClr val="595959"/>
                </a:solidFill>
              </a:rPr>
              <a:t>– nabídka studijních pobytů převyšuje poptávku</a:t>
            </a:r>
            <a:endParaRPr sz="1800">
              <a:solidFill>
                <a:srgbClr val="75707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2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" name="Google Shape;183;p12" descr="Obsah obrázku budova, kolonáda&#10;&#10;Popis byl vytvořen automaticky"/>
          <p:cNvPicPr preferRelativeResize="0"/>
          <p:nvPr/>
        </p:nvPicPr>
        <p:blipFill rotWithShape="1">
          <a:blip r:embed="rId3">
            <a:alphaModFix/>
          </a:blip>
          <a:srcRect l="28266" r="-1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2" descr="Obsah obrázku interiér, strop, osoba, lidé&#10;&#10;Popis byl vytvořen automaticky"/>
          <p:cNvPicPr preferRelativeResize="0"/>
          <p:nvPr/>
        </p:nvPicPr>
        <p:blipFill rotWithShape="1">
          <a:blip r:embed="rId4">
            <a:alphaModFix/>
          </a:blip>
          <a:srcRect r="7105" b="-4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2" descr="Obsah obrázku text, obloha, silnice, exteriér&#10;&#10;Popis byl vytvořen automaticky"/>
          <p:cNvPicPr preferRelativeResize="0"/>
          <p:nvPr/>
        </p:nvPicPr>
        <p:blipFill rotWithShape="1">
          <a:blip r:embed="rId5">
            <a:alphaModFix/>
          </a:blip>
          <a:srcRect r="7105" b="-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3"/>
          <p:cNvSpPr txBox="1"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cs-CZ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UPLIKACE</a:t>
            </a:r>
            <a:endParaRPr dirty="0"/>
          </a:p>
        </p:txBody>
      </p:sp>
      <p:sp>
        <p:nvSpPr>
          <p:cNvPr id="191" name="Google Shape;191;p13"/>
          <p:cNvSpPr txBox="1">
            <a:spLocks noGrp="1"/>
          </p:cNvSpPr>
          <p:nvPr>
            <p:ph type="body" idx="1"/>
          </p:nvPr>
        </p:nvSpPr>
        <p:spPr>
          <a:xfrm>
            <a:off x="494563" y="1712068"/>
            <a:ext cx="7034645" cy="371142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 dirty="0">
                <a:solidFill>
                  <a:srgbClr val="595959"/>
                </a:solidFill>
              </a:rPr>
              <a:t>mobilní </a:t>
            </a:r>
            <a:r>
              <a:rPr lang="cs-CZ" sz="1800" dirty="0" err="1">
                <a:solidFill>
                  <a:srgbClr val="595959"/>
                </a:solidFill>
              </a:rPr>
              <a:t>appka</a:t>
            </a:r>
            <a:r>
              <a:rPr lang="cs-CZ" sz="1800" dirty="0">
                <a:solidFill>
                  <a:srgbClr val="595959"/>
                </a:solidFill>
              </a:rPr>
              <a:t> UP </a:t>
            </a:r>
            <a:r>
              <a:rPr lang="cs-CZ" sz="1800" b="1" dirty="0">
                <a:solidFill>
                  <a:srgbClr val="0070C0"/>
                </a:solidFill>
              </a:rPr>
              <a:t>pro zájemce o studium</a:t>
            </a:r>
            <a:r>
              <a:rPr lang="cs-CZ" sz="1800" dirty="0">
                <a:solidFill>
                  <a:srgbClr val="595959"/>
                </a:solidFill>
              </a:rPr>
              <a:t>, studenty/</a:t>
            </a:r>
            <a:r>
              <a:rPr lang="cs-CZ" sz="1800" dirty="0" err="1">
                <a:solidFill>
                  <a:srgbClr val="595959"/>
                </a:solidFill>
              </a:rPr>
              <a:t>ky</a:t>
            </a:r>
            <a:r>
              <a:rPr lang="cs-CZ" sz="1800" dirty="0">
                <a:solidFill>
                  <a:srgbClr val="595959"/>
                </a:solidFill>
              </a:rPr>
              <a:t> i zaměstnance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 b="1" dirty="0">
                <a:solidFill>
                  <a:srgbClr val="0070C0"/>
                </a:solidFill>
              </a:rPr>
              <a:t>informace o možnostech studia, přehled oborů </a:t>
            </a:r>
            <a:r>
              <a:rPr lang="cs-CZ" sz="1800" dirty="0">
                <a:solidFill>
                  <a:srgbClr val="595959"/>
                </a:solidFill>
              </a:rPr>
              <a:t>atd.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 dirty="0">
                <a:solidFill>
                  <a:srgbClr val="595959"/>
                </a:solidFill>
              </a:rPr>
              <a:t>notifikace, zábavní funkce, objednávání jídla, knihovna i krizové funkce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 b="1" dirty="0">
                <a:solidFill>
                  <a:srgbClr val="0070C0"/>
                </a:solidFill>
              </a:rPr>
              <a:t>první aplikace </a:t>
            </a:r>
            <a:r>
              <a:rPr lang="cs-CZ" sz="1800" dirty="0">
                <a:solidFill>
                  <a:srgbClr val="595959"/>
                </a:solidFill>
              </a:rPr>
              <a:t>svého druhu v Česku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 cap="none" dirty="0">
              <a:solidFill>
                <a:srgbClr val="0070C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solidFill>
                <a:srgbClr val="595959"/>
              </a:solidFill>
            </a:endParaRPr>
          </a:p>
        </p:txBody>
      </p:sp>
      <p:pic>
        <p:nvPicPr>
          <p:cNvPr id="192" name="Google Shape;192;p13" descr="Obsah obrázku strom, rostlina, tmavé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7321" y="1356138"/>
            <a:ext cx="4932304" cy="4932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 descr="Obsah obrázku vzor, čtverec, pixel&#10;&#10;Popis byl vytvořen automaticky">
            <a:extLst>
              <a:ext uri="{FF2B5EF4-FFF2-40B4-BE49-F238E27FC236}">
                <a16:creationId xmlns:a16="http://schemas.microsoft.com/office/drawing/2014/main" id="{2B395742-48CC-FCAB-3DB2-23D7E70A3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804" y="3413914"/>
            <a:ext cx="2598697" cy="259869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4"/>
          <p:cNvSpPr txBox="1"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cs-CZ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KOLEJE A MENZY</a:t>
            </a:r>
            <a:endParaRPr/>
          </a:p>
        </p:txBody>
      </p:sp>
      <p:sp>
        <p:nvSpPr>
          <p:cNvPr id="198" name="Google Shape;198;p14"/>
          <p:cNvSpPr txBox="1">
            <a:spLocks noGrp="1"/>
          </p:cNvSpPr>
          <p:nvPr>
            <p:ph type="body" idx="1"/>
          </p:nvPr>
        </p:nvSpPr>
        <p:spPr>
          <a:xfrm>
            <a:off x="494563" y="1712068"/>
            <a:ext cx="7034645" cy="371142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MÍT KDE JÍST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máme moderní menzy i vlastní síť bufetů </a:t>
            </a:r>
            <a:r>
              <a:rPr lang="cs-CZ" sz="1800" b="1">
                <a:solidFill>
                  <a:srgbClr val="0070C0"/>
                </a:solidFill>
              </a:rPr>
              <a:t>FreshUP</a:t>
            </a:r>
            <a:endParaRPr sz="1800" b="1">
              <a:solidFill>
                <a:srgbClr val="0070C0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hlavní jídlo od </a:t>
            </a:r>
            <a:r>
              <a:rPr lang="cs-CZ" sz="1800" b="1">
                <a:solidFill>
                  <a:srgbClr val="0070C0"/>
                </a:solidFill>
              </a:rPr>
              <a:t>80 Kč </a:t>
            </a:r>
            <a:r>
              <a:rPr lang="cs-CZ" sz="1800">
                <a:solidFill>
                  <a:srgbClr val="595959"/>
                </a:solidFill>
              </a:rPr>
              <a:t>(vč. bezlepkových nebo vegetariánských)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přes </a:t>
            </a:r>
            <a:r>
              <a:rPr lang="cs-CZ" sz="1800" b="1">
                <a:solidFill>
                  <a:srgbClr val="0070C0"/>
                </a:solidFill>
              </a:rPr>
              <a:t>600 000 vydaných jídel </a:t>
            </a:r>
            <a:r>
              <a:rPr lang="cs-CZ" sz="1800">
                <a:solidFill>
                  <a:srgbClr val="595959"/>
                </a:solidFill>
              </a:rPr>
              <a:t>ročně</a:t>
            </a:r>
            <a:br>
              <a:rPr lang="cs-CZ" sz="1800">
                <a:solidFill>
                  <a:srgbClr val="595959"/>
                </a:solidFill>
              </a:rPr>
            </a:b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MÍT KDE SPÁT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nabízíme </a:t>
            </a:r>
            <a:r>
              <a:rPr lang="cs-CZ" sz="1800" b="1">
                <a:solidFill>
                  <a:srgbClr val="0070C0"/>
                </a:solidFill>
              </a:rPr>
              <a:t>4 800 lůžek </a:t>
            </a:r>
            <a:r>
              <a:rPr lang="cs-CZ" sz="1800">
                <a:solidFill>
                  <a:srgbClr val="595959"/>
                </a:solidFill>
              </a:rPr>
              <a:t>na moderních kolejích od </a:t>
            </a:r>
            <a:r>
              <a:rPr lang="cs-CZ" sz="1800" b="1">
                <a:solidFill>
                  <a:srgbClr val="0070C0"/>
                </a:solidFill>
              </a:rPr>
              <a:t>2 400 </a:t>
            </a:r>
            <a:r>
              <a:rPr lang="cs-CZ" sz="1800">
                <a:solidFill>
                  <a:srgbClr val="595959"/>
                </a:solidFill>
              </a:rPr>
              <a:t>do</a:t>
            </a:r>
            <a:r>
              <a:rPr lang="cs-CZ" sz="1800" b="1">
                <a:solidFill>
                  <a:srgbClr val="0070C0"/>
                </a:solidFill>
              </a:rPr>
              <a:t> 4 500 Kč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na kolejích najdete studovny, zubaře, komunitní zahradu, </a:t>
            </a:r>
            <a:br>
              <a:rPr lang="cs-CZ" sz="1800">
                <a:solidFill>
                  <a:srgbClr val="595959"/>
                </a:solidFill>
              </a:rPr>
            </a:br>
            <a:r>
              <a:rPr lang="cs-CZ" sz="1800">
                <a:solidFill>
                  <a:srgbClr val="595959"/>
                </a:solidFill>
              </a:rPr>
              <a:t>kadeřnice, kluby nebo zkušebny a tělocvičny či FreeShop</a:t>
            </a:r>
            <a:endParaRPr sz="1800">
              <a:solidFill>
                <a:srgbClr val="0070C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595959"/>
              </a:solidFill>
            </a:endParaRPr>
          </a:p>
        </p:txBody>
      </p:sp>
      <p:pic>
        <p:nvPicPr>
          <p:cNvPr id="199" name="Google Shape;199;p14" descr="Obsah obrázku doprava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10442" y="875949"/>
            <a:ext cx="5106101" cy="5106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5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15" descr="Obsah obrázku exteriér, strom, obloha, obytný dům&#10;&#10;Popis byl vytvořen automaticky"/>
          <p:cNvPicPr preferRelativeResize="0"/>
          <p:nvPr/>
        </p:nvPicPr>
        <p:blipFill rotWithShape="1">
          <a:blip r:embed="rId3">
            <a:alphaModFix/>
          </a:blip>
          <a:srcRect l="18185" r="10079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5" descr="Obsah obrázku obloha, voda, řeka, příroda&#10;&#10;Popis byl vytvořen automaticky"/>
          <p:cNvPicPr preferRelativeResize="0"/>
          <p:nvPr/>
        </p:nvPicPr>
        <p:blipFill rotWithShape="1">
          <a:blip r:embed="rId4">
            <a:alphaModFix/>
          </a:blip>
          <a:srcRect l="7110" r="-4" b="-4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5" descr="Obsah obrázku interiér, patro, zeď, strop&#10;&#10;Popis byl vytvořen automaticky"/>
          <p:cNvPicPr preferRelativeResize="0"/>
          <p:nvPr/>
        </p:nvPicPr>
        <p:blipFill rotWithShape="1">
          <a:blip r:embed="rId5">
            <a:alphaModFix/>
          </a:blip>
          <a:srcRect r="7105" b="-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16" descr="Obsah obrázku strop, interiér&#10;&#10;Popis byl vytvořen automaticky"/>
          <p:cNvPicPr preferRelativeResize="0"/>
          <p:nvPr/>
        </p:nvPicPr>
        <p:blipFill rotWithShape="1">
          <a:blip r:embed="rId3">
            <a:alphaModFix/>
          </a:blip>
          <a:srcRect l="6899" r="10510" b="2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 extrusionOk="0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14" name="Google Shape;214;p16" descr="Obsah obrázku interiér, patro, zeď, místnost&#10;&#10;Popis byl vytvořen automaticky"/>
          <p:cNvPicPr preferRelativeResize="0"/>
          <p:nvPr/>
        </p:nvPicPr>
        <p:blipFill rotWithShape="1">
          <a:blip r:embed="rId4">
            <a:alphaModFix/>
          </a:blip>
          <a:srcRect l="14603" r="18992" b="2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 extrusionOk="0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15" name="Google Shape;215;p16" descr="Obsah obrázku interiér&#10;&#10;Popis byl vytvořen automaticky"/>
          <p:cNvPicPr preferRelativeResize="0"/>
          <p:nvPr/>
        </p:nvPicPr>
        <p:blipFill rotWithShape="1">
          <a:blip r:embed="rId5">
            <a:alphaModFix/>
          </a:blip>
          <a:srcRect l="7031" r="6849" b="-1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 extrusionOk="0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16" name="Google Shape;216;p16"/>
          <p:cNvSpPr txBox="1"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cs-CZ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SPORT NA UNIVERZITĚ</a:t>
            </a:r>
            <a:endParaRPr/>
          </a:p>
        </p:txBody>
      </p:sp>
      <p:sp>
        <p:nvSpPr>
          <p:cNvPr id="217" name="Google Shape;217;p16"/>
          <p:cNvSpPr txBox="1">
            <a:spLocks noGrp="1"/>
          </p:cNvSpPr>
          <p:nvPr>
            <p:ph type="body" idx="1"/>
          </p:nvPr>
        </p:nvSpPr>
        <p:spPr>
          <a:xfrm>
            <a:off x="494563" y="1712068"/>
            <a:ext cx="7034645" cy="371142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 dirty="0">
                <a:solidFill>
                  <a:srgbClr val="0070C0"/>
                </a:solidFill>
              </a:rPr>
              <a:t>VLASTNÍ SPORTOVIŠTĚ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 dirty="0">
                <a:solidFill>
                  <a:srgbClr val="595959"/>
                </a:solidFill>
              </a:rPr>
              <a:t>patří nám </a:t>
            </a:r>
            <a:r>
              <a:rPr lang="cs-CZ" sz="1800" b="1" dirty="0">
                <a:solidFill>
                  <a:srgbClr val="0070C0"/>
                </a:solidFill>
              </a:rPr>
              <a:t>největší</a:t>
            </a:r>
            <a:r>
              <a:rPr lang="cs-CZ" sz="1800" dirty="0">
                <a:solidFill>
                  <a:srgbClr val="595959"/>
                </a:solidFill>
              </a:rPr>
              <a:t> </a:t>
            </a:r>
            <a:r>
              <a:rPr lang="cs-CZ" sz="1800" b="1" dirty="0">
                <a:solidFill>
                  <a:srgbClr val="0070C0"/>
                </a:solidFill>
              </a:rPr>
              <a:t>sportovní</a:t>
            </a:r>
            <a:r>
              <a:rPr lang="cs-CZ" sz="1800" dirty="0">
                <a:solidFill>
                  <a:srgbClr val="595959"/>
                </a:solidFill>
              </a:rPr>
              <a:t> </a:t>
            </a:r>
            <a:r>
              <a:rPr lang="cs-CZ" sz="1800" b="1" dirty="0">
                <a:solidFill>
                  <a:srgbClr val="0070C0"/>
                </a:solidFill>
              </a:rPr>
              <a:t>hala</a:t>
            </a:r>
            <a:r>
              <a:rPr lang="cs-CZ" sz="1800" dirty="0">
                <a:solidFill>
                  <a:srgbClr val="595959"/>
                </a:solidFill>
              </a:rPr>
              <a:t> v Olomouci a </a:t>
            </a:r>
            <a:r>
              <a:rPr lang="cs-CZ" sz="1800" b="1" dirty="0">
                <a:solidFill>
                  <a:srgbClr val="0070C0"/>
                </a:solidFill>
              </a:rPr>
              <a:t>loděnice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 dirty="0">
                <a:solidFill>
                  <a:srgbClr val="595959"/>
                </a:solidFill>
              </a:rPr>
              <a:t>máme </a:t>
            </a:r>
            <a:r>
              <a:rPr lang="cs-CZ" sz="1800" b="1" dirty="0">
                <a:solidFill>
                  <a:srgbClr val="0070C0"/>
                </a:solidFill>
              </a:rPr>
              <a:t>síť tělocvičen a posiloven</a:t>
            </a:r>
            <a:r>
              <a:rPr lang="cs-CZ" sz="1800" dirty="0">
                <a:solidFill>
                  <a:srgbClr val="595959"/>
                </a:solidFill>
              </a:rPr>
              <a:t>, venkovní </a:t>
            </a:r>
            <a:br>
              <a:rPr lang="cs-CZ" sz="1800" dirty="0">
                <a:solidFill>
                  <a:srgbClr val="595959"/>
                </a:solidFill>
              </a:rPr>
            </a:br>
            <a:r>
              <a:rPr lang="cs-CZ" sz="1800" dirty="0">
                <a:solidFill>
                  <a:srgbClr val="595959"/>
                </a:solidFill>
              </a:rPr>
              <a:t>hřiště nebo </a:t>
            </a:r>
            <a:r>
              <a:rPr lang="cs-CZ" sz="1800" b="1" dirty="0">
                <a:solidFill>
                  <a:srgbClr val="0070C0"/>
                </a:solidFill>
              </a:rPr>
              <a:t>plavecký</a:t>
            </a:r>
            <a:r>
              <a:rPr lang="cs-CZ" sz="1800" dirty="0">
                <a:solidFill>
                  <a:srgbClr val="595959"/>
                </a:solidFill>
              </a:rPr>
              <a:t> </a:t>
            </a:r>
            <a:r>
              <a:rPr lang="cs-CZ" sz="1800" b="1" dirty="0">
                <a:solidFill>
                  <a:srgbClr val="0070C0"/>
                </a:solidFill>
              </a:rPr>
              <a:t>bazén</a:t>
            </a:r>
            <a:r>
              <a:rPr lang="cs-CZ" sz="1800" dirty="0">
                <a:solidFill>
                  <a:srgbClr val="595959"/>
                </a:solidFill>
              </a:rPr>
              <a:t> </a:t>
            </a:r>
            <a:endParaRPr dirty="0"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 dirty="0">
                <a:solidFill>
                  <a:srgbClr val="0070C0"/>
                </a:solidFill>
              </a:rPr>
              <a:t>SPORTOVNÍ KURZY A PROGRAMY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 dirty="0">
                <a:solidFill>
                  <a:srgbClr val="595959"/>
                </a:solidFill>
              </a:rPr>
              <a:t>Akademik sport centrum nabízí </a:t>
            </a:r>
            <a:br>
              <a:rPr lang="cs-CZ" sz="1800" dirty="0">
                <a:solidFill>
                  <a:srgbClr val="595959"/>
                </a:solidFill>
              </a:rPr>
            </a:br>
            <a:r>
              <a:rPr lang="cs-CZ" sz="1800" b="1" dirty="0">
                <a:solidFill>
                  <a:srgbClr val="0070C0"/>
                </a:solidFill>
              </a:rPr>
              <a:t>40+ sportovních kurzů a programů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 dirty="0">
                <a:solidFill>
                  <a:srgbClr val="595959"/>
                </a:solidFill>
              </a:rPr>
              <a:t>můžete reprezentovat UP v extraligových </a:t>
            </a:r>
            <a:br>
              <a:rPr lang="cs-CZ" sz="1800" dirty="0">
                <a:solidFill>
                  <a:srgbClr val="595959"/>
                </a:solidFill>
              </a:rPr>
            </a:br>
            <a:r>
              <a:rPr lang="cs-CZ" sz="1800" dirty="0">
                <a:solidFill>
                  <a:srgbClr val="595959"/>
                </a:solidFill>
              </a:rPr>
              <a:t>klubech i reprezentovat ČR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</a:pPr>
            <a:endParaRPr lang="cs-CZ" sz="1800" b="1" cap="none" dirty="0">
              <a:solidFill>
                <a:srgbClr val="0070C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</a:pPr>
            <a:r>
              <a:rPr lang="cs-CZ" sz="1800" b="1" cap="none" dirty="0">
                <a:solidFill>
                  <a:srgbClr val="0070C0"/>
                </a:solidFill>
              </a:rPr>
              <a:t>SPORT V OLOMOUCI</a:t>
            </a:r>
          </a:p>
          <a:p>
            <a:pPr marL="285750" indent="-285750">
              <a:buClr>
                <a:srgbClr val="595959"/>
              </a:buClr>
            </a:pPr>
            <a:r>
              <a:rPr lang="cs-CZ" sz="1800" dirty="0">
                <a:solidFill>
                  <a:srgbClr val="595959"/>
                </a:solidFill>
              </a:rPr>
              <a:t>bohatá síť sportovišť, parky v centru města…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</a:pPr>
            <a:endParaRPr sz="1800" dirty="0">
              <a:solidFill>
                <a:srgbClr val="0070C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7"/>
          <p:cNvSpPr txBox="1"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cs-CZ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KULTURA NA KAŽDÉM ROHU</a:t>
            </a:r>
            <a:endParaRPr dirty="0"/>
          </a:p>
        </p:txBody>
      </p:sp>
      <p:sp>
        <p:nvSpPr>
          <p:cNvPr id="224" name="Google Shape;224;p17"/>
          <p:cNvSpPr txBox="1">
            <a:spLocks noGrp="1"/>
          </p:cNvSpPr>
          <p:nvPr>
            <p:ph type="body" idx="1"/>
          </p:nvPr>
        </p:nvSpPr>
        <p:spPr>
          <a:xfrm>
            <a:off x="494563" y="1712068"/>
            <a:ext cx="7191573" cy="371142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 dirty="0">
                <a:solidFill>
                  <a:srgbClr val="0070C0"/>
                </a:solidFill>
              </a:rPr>
              <a:t>FESTIVALY EVROPSKÉ ÚROVNĚ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 dirty="0">
                <a:solidFill>
                  <a:srgbClr val="595959"/>
                </a:solidFill>
              </a:rPr>
              <a:t>60 let pořádáme </a:t>
            </a:r>
            <a:r>
              <a:rPr lang="cs-CZ" sz="1800" b="1" dirty="0">
                <a:solidFill>
                  <a:srgbClr val="0070C0"/>
                </a:solidFill>
              </a:rPr>
              <a:t>Academia Film Olomouc </a:t>
            </a:r>
            <a:r>
              <a:rPr lang="cs-CZ" sz="1800" dirty="0">
                <a:solidFill>
                  <a:srgbClr val="595959"/>
                </a:solidFill>
              </a:rPr>
              <a:t>– největší festival populárně</a:t>
            </a:r>
            <a:br>
              <a:rPr lang="cs-CZ" sz="1800" dirty="0">
                <a:solidFill>
                  <a:srgbClr val="595959"/>
                </a:solidFill>
              </a:rPr>
            </a:br>
            <a:r>
              <a:rPr lang="cs-CZ" sz="1800" dirty="0">
                <a:solidFill>
                  <a:srgbClr val="595959"/>
                </a:solidFill>
              </a:rPr>
              <a:t>-vědeckého filmu a dokumentu ve střední Evropě</a:t>
            </a:r>
            <a:endParaRPr sz="1800" b="1" dirty="0">
              <a:solidFill>
                <a:srgbClr val="0070C0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 dirty="0">
                <a:solidFill>
                  <a:srgbClr val="595959"/>
                </a:solidFill>
              </a:rPr>
              <a:t>pořádáme </a:t>
            </a:r>
            <a:r>
              <a:rPr lang="cs-CZ" sz="1800" b="1" dirty="0">
                <a:solidFill>
                  <a:srgbClr val="0070C0"/>
                </a:solidFill>
              </a:rPr>
              <a:t>Přehlídku filmové animace a současného umění</a:t>
            </a:r>
            <a:r>
              <a:rPr lang="cs-CZ" sz="1800" dirty="0">
                <a:solidFill>
                  <a:srgbClr val="595959"/>
                </a:solidFill>
              </a:rPr>
              <a:t>, </a:t>
            </a:r>
            <a:r>
              <a:rPr lang="cs-CZ" sz="1800" b="1" dirty="0">
                <a:solidFill>
                  <a:srgbClr val="0070C0"/>
                </a:solidFill>
              </a:rPr>
              <a:t>Olomoucký majáles UP</a:t>
            </a:r>
            <a:r>
              <a:rPr lang="cs-CZ" sz="1800" dirty="0">
                <a:solidFill>
                  <a:srgbClr val="595959"/>
                </a:solidFill>
              </a:rPr>
              <a:t>, </a:t>
            </a:r>
            <a:r>
              <a:rPr lang="cs-CZ" sz="1800" b="1" dirty="0">
                <a:solidFill>
                  <a:srgbClr val="0070C0"/>
                </a:solidFill>
              </a:rPr>
              <a:t>MEET UP</a:t>
            </a:r>
            <a:r>
              <a:rPr lang="cs-CZ" sz="1800" dirty="0">
                <a:solidFill>
                  <a:srgbClr val="595959"/>
                </a:solidFill>
              </a:rPr>
              <a:t>,</a:t>
            </a:r>
            <a:r>
              <a:rPr lang="cs-CZ" sz="1800" b="1" dirty="0">
                <a:solidFill>
                  <a:srgbClr val="0070C0"/>
                </a:solidFill>
              </a:rPr>
              <a:t> Noc vědců</a:t>
            </a:r>
            <a:r>
              <a:rPr lang="cs-CZ" sz="1800" dirty="0">
                <a:solidFill>
                  <a:srgbClr val="595959"/>
                </a:solidFill>
              </a:rPr>
              <a:t>,</a:t>
            </a:r>
            <a:r>
              <a:rPr lang="cs-CZ" sz="1800" b="1" dirty="0">
                <a:solidFill>
                  <a:srgbClr val="0070C0"/>
                </a:solidFill>
              </a:rPr>
              <a:t> </a:t>
            </a:r>
            <a:r>
              <a:rPr lang="cs-CZ" sz="1800" dirty="0">
                <a:solidFill>
                  <a:srgbClr val="595959"/>
                </a:solidFill>
              </a:rPr>
              <a:t>festival </a:t>
            </a:r>
            <a:r>
              <a:rPr lang="cs-CZ" sz="1800" b="1" dirty="0">
                <a:solidFill>
                  <a:srgbClr val="0070C0"/>
                </a:solidFill>
              </a:rPr>
              <a:t>Baroko</a:t>
            </a:r>
            <a:r>
              <a:rPr lang="cs-CZ" sz="1800" dirty="0">
                <a:solidFill>
                  <a:srgbClr val="595959"/>
                </a:solidFill>
              </a:rPr>
              <a:t>, festival </a:t>
            </a:r>
            <a:r>
              <a:rPr lang="cs-CZ" sz="1800" b="1" dirty="0">
                <a:solidFill>
                  <a:srgbClr val="0070C0"/>
                </a:solidFill>
              </a:rPr>
              <a:t>LITR</a:t>
            </a:r>
            <a:r>
              <a:rPr lang="cs-CZ" sz="1800" dirty="0">
                <a:solidFill>
                  <a:srgbClr val="595959"/>
                </a:solidFill>
              </a:rPr>
              <a:t>, divadelní festivaly i plesy  </a:t>
            </a:r>
            <a:endParaRPr dirty="0"/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4400" b="1" cap="none" dirty="0">
                <a:solidFill>
                  <a:srgbClr val="0070C0"/>
                </a:solidFill>
              </a:rPr>
              <a:t>STUDENTSKÉ ORGANIZACE</a:t>
            </a:r>
            <a:endParaRPr sz="4400" b="1" cap="none" dirty="0">
              <a:solidFill>
                <a:srgbClr val="0070C0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 dirty="0">
                <a:solidFill>
                  <a:srgbClr val="595959"/>
                </a:solidFill>
              </a:rPr>
              <a:t>na univerzitě najdeš skoro </a:t>
            </a:r>
            <a:r>
              <a:rPr lang="cs-CZ" sz="1800" b="1" dirty="0">
                <a:solidFill>
                  <a:srgbClr val="0070C0"/>
                </a:solidFill>
              </a:rPr>
              <a:t>40 studentských organizací a spolků 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 dirty="0">
                <a:solidFill>
                  <a:srgbClr val="595959"/>
                </a:solidFill>
              </a:rPr>
              <a:t>k dispozici je ti </a:t>
            </a:r>
            <a:r>
              <a:rPr lang="cs-CZ" sz="1800" b="1" dirty="0">
                <a:solidFill>
                  <a:srgbClr val="0070C0"/>
                </a:solidFill>
              </a:rPr>
              <a:t>Studentský klub UP </a:t>
            </a:r>
            <a:r>
              <a:rPr lang="cs-CZ" sz="1800" dirty="0">
                <a:solidFill>
                  <a:srgbClr val="595959"/>
                </a:solidFill>
              </a:rPr>
              <a:t>či systémová podpora tvých nápadů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 dirty="0">
                <a:solidFill>
                  <a:srgbClr val="595959"/>
                </a:solidFill>
              </a:rPr>
              <a:t>máme vlastní časopis, </a:t>
            </a:r>
            <a:r>
              <a:rPr lang="cs-CZ" sz="1800" dirty="0" err="1">
                <a:solidFill>
                  <a:srgbClr val="595959"/>
                </a:solidFill>
              </a:rPr>
              <a:t>podcasty</a:t>
            </a:r>
            <a:r>
              <a:rPr lang="cs-CZ" sz="1800" dirty="0">
                <a:solidFill>
                  <a:srgbClr val="595959"/>
                </a:solidFill>
              </a:rPr>
              <a:t>, filmový a divadelní klub i vývojáře aplikací nebo tým Famfrpálu …</a:t>
            </a:r>
            <a:endParaRPr sz="1800" dirty="0">
              <a:solidFill>
                <a:srgbClr val="595959"/>
              </a:solidFill>
            </a:endParaRPr>
          </a:p>
          <a:p>
            <a:pPr marL="228600" lvl="0" indent="-114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solidFill>
                <a:srgbClr val="0070C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solidFill>
                <a:srgbClr val="595959"/>
              </a:solidFill>
            </a:endParaRPr>
          </a:p>
        </p:txBody>
      </p:sp>
      <p:pic>
        <p:nvPicPr>
          <p:cNvPr id="225" name="Google Shape;22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7268323" y="1856660"/>
            <a:ext cx="5158677" cy="3647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8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18" descr="Obsah obrázku tráva, exteriér, budova, pole&#10;&#10;Popis byl vytvořen automaticky"/>
          <p:cNvPicPr preferRelativeResize="0"/>
          <p:nvPr/>
        </p:nvPicPr>
        <p:blipFill rotWithShape="1">
          <a:blip r:embed="rId3">
            <a:alphaModFix/>
          </a:blip>
          <a:srcRect l="18382" r="5585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8" descr="Obsah obrázku strom, exteriér, osoba, dav&#10;&#10;Popis byl vytvořen automaticky"/>
          <p:cNvPicPr preferRelativeResize="0"/>
          <p:nvPr/>
        </p:nvPicPr>
        <p:blipFill rotWithShape="1">
          <a:blip r:embed="rId4">
            <a:alphaModFix/>
          </a:blip>
          <a:srcRect t="4189" r="-3" b="-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8" descr="Obsah obrázku exteriér, obloha, osoba, lidé&#10;&#10;Popis byl vytvořen automaticky"/>
          <p:cNvPicPr preferRelativeResize="0"/>
          <p:nvPr/>
        </p:nvPicPr>
        <p:blipFill rotWithShape="1">
          <a:blip r:embed="rId5">
            <a:alphaModFix/>
          </a:blip>
          <a:srcRect t="4189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9"/>
          <p:cNvSpPr txBox="1"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cs-CZ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OTEVŘENÁ UNIVERZITA</a:t>
            </a:r>
            <a:endParaRPr/>
          </a:p>
        </p:txBody>
      </p:sp>
      <p:sp>
        <p:nvSpPr>
          <p:cNvPr id="239" name="Google Shape;239;p19"/>
          <p:cNvSpPr txBox="1">
            <a:spLocks noGrp="1"/>
          </p:cNvSpPr>
          <p:nvPr>
            <p:ph type="body" idx="1"/>
          </p:nvPr>
        </p:nvSpPr>
        <p:spPr>
          <a:xfrm>
            <a:off x="494563" y="1712068"/>
            <a:ext cx="7034645" cy="371142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 dirty="0">
                <a:solidFill>
                  <a:srgbClr val="0070C0"/>
                </a:solidFill>
              </a:rPr>
              <a:t>ZAPARKUJ </a:t>
            </a:r>
            <a:r>
              <a:rPr lang="cs-CZ" sz="1800" dirty="0">
                <a:solidFill>
                  <a:srgbClr val="595959"/>
                </a:solidFill>
              </a:rPr>
              <a:t>– kulturní akce ve veřejném prostoru přes léto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 dirty="0">
                <a:solidFill>
                  <a:srgbClr val="0070C0"/>
                </a:solidFill>
              </a:rPr>
              <a:t>UPOINT </a:t>
            </a:r>
            <a:r>
              <a:rPr lang="cs-CZ" sz="1800" dirty="0">
                <a:solidFill>
                  <a:srgbClr val="595959"/>
                </a:solidFill>
              </a:rPr>
              <a:t>– unikátní obchod a informační centrum v centru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 dirty="0">
                <a:solidFill>
                  <a:srgbClr val="0070C0"/>
                </a:solidFill>
              </a:rPr>
              <a:t>NADAČNÍ FOND UP </a:t>
            </a:r>
            <a:r>
              <a:rPr lang="cs-CZ" sz="1800" dirty="0">
                <a:solidFill>
                  <a:srgbClr val="595959"/>
                </a:solidFill>
              </a:rPr>
              <a:t>– první svého druhu v republice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 dirty="0">
                <a:solidFill>
                  <a:srgbClr val="0070C0"/>
                </a:solidFill>
              </a:rPr>
              <a:t>UDRŽITELNÁ UNIVERZITA </a:t>
            </a:r>
            <a:r>
              <a:rPr lang="cs-CZ" sz="1800" dirty="0">
                <a:solidFill>
                  <a:srgbClr val="595959"/>
                </a:solidFill>
              </a:rPr>
              <a:t>– Green Office a koncepce udržitelnosti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 dirty="0">
                <a:solidFill>
                  <a:srgbClr val="0070C0"/>
                </a:solidFill>
              </a:rPr>
              <a:t>KARIÉRNÍ CENTRUM </a:t>
            </a:r>
            <a:r>
              <a:rPr lang="cs-CZ" sz="1800" dirty="0">
                <a:solidFill>
                  <a:srgbClr val="595959"/>
                </a:solidFill>
              </a:rPr>
              <a:t>– pomoc s uplatněním i přednášky s profíky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 dirty="0">
                <a:solidFill>
                  <a:srgbClr val="0070C0"/>
                </a:solidFill>
              </a:rPr>
              <a:t>DARUJ KREV S UP </a:t>
            </a:r>
            <a:r>
              <a:rPr lang="cs-CZ" sz="1800" dirty="0">
                <a:solidFill>
                  <a:srgbClr val="595959"/>
                </a:solidFill>
              </a:rPr>
              <a:t>– podpora bezplatného dárcovství krve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 dirty="0">
                <a:solidFill>
                  <a:srgbClr val="0070C0"/>
                </a:solidFill>
              </a:rPr>
              <a:t>PEVNOST POZNÁNÍ </a:t>
            </a:r>
            <a:r>
              <a:rPr lang="cs-CZ" sz="1800" dirty="0">
                <a:solidFill>
                  <a:srgbClr val="595959"/>
                </a:solidFill>
              </a:rPr>
              <a:t>– vlastní interaktivní muzeum vědy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 dirty="0">
                <a:solidFill>
                  <a:srgbClr val="0070C0"/>
                </a:solidFill>
              </a:rPr>
              <a:t>KREATIVNÍ OLOMOUC </a:t>
            </a:r>
            <a:r>
              <a:rPr lang="cs-CZ" sz="1800" dirty="0">
                <a:solidFill>
                  <a:srgbClr val="595959"/>
                </a:solidFill>
              </a:rPr>
              <a:t>– podporujeme kreativní a kulturní průmysly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 dirty="0">
                <a:solidFill>
                  <a:srgbClr val="0070C0"/>
                </a:solidFill>
              </a:rPr>
              <a:t>OLOMOUCKÝ MAJÁLES UP </a:t>
            </a:r>
            <a:r>
              <a:rPr lang="cs-CZ" sz="1800" dirty="0">
                <a:solidFill>
                  <a:srgbClr val="595959"/>
                </a:solidFill>
              </a:rPr>
              <a:t>– dvoudenní studentský festival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 dirty="0">
                <a:solidFill>
                  <a:srgbClr val="0070C0"/>
                </a:solidFill>
              </a:rPr>
              <a:t>NOC VĚDCŮ </a:t>
            </a:r>
            <a:r>
              <a:rPr lang="cs-CZ" sz="1800" dirty="0">
                <a:solidFill>
                  <a:srgbClr val="595959"/>
                </a:solidFill>
              </a:rPr>
              <a:t>– největší akce popularizující vědu po setmění (</a:t>
            </a:r>
            <a:r>
              <a:rPr lang="cs-CZ" sz="1800" u="sng" dirty="0">
                <a:solidFill>
                  <a:srgbClr val="59595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r>
              <a:rPr lang="cs-CZ" sz="1800" dirty="0">
                <a:solidFill>
                  <a:srgbClr val="595959"/>
                </a:solidFill>
              </a:rPr>
              <a:t>)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 dirty="0">
                <a:solidFill>
                  <a:srgbClr val="0070C0"/>
                </a:solidFill>
              </a:rPr>
              <a:t>MEET UP </a:t>
            </a:r>
            <a:r>
              <a:rPr lang="cs-CZ" sz="1800" dirty="0">
                <a:solidFill>
                  <a:srgbClr val="595959"/>
                </a:solidFill>
              </a:rPr>
              <a:t>– uvítací akce (nejen) pro prváky na začátku semestru (</a:t>
            </a:r>
            <a:r>
              <a:rPr lang="cs-CZ" sz="1800" u="sng" dirty="0">
                <a:solidFill>
                  <a:srgbClr val="595959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r>
              <a:rPr lang="cs-CZ" sz="1800" dirty="0">
                <a:solidFill>
                  <a:srgbClr val="595959"/>
                </a:solidFill>
              </a:rPr>
              <a:t>)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 dirty="0">
                <a:solidFill>
                  <a:srgbClr val="0070C0"/>
                </a:solidFill>
              </a:rPr>
              <a:t>STREET ART FESTIVAL </a:t>
            </a:r>
            <a:r>
              <a:rPr lang="cs-CZ" sz="1800" dirty="0">
                <a:solidFill>
                  <a:srgbClr val="595959"/>
                </a:solidFill>
              </a:rPr>
              <a:t>– největší street artový festival u nás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solidFill>
                <a:srgbClr val="595959"/>
              </a:solidFill>
            </a:endParaRPr>
          </a:p>
        </p:txBody>
      </p:sp>
      <p:pic>
        <p:nvPicPr>
          <p:cNvPr id="240" name="Google Shape;240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40032" y="539015"/>
            <a:ext cx="12083890" cy="54179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2"/>
          <p:cNvSpPr txBox="1">
            <a:spLocks noGrp="1"/>
          </p:cNvSpPr>
          <p:nvPr>
            <p:ph type="title"/>
          </p:nvPr>
        </p:nvSpPr>
        <p:spPr>
          <a:xfrm>
            <a:off x="6094476" y="406862"/>
            <a:ext cx="6852556" cy="180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cs-CZ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OLOMOUC – </a:t>
            </a:r>
            <a:br>
              <a:rPr lang="cs-CZ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cs-CZ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UNIVERZITNÍ MĚSTO</a:t>
            </a:r>
            <a:endParaRPr/>
          </a:p>
        </p:txBody>
      </p:sp>
      <p:sp>
        <p:nvSpPr>
          <p:cNvPr id="92" name="Google Shape;92;p2"/>
          <p:cNvSpPr txBox="1">
            <a:spLocks noGrp="1"/>
          </p:cNvSpPr>
          <p:nvPr>
            <p:ph type="body" idx="1"/>
          </p:nvPr>
        </p:nvSpPr>
        <p:spPr>
          <a:xfrm>
            <a:off x="6120396" y="2198632"/>
            <a:ext cx="5776532" cy="3843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JSME „NEJSTUDENTŠTĚJŠÍ“ MĚSTO</a:t>
            </a:r>
            <a:endParaRPr sz="1800" b="1" cap="none">
              <a:solidFill>
                <a:srgbClr val="0070C0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Char char="•"/>
            </a:pPr>
            <a:r>
              <a:rPr lang="cs-CZ" sz="1800" b="1">
                <a:solidFill>
                  <a:srgbClr val="0070C0"/>
                </a:solidFill>
              </a:rPr>
              <a:t>100 000 </a:t>
            </a:r>
            <a:r>
              <a:rPr lang="cs-CZ" sz="1800">
                <a:solidFill>
                  <a:srgbClr val="595959"/>
                </a:solidFill>
              </a:rPr>
              <a:t>obyvatel | </a:t>
            </a:r>
            <a:r>
              <a:rPr lang="cs-CZ" sz="1800" b="1">
                <a:solidFill>
                  <a:srgbClr val="0070C0"/>
                </a:solidFill>
              </a:rPr>
              <a:t>23 000 </a:t>
            </a:r>
            <a:r>
              <a:rPr lang="cs-CZ" sz="1800">
                <a:solidFill>
                  <a:srgbClr val="595959"/>
                </a:solidFill>
              </a:rPr>
              <a:t>studentů | </a:t>
            </a:r>
            <a:r>
              <a:rPr lang="cs-CZ" sz="1800" b="1">
                <a:solidFill>
                  <a:srgbClr val="0070C0"/>
                </a:solidFill>
              </a:rPr>
              <a:t>4 000 </a:t>
            </a:r>
            <a:r>
              <a:rPr lang="cs-CZ" sz="1800">
                <a:solidFill>
                  <a:srgbClr val="595959"/>
                </a:solidFill>
              </a:rPr>
              <a:t>zaměstnanců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PATŘÍME MEZI TOP 3 UNIVERZITY V ČESKU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nejstarší univerzita na Moravě a největší zaměstnavatel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SOUČÁST SVĚTOVÉHO DĚDICTVÍ UNESCO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Char char="•"/>
            </a:pPr>
            <a:r>
              <a:rPr lang="cs-CZ" sz="1800" b="1">
                <a:solidFill>
                  <a:srgbClr val="0070C0"/>
                </a:solidFill>
              </a:rPr>
              <a:t>2. největší </a:t>
            </a:r>
            <a:r>
              <a:rPr lang="cs-CZ" sz="1800">
                <a:solidFill>
                  <a:srgbClr val="595959"/>
                </a:solidFill>
              </a:rPr>
              <a:t>památková oblast v Česku a centrum kultury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solidFill>
                <a:srgbClr val="0070C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JSME JEDNA Z TOP 10 DESTINACÍ V EVROPĚ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doporučuje Lonely Planet a New York Times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595959"/>
              </a:solidFill>
            </a:endParaRPr>
          </a:p>
        </p:txBody>
      </p:sp>
      <p:pic>
        <p:nvPicPr>
          <p:cNvPr id="93" name="Google Shape;9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920" y="504139"/>
            <a:ext cx="6120396" cy="6120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0"/>
          <p:cNvSpPr txBox="1"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cs-CZ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KDE SE DOZVĚDĚT VÍC?</a:t>
            </a:r>
            <a:endParaRPr/>
          </a:p>
        </p:txBody>
      </p:sp>
      <p:pic>
        <p:nvPicPr>
          <p:cNvPr id="246" name="Google Shape;24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4754" y="2920481"/>
            <a:ext cx="3718277" cy="2530329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0"/>
          <p:cNvSpPr txBox="1"/>
          <p:nvPr/>
        </p:nvSpPr>
        <p:spPr>
          <a:xfrm>
            <a:off x="463142" y="1729116"/>
            <a:ext cx="3472045" cy="42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ct val="100000"/>
              <a:buFont typeface="Calibri"/>
              <a:buNone/>
            </a:pPr>
            <a:r>
              <a:rPr lang="cs-CZ" sz="2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www.univerzitnimesto.cz</a:t>
            </a:r>
            <a:endParaRPr/>
          </a:p>
        </p:txBody>
      </p:sp>
      <p:sp>
        <p:nvSpPr>
          <p:cNvPr id="248" name="Google Shape;248;p20"/>
          <p:cNvSpPr txBox="1"/>
          <p:nvPr/>
        </p:nvSpPr>
        <p:spPr>
          <a:xfrm>
            <a:off x="5074128" y="1696286"/>
            <a:ext cx="609463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UPlikace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p20" descr="Obsah obrázku mapa&#10;&#10;Popis byl vytvořen automatick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00165" y="2416478"/>
            <a:ext cx="2334436" cy="4327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0" descr="Obsah obrázku text&#10;&#10;Popis byl vytvořen automatick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31964" y="2449386"/>
            <a:ext cx="2146545" cy="4007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74128" y="2416478"/>
            <a:ext cx="2334435" cy="4327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1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7" name="Google Shape;25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5403" y="2000707"/>
            <a:ext cx="4697099" cy="469709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1"/>
          <p:cNvSpPr txBox="1">
            <a:spLocks noGrp="1"/>
          </p:cNvSpPr>
          <p:nvPr>
            <p:ph type="title"/>
          </p:nvPr>
        </p:nvSpPr>
        <p:spPr>
          <a:xfrm>
            <a:off x="463142" y="1729116"/>
            <a:ext cx="4582050" cy="428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Calibri"/>
              <a:buNone/>
            </a:pPr>
            <a:r>
              <a:rPr lang="cs-CZ"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IG (#univerzita.palackeho)			</a:t>
            </a:r>
            <a:endParaRPr/>
          </a:p>
        </p:txBody>
      </p:sp>
      <p:pic>
        <p:nvPicPr>
          <p:cNvPr id="259" name="Google Shape;25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6066" y="2157951"/>
            <a:ext cx="5390147" cy="384205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1"/>
          <p:cNvSpPr txBox="1"/>
          <p:nvPr/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cs-CZ" sz="4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KDE SE DOZVĚDĚT VÍC?</a:t>
            </a:r>
            <a:endParaRPr/>
          </a:p>
        </p:txBody>
      </p:sp>
      <p:sp>
        <p:nvSpPr>
          <p:cNvPr id="261" name="Google Shape;261;p21"/>
          <p:cNvSpPr txBox="1"/>
          <p:nvPr/>
        </p:nvSpPr>
        <p:spPr>
          <a:xfrm>
            <a:off x="5866066" y="1498283"/>
            <a:ext cx="609463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Facebook (univerzita.palackeho)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8545" y="0"/>
            <a:ext cx="959490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06101" y="-108834"/>
            <a:ext cx="13442387" cy="6026996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23"/>
          <p:cNvSpPr txBox="1">
            <a:spLocks noGrp="1"/>
          </p:cNvSpPr>
          <p:nvPr>
            <p:ph type="body" idx="1"/>
          </p:nvPr>
        </p:nvSpPr>
        <p:spPr>
          <a:xfrm>
            <a:off x="3801281" y="1692818"/>
            <a:ext cx="4427622" cy="3711426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 dirty="0">
              <a:solidFill>
                <a:srgbClr val="0070C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3600"/>
              <a:buNone/>
            </a:pPr>
            <a:r>
              <a:rPr lang="cs-CZ" sz="3600" b="1" dirty="0">
                <a:solidFill>
                  <a:srgbClr val="0070C0"/>
                </a:solidFill>
              </a:rPr>
              <a:t>Den otevřených dveří 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3600"/>
              <a:buNone/>
            </a:pPr>
            <a:r>
              <a:rPr lang="cs-CZ" sz="3600" b="1" dirty="0">
                <a:solidFill>
                  <a:srgbClr val="0070C0"/>
                </a:solidFill>
              </a:rPr>
              <a:t>25. 1. 2025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cs-CZ" b="1" dirty="0">
              <a:solidFill>
                <a:srgbClr val="0070C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 dirty="0">
              <a:solidFill>
                <a:srgbClr val="0070C0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800"/>
              <a:buNone/>
            </a:pPr>
            <a:r>
              <a:rPr lang="cs-CZ" b="1" dirty="0">
                <a:solidFill>
                  <a:srgbClr val="0070C0"/>
                </a:solidFill>
              </a:rPr>
              <a:t>www.univerzitnimesto.cz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3"/>
          <p:cNvPicPr preferRelativeResize="0"/>
          <p:nvPr/>
        </p:nvPicPr>
        <p:blipFill rotWithShape="1">
          <a:blip r:embed="rId3">
            <a:alphaModFix/>
          </a:blip>
          <a:srcRect l="13849" r="14416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3" descr="Obsah obrázku exteriér, obloha, město, budova&#10;&#10;Popis byl vytvořen automaticky"/>
          <p:cNvPicPr preferRelativeResize="0"/>
          <p:nvPr/>
        </p:nvPicPr>
        <p:blipFill rotWithShape="1">
          <a:blip r:embed="rId4">
            <a:alphaModFix/>
          </a:blip>
          <a:srcRect r="-3" b="4185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3" descr="Obsah obrázku strom, exteriér, obloha, město&#10;&#10;Popis byl vytvořen automaticky"/>
          <p:cNvPicPr preferRelativeResize="0"/>
          <p:nvPr/>
        </p:nvPicPr>
        <p:blipFill rotWithShape="1">
          <a:blip r:embed="rId5">
            <a:alphaModFix/>
          </a:blip>
          <a:srcRect r="7105" b="-4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cs-CZ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UNIVERZITA PALACKÉHO V OLOMOUCI</a:t>
            </a:r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494566" y="1774382"/>
            <a:ext cx="6160238" cy="3843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NESLEDUJEME TRENDY, UDÁVÁME JE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máme jeden z nejrychleji rostoucích vědeckých výkonů v ČR</a:t>
            </a:r>
            <a:r>
              <a:rPr lang="cs-CZ" sz="1800" b="1">
                <a:solidFill>
                  <a:srgbClr val="0070C0"/>
                </a:solidFill>
              </a:rPr>
              <a:t> </a:t>
            </a: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PATŘÍME K NEJVÝBĚROVĚJŠÍM ŠKOLÁM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letos se k nám hlásilo </a:t>
            </a:r>
            <a:r>
              <a:rPr lang="cs-CZ" sz="1800" b="1" cap="none">
                <a:solidFill>
                  <a:srgbClr val="0070C0"/>
                </a:solidFill>
              </a:rPr>
              <a:t>25 000 </a:t>
            </a:r>
            <a:r>
              <a:rPr lang="cs-CZ" sz="1800">
                <a:solidFill>
                  <a:srgbClr val="595959"/>
                </a:solidFill>
              </a:rPr>
              <a:t>studentů a zapsalo se cca </a:t>
            </a:r>
            <a:r>
              <a:rPr lang="cs-CZ" sz="1800" b="1" cap="none">
                <a:solidFill>
                  <a:srgbClr val="0070C0"/>
                </a:solidFill>
              </a:rPr>
              <a:t>8 000</a:t>
            </a:r>
            <a:endParaRPr sz="1800" b="1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JSME TZV. „RESEARCH UNIVERSITY“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prioritou je pro nás věda, výzkum a jejich aplikace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solidFill>
                <a:srgbClr val="0070C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NABÍZÍME KOMBINACÍ 1 000 STUDIJNÍCH OBORŮ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najdeš u nás humanitní studia, společenské vědy, právo, medicínu, přírodní vědy i uměnovědná studia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595959"/>
              </a:solidFill>
            </a:endParaRPr>
          </a:p>
        </p:txBody>
      </p:sp>
      <p:pic>
        <p:nvPicPr>
          <p:cNvPr id="108" name="Google Shape;10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6586" y="1877962"/>
            <a:ext cx="4661117" cy="4661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5" descr="Obsah obrázku obloha, exteriér&#10;&#10;Popis byl vytvořen automaticky"/>
          <p:cNvPicPr preferRelativeResize="0"/>
          <p:nvPr/>
        </p:nvPicPr>
        <p:blipFill rotWithShape="1">
          <a:blip r:embed="rId3">
            <a:alphaModFix/>
          </a:blip>
          <a:srcRect r="23966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5" descr="Obsah obrázku exteriér, tráva, budova, chodník&#10;&#10;Popis byl vytvořen automaticky"/>
          <p:cNvPicPr preferRelativeResize="0"/>
          <p:nvPr/>
        </p:nvPicPr>
        <p:blipFill rotWithShape="1">
          <a:blip r:embed="rId4">
            <a:alphaModFix/>
          </a:blip>
          <a:srcRect l="957" r="6148" b="-4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 descr="Obsah obrázku interiér, osoba, strop, červená&#10;&#10;Popis byl vytvořen automaticky"/>
          <p:cNvPicPr preferRelativeResize="0"/>
          <p:nvPr/>
        </p:nvPicPr>
        <p:blipFill rotWithShape="1">
          <a:blip r:embed="rId5">
            <a:alphaModFix/>
          </a:blip>
          <a:srcRect t="4189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"/>
          <p:cNvSpPr txBox="1"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cs-CZ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STUDIUM U NÁS</a:t>
            </a:r>
            <a:endParaRPr/>
          </a:p>
        </p:txBody>
      </p:sp>
      <p:sp>
        <p:nvSpPr>
          <p:cNvPr id="122" name="Google Shape;122;p6"/>
          <p:cNvSpPr txBox="1">
            <a:spLocks noGrp="1"/>
          </p:cNvSpPr>
          <p:nvPr>
            <p:ph type="body" idx="1"/>
          </p:nvPr>
        </p:nvSpPr>
        <p:spPr>
          <a:xfrm>
            <a:off x="494565" y="1774382"/>
            <a:ext cx="6538533" cy="3843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VŠE ŘEŠÍME ONLINE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online si můžeš vybrat svůj obor na </a:t>
            </a:r>
            <a:r>
              <a:rPr lang="cs-CZ" sz="1800" b="1">
                <a:solidFill>
                  <a:srgbClr val="0070C0"/>
                </a:solidFill>
              </a:rPr>
              <a:t>univerzitnimesto.cz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online si podáš přihlášku a své studium si řešíš v mobilu </a:t>
            </a:r>
            <a:br>
              <a:rPr lang="cs-CZ" sz="1800">
                <a:solidFill>
                  <a:srgbClr val="595959"/>
                </a:solidFill>
              </a:rPr>
            </a:br>
            <a:r>
              <a:rPr lang="cs-CZ" sz="1800">
                <a:solidFill>
                  <a:srgbClr val="595959"/>
                </a:solidFill>
              </a:rPr>
              <a:t>s naší </a:t>
            </a:r>
            <a:r>
              <a:rPr lang="cs-CZ" sz="1800" b="1">
                <a:solidFill>
                  <a:srgbClr val="0070C0"/>
                </a:solidFill>
              </a:rPr>
              <a:t>UPlikací</a:t>
            </a:r>
            <a:r>
              <a:rPr lang="cs-CZ" sz="1800">
                <a:solidFill>
                  <a:srgbClr val="595959"/>
                </a:solidFill>
              </a:rPr>
              <a:t>, kde najdeš i Průvodce studenta</a:t>
            </a:r>
            <a:endParaRPr sz="1800">
              <a:solidFill>
                <a:srgbClr val="0070C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ROZVRH PODLE TEBE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rozvrh si přizpůsobíš svým potřebám </a:t>
            </a:r>
            <a:br>
              <a:rPr lang="cs-CZ" sz="1800">
                <a:solidFill>
                  <a:srgbClr val="595959"/>
                </a:solidFill>
              </a:rPr>
            </a:br>
            <a:r>
              <a:rPr lang="cs-CZ" sz="1800">
                <a:solidFill>
                  <a:srgbClr val="595959"/>
                </a:solidFill>
              </a:rPr>
              <a:t>(</a:t>
            </a:r>
            <a:r>
              <a:rPr lang="cs-CZ" sz="1800" b="1">
                <a:solidFill>
                  <a:srgbClr val="0070C0"/>
                </a:solidFill>
              </a:rPr>
              <a:t>prezenčně </a:t>
            </a:r>
            <a:r>
              <a:rPr lang="cs-CZ" sz="1800">
                <a:solidFill>
                  <a:srgbClr val="595959"/>
                </a:solidFill>
              </a:rPr>
              <a:t>x</a:t>
            </a:r>
            <a:r>
              <a:rPr lang="cs-CZ" sz="1800" b="1">
                <a:solidFill>
                  <a:srgbClr val="0070C0"/>
                </a:solidFill>
              </a:rPr>
              <a:t> kombinovaně </a:t>
            </a:r>
            <a:r>
              <a:rPr lang="cs-CZ" sz="1800">
                <a:solidFill>
                  <a:srgbClr val="595959"/>
                </a:solidFill>
              </a:rPr>
              <a:t>x</a:t>
            </a:r>
            <a:r>
              <a:rPr lang="cs-CZ" sz="1800" b="1">
                <a:solidFill>
                  <a:srgbClr val="0070C0"/>
                </a:solidFill>
              </a:rPr>
              <a:t> online</a:t>
            </a:r>
            <a:r>
              <a:rPr lang="cs-CZ" sz="1800">
                <a:solidFill>
                  <a:srgbClr val="595959"/>
                </a:solidFill>
              </a:rPr>
              <a:t>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studovat můžeš i dva obory (</a:t>
            </a:r>
            <a:r>
              <a:rPr lang="cs-CZ" sz="1800" b="1">
                <a:solidFill>
                  <a:srgbClr val="0070C0"/>
                </a:solidFill>
              </a:rPr>
              <a:t>maior x minor</a:t>
            </a:r>
            <a:r>
              <a:rPr lang="cs-CZ" sz="1800">
                <a:solidFill>
                  <a:srgbClr val="595959"/>
                </a:solidFill>
              </a:rPr>
              <a:t>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PRAXE A STUDIUM V ZAHRANIČÍ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klademe důraz na praktickou výuku a studijní stáže v zahraničí</a:t>
            </a:r>
            <a:endParaRPr/>
          </a:p>
        </p:txBody>
      </p:sp>
      <p:pic>
        <p:nvPicPr>
          <p:cNvPr id="123" name="Google Shape;123;p6" descr="Obsah obrázku strom, rostlina, tmavé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8328" y="1582993"/>
            <a:ext cx="4635910" cy="4635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7"/>
          <p:cNvSpPr txBox="1"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cs-CZ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STUDIUM U NÁS</a:t>
            </a:r>
            <a:endParaRPr/>
          </a:p>
        </p:txBody>
      </p:sp>
      <p:sp>
        <p:nvSpPr>
          <p:cNvPr id="129" name="Google Shape;129;p7"/>
          <p:cNvSpPr txBox="1">
            <a:spLocks noGrp="1"/>
          </p:cNvSpPr>
          <p:nvPr>
            <p:ph type="body" idx="1"/>
          </p:nvPr>
        </p:nvSpPr>
        <p:spPr>
          <a:xfrm>
            <a:off x="494564" y="1774382"/>
            <a:ext cx="6926076" cy="3843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ŠIROKÁ NABÍDKA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studovat můžeš na jedné z </a:t>
            </a:r>
            <a:r>
              <a:rPr lang="cs-CZ" sz="1800" b="1">
                <a:solidFill>
                  <a:srgbClr val="0070C0"/>
                </a:solidFill>
              </a:rPr>
              <a:t>8 fakult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nabízíme </a:t>
            </a:r>
            <a:r>
              <a:rPr lang="cs-CZ" sz="1800" b="1">
                <a:solidFill>
                  <a:srgbClr val="0070C0"/>
                </a:solidFill>
              </a:rPr>
              <a:t>1 000+ studijních programů</a:t>
            </a:r>
            <a:r>
              <a:rPr lang="cs-CZ" sz="1800">
                <a:solidFill>
                  <a:srgbClr val="595959"/>
                </a:solidFill>
              </a:rPr>
              <a:t> v češtině a </a:t>
            </a:r>
            <a:r>
              <a:rPr lang="cs-CZ" sz="1800" b="1">
                <a:solidFill>
                  <a:srgbClr val="0070C0"/>
                </a:solidFill>
              </a:rPr>
              <a:t>223</a:t>
            </a:r>
            <a:r>
              <a:rPr lang="cs-CZ" sz="1800">
                <a:solidFill>
                  <a:srgbClr val="595959"/>
                </a:solidFill>
              </a:rPr>
              <a:t> v cizím jazyce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studovat můžete Bc. (3 roky), nMgr. (2 roky) nebo Mgr. (5–6 let) programy, u velké části oborů můžete dosáhnout i na Ph.D. titul</a:t>
            </a:r>
            <a:endParaRPr sz="1800" b="1">
              <a:solidFill>
                <a:srgbClr val="0070C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TOP OBORY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nejvíce přihlášek na programy Právo a právní věda, Všeobecné lékařství, Psychologie, Fyzioterapie, Učitelství pro 1. stupeň ZŠ, …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595959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STIPENDIA &amp; PODPORA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Char char="•"/>
            </a:pPr>
            <a:r>
              <a:rPr lang="cs-CZ" sz="1800" b="1">
                <a:solidFill>
                  <a:srgbClr val="0070C0"/>
                </a:solidFill>
              </a:rPr>
              <a:t>75 % studujících </a:t>
            </a:r>
            <a:r>
              <a:rPr lang="cs-CZ" sz="1800">
                <a:solidFill>
                  <a:srgbClr val="595959"/>
                </a:solidFill>
              </a:rPr>
              <a:t>získá každoročně některé ze stipendií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</a:pPr>
            <a:r>
              <a:rPr lang="cs-CZ" sz="1800">
                <a:solidFill>
                  <a:srgbClr val="595959"/>
                </a:solidFill>
              </a:rPr>
              <a:t>máme </a:t>
            </a:r>
            <a:r>
              <a:rPr lang="cs-CZ" sz="1800" b="1">
                <a:solidFill>
                  <a:srgbClr val="0070C0"/>
                </a:solidFill>
              </a:rPr>
              <a:t>Kariérní centrum</a:t>
            </a:r>
            <a:r>
              <a:rPr lang="cs-CZ" sz="1800">
                <a:solidFill>
                  <a:srgbClr val="595959"/>
                </a:solidFill>
              </a:rPr>
              <a:t>, </a:t>
            </a:r>
            <a:r>
              <a:rPr lang="cs-CZ" sz="1800" b="1">
                <a:solidFill>
                  <a:srgbClr val="0070C0"/>
                </a:solidFill>
              </a:rPr>
              <a:t>Nadační fond </a:t>
            </a:r>
            <a:r>
              <a:rPr lang="cs-CZ" sz="1800">
                <a:solidFill>
                  <a:srgbClr val="595959"/>
                </a:solidFill>
              </a:rPr>
              <a:t>nebo </a:t>
            </a:r>
            <a:r>
              <a:rPr lang="cs-CZ" sz="1800" b="1">
                <a:solidFill>
                  <a:srgbClr val="0070C0"/>
                </a:solidFill>
              </a:rPr>
              <a:t>Podnikatelský inkubátor</a:t>
            </a:r>
            <a:endParaRPr/>
          </a:p>
        </p:txBody>
      </p:sp>
      <p:pic>
        <p:nvPicPr>
          <p:cNvPr id="130" name="Google Shape;130;p7" descr="Obsah obrázku text, strom, podepsat, exteriér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61993" y="4840863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7" descr="Obsah obrázku text, strom, podepsat, exteriér&#10;&#10;Popis byl vytvořen automatick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1416" y="4840864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7" descr="Obsah obrázku text, strom, podepsat, exteriér&#10;&#10;Popis byl vytvořen automatick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00325" y="1527638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7" descr="Obsah obrázku text, podepsat, tmavé&#10;&#10;Popis byl vytvořen automatick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61992" y="1570038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7" descr="Obsah obrázku text, strom, exteriér, podepsat&#10;&#10;Popis byl vytvořen automaticky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84109" y="3192968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7" descr="Obsah obrázku text, strom, podepsat, tmavé&#10;&#10;Popis byl vytvořen automaticky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98597" y="3192967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7" descr="Obsah obrázku text, tmavé&#10;&#10;Popis byl vytvořen automaticky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559674" y="1570038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7" descr="Obsah obrázku text, podepsat, exteriér, tmavé&#10;&#10;Popis byl vytvořen automaticky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98597" y="4840863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158659" y="3362752"/>
            <a:ext cx="890239" cy="890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8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8" descr="Obsah obrázku snězeno&#10;&#10;Popis byl vytvořen automaticky"/>
          <p:cNvPicPr preferRelativeResize="0"/>
          <p:nvPr/>
        </p:nvPicPr>
        <p:blipFill rotWithShape="1">
          <a:blip r:embed="rId3">
            <a:alphaModFix/>
          </a:blip>
          <a:srcRect l="13282" r="14982" b="-1"/>
          <a:stretch/>
        </p:blipFill>
        <p:spPr>
          <a:xfrm>
            <a:off x="-1" y="10"/>
            <a:ext cx="7370057" cy="6857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8" descr="Obsah obrázku exteriér, budova&#10;&#10;Popis byl vytvořen automaticky"/>
          <p:cNvPicPr preferRelativeResize="0"/>
          <p:nvPr/>
        </p:nvPicPr>
        <p:blipFill rotWithShape="1">
          <a:blip r:embed="rId4">
            <a:alphaModFix/>
          </a:blip>
          <a:srcRect r="-3" b="4185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8" descr="Obsah obrázku tráva, obloha, exteriér, budova&#10;&#10;Popis byl vytvořen automaticky"/>
          <p:cNvPicPr preferRelativeResize="0"/>
          <p:nvPr/>
        </p:nvPicPr>
        <p:blipFill rotWithShape="1">
          <a:blip r:embed="rId5">
            <a:alphaModFix/>
          </a:blip>
          <a:srcRect r="-3" b="4185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 txBox="1"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Calibri"/>
              <a:buNone/>
            </a:pPr>
            <a:r>
              <a:rPr lang="cs-CZ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FAKULTY UNIVERZITY PALACKÉHO</a:t>
            </a:r>
            <a:endParaRPr/>
          </a:p>
        </p:txBody>
      </p:sp>
      <p:sp>
        <p:nvSpPr>
          <p:cNvPr id="152" name="Google Shape;152;p9"/>
          <p:cNvSpPr txBox="1">
            <a:spLocks noGrp="1"/>
          </p:cNvSpPr>
          <p:nvPr>
            <p:ph type="body" idx="1"/>
          </p:nvPr>
        </p:nvSpPr>
        <p:spPr>
          <a:xfrm>
            <a:off x="494564" y="1579828"/>
            <a:ext cx="6926076" cy="3843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CYRILOMETODĚJSKÁ TEOLOGICKÁ FAKULTA </a:t>
            </a:r>
            <a:r>
              <a:rPr lang="cs-CZ" sz="1800" cap="none">
                <a:solidFill>
                  <a:srgbClr val="757070"/>
                </a:solidFill>
              </a:rPr>
              <a:t>(1 500)</a:t>
            </a:r>
            <a:br>
              <a:rPr lang="cs-CZ" sz="1800" cap="none">
                <a:solidFill>
                  <a:srgbClr val="757070"/>
                </a:solidFill>
              </a:rPr>
            </a:br>
            <a:r>
              <a:rPr lang="cs-CZ" sz="1600">
                <a:solidFill>
                  <a:srgbClr val="595959"/>
                </a:solidFill>
              </a:rPr>
              <a:t>př. teologie, humanitární, charitativní a sociální práce, …</a:t>
            </a:r>
            <a:endParaRPr sz="1600" cap="none">
              <a:solidFill>
                <a:srgbClr val="75707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LÉKAŘSKÁ FAKULTA </a:t>
            </a:r>
            <a:r>
              <a:rPr lang="cs-CZ" sz="1800" cap="none">
                <a:solidFill>
                  <a:srgbClr val="757070"/>
                </a:solidFill>
              </a:rPr>
              <a:t>(2 400)</a:t>
            </a:r>
            <a:br>
              <a:rPr lang="cs-CZ" sz="1800" cap="none">
                <a:solidFill>
                  <a:srgbClr val="757070"/>
                </a:solidFill>
              </a:rPr>
            </a:br>
            <a:r>
              <a:rPr lang="cs-CZ" sz="1600">
                <a:solidFill>
                  <a:srgbClr val="595959"/>
                </a:solidFill>
              </a:rPr>
              <a:t>všeobecné a zubní lékařství</a:t>
            </a:r>
            <a:endParaRPr sz="1600" cap="none">
              <a:solidFill>
                <a:srgbClr val="75707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FILOZOFICKÁ FAKULTA </a:t>
            </a:r>
            <a:r>
              <a:rPr lang="cs-CZ" sz="1800" cap="none">
                <a:solidFill>
                  <a:srgbClr val="757070"/>
                </a:solidFill>
              </a:rPr>
              <a:t>(5 300)</a:t>
            </a:r>
            <a:br>
              <a:rPr lang="cs-CZ" sz="1800" cap="none">
                <a:solidFill>
                  <a:srgbClr val="757070"/>
                </a:solidFill>
              </a:rPr>
            </a:br>
            <a:r>
              <a:rPr lang="cs-CZ" sz="1600">
                <a:solidFill>
                  <a:srgbClr val="595959"/>
                </a:solidFill>
              </a:rPr>
              <a:t>jazyky, ekonomická studia, umělecké obory, žurnalistika, psychologie, …</a:t>
            </a:r>
            <a:endParaRPr sz="1600" cap="none">
              <a:solidFill>
                <a:srgbClr val="75707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PŘÍRODOVĚDECKÁ FAKULTA </a:t>
            </a:r>
            <a:r>
              <a:rPr lang="cs-CZ" sz="1800" cap="none">
                <a:solidFill>
                  <a:srgbClr val="757070"/>
                </a:solidFill>
              </a:rPr>
              <a:t>(3 </a:t>
            </a:r>
            <a:r>
              <a:rPr lang="cs-CZ" sz="1800">
                <a:solidFill>
                  <a:srgbClr val="757070"/>
                </a:solidFill>
              </a:rPr>
              <a:t>7</a:t>
            </a:r>
            <a:r>
              <a:rPr lang="cs-CZ" sz="1800" cap="none">
                <a:solidFill>
                  <a:srgbClr val="757070"/>
                </a:solidFill>
              </a:rPr>
              <a:t>00)</a:t>
            </a:r>
            <a:br>
              <a:rPr lang="cs-CZ" sz="1800" cap="none">
                <a:solidFill>
                  <a:srgbClr val="757070"/>
                </a:solidFill>
              </a:rPr>
            </a:br>
            <a:r>
              <a:rPr lang="cs-CZ" sz="1600">
                <a:solidFill>
                  <a:srgbClr val="595959"/>
                </a:solidFill>
              </a:rPr>
              <a:t>vědy o Zemi, chemie, fyzika, informatika, optika, matematika, biologie, …</a:t>
            </a:r>
            <a:endParaRPr sz="1600" cap="none">
              <a:solidFill>
                <a:srgbClr val="75707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PEDAGOGICKÁ FAKULTA </a:t>
            </a:r>
            <a:r>
              <a:rPr lang="cs-CZ" sz="1800" cap="none">
                <a:solidFill>
                  <a:srgbClr val="757070"/>
                </a:solidFill>
              </a:rPr>
              <a:t>(5 300)</a:t>
            </a:r>
            <a:br>
              <a:rPr lang="cs-CZ" sz="1800" cap="none">
                <a:solidFill>
                  <a:srgbClr val="757070"/>
                </a:solidFill>
              </a:rPr>
            </a:br>
            <a:r>
              <a:rPr lang="cs-CZ" sz="1600">
                <a:solidFill>
                  <a:srgbClr val="595959"/>
                </a:solidFill>
              </a:rPr>
              <a:t>učitelství MŠ, ZŠ a SŠ, speciální pedagogika, logopedie, vychovatelství, …</a:t>
            </a:r>
            <a:endParaRPr sz="1600" cap="none">
              <a:solidFill>
                <a:srgbClr val="75707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FAKULTA TĚLESNÉ KULTURY </a:t>
            </a:r>
            <a:r>
              <a:rPr lang="cs-CZ" sz="1800" cap="none">
                <a:solidFill>
                  <a:srgbClr val="757070"/>
                </a:solidFill>
              </a:rPr>
              <a:t>(1 800)</a:t>
            </a:r>
            <a:br>
              <a:rPr lang="cs-CZ" sz="1800" cap="none">
                <a:solidFill>
                  <a:srgbClr val="757070"/>
                </a:solidFill>
              </a:rPr>
            </a:br>
            <a:r>
              <a:rPr lang="cs-CZ" sz="1600">
                <a:solidFill>
                  <a:srgbClr val="595959"/>
                </a:solidFill>
              </a:rPr>
              <a:t>tělesná výchova a sport, aplikované pohybové aktivity, rekreologie, …</a:t>
            </a:r>
            <a:endParaRPr sz="1600" cap="none">
              <a:solidFill>
                <a:srgbClr val="75707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PRÁVNICKÁ FAKULTA </a:t>
            </a:r>
            <a:r>
              <a:rPr lang="cs-CZ" sz="1800" cap="none">
                <a:solidFill>
                  <a:srgbClr val="757070"/>
                </a:solidFill>
              </a:rPr>
              <a:t>(1 700)</a:t>
            </a:r>
            <a:br>
              <a:rPr lang="cs-CZ" sz="1800" cap="none">
                <a:solidFill>
                  <a:srgbClr val="757070"/>
                </a:solidFill>
              </a:rPr>
            </a:br>
            <a:r>
              <a:rPr lang="cs-CZ" sz="1600">
                <a:solidFill>
                  <a:srgbClr val="595959"/>
                </a:solidFill>
              </a:rPr>
              <a:t>právo a právní věda, právo ve veřejné správě</a:t>
            </a:r>
            <a:endParaRPr sz="1600" cap="none">
              <a:solidFill>
                <a:srgbClr val="75707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00"/>
              <a:buNone/>
            </a:pPr>
            <a:r>
              <a:rPr lang="cs-CZ" sz="1800" b="1" cap="none">
                <a:solidFill>
                  <a:srgbClr val="0070C0"/>
                </a:solidFill>
              </a:rPr>
              <a:t>FAKULTA ZDRAVOTNICKÝCH VĚD </a:t>
            </a:r>
            <a:r>
              <a:rPr lang="cs-CZ" sz="1800" cap="none">
                <a:solidFill>
                  <a:srgbClr val="757070"/>
                </a:solidFill>
              </a:rPr>
              <a:t>(1 100)</a:t>
            </a:r>
            <a:br>
              <a:rPr lang="cs-CZ" sz="1800" cap="none">
                <a:solidFill>
                  <a:srgbClr val="757070"/>
                </a:solidFill>
              </a:rPr>
            </a:br>
            <a:r>
              <a:rPr lang="cs-CZ" sz="1600">
                <a:solidFill>
                  <a:srgbClr val="595959"/>
                </a:solidFill>
              </a:rPr>
              <a:t>fyzioterapie, zdravotnický záchranář nebo sestra, radiologický asistent, …</a:t>
            </a:r>
            <a:endParaRPr sz="1600">
              <a:solidFill>
                <a:srgbClr val="757070"/>
              </a:solidFill>
            </a:endParaRPr>
          </a:p>
        </p:txBody>
      </p:sp>
      <p:pic>
        <p:nvPicPr>
          <p:cNvPr id="153" name="Google Shape;153;p9" descr="Obsah obrázku text, strom, podepsat, exteriér&#10;&#10;Popis byl vytvořen automatick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59270" y="4918685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9" descr="Obsah obrázku text, strom, podepsat, exteriér&#10;&#10;Popis byl vytvořen automatick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88693" y="4918686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9" descr="Obsah obrázku text, strom, podepsat, exteriér&#10;&#10;Popis byl vytvořen automatick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97602" y="1605460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9" descr="Obsah obrázku text, podepsat, tmavé&#10;&#10;Popis byl vytvořen automatick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59269" y="1647860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9" descr="Obsah obrázku text, strom, exteriér, podepsat&#10;&#10;Popis byl vytvořen automaticky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81386" y="3270790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9" descr="Obsah obrázku text, strom, podepsat, tmavé&#10;&#10;Popis byl vytvořen automaticky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95874" y="3270789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9" descr="Obsah obrázku text, tmavé&#10;&#10;Popis byl vytvořen automaticky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656951" y="1647860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9" descr="Obsah obrázku text, podepsat, exteriér, tmavé&#10;&#10;Popis byl vytvořen automaticky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95874" y="4918685"/>
            <a:ext cx="1261357" cy="1261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255936" y="3440574"/>
            <a:ext cx="890239" cy="8902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983</Words>
  <Application>Microsoft Office PowerPoint</Application>
  <PresentationFormat>Širokoúhlá obrazovka</PresentationFormat>
  <Paragraphs>125</Paragraphs>
  <Slides>23</Slides>
  <Notes>23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6" baseType="lpstr">
      <vt:lpstr>Arial</vt:lpstr>
      <vt:lpstr>Calibri</vt:lpstr>
      <vt:lpstr>Motiv Office</vt:lpstr>
      <vt:lpstr>Prezentace aplikace PowerPoint</vt:lpstr>
      <vt:lpstr>OLOMOUC –  UNIVERZITNÍ MĚSTO</vt:lpstr>
      <vt:lpstr>Prezentace aplikace PowerPoint</vt:lpstr>
      <vt:lpstr>UNIVERZITA PALACKÉHO V OLOMOUCI</vt:lpstr>
      <vt:lpstr>Prezentace aplikace PowerPoint</vt:lpstr>
      <vt:lpstr>STUDIUM U NÁS</vt:lpstr>
      <vt:lpstr>STUDIUM U NÁS</vt:lpstr>
      <vt:lpstr>Prezentace aplikace PowerPoint</vt:lpstr>
      <vt:lpstr>FAKULTY UNIVERZITY PALACKÉHO</vt:lpstr>
      <vt:lpstr>Prezentace aplikace PowerPoint</vt:lpstr>
      <vt:lpstr>STUDIUM V ZAHRANIČÍ</vt:lpstr>
      <vt:lpstr>Prezentace aplikace PowerPoint</vt:lpstr>
      <vt:lpstr>UPLIKACE</vt:lpstr>
      <vt:lpstr>KOLEJE A MENZY</vt:lpstr>
      <vt:lpstr>Prezentace aplikace PowerPoint</vt:lpstr>
      <vt:lpstr>SPORT NA UNIVERZITĚ</vt:lpstr>
      <vt:lpstr>KULTURA NA KAŽDÉM ROHU</vt:lpstr>
      <vt:lpstr>Prezentace aplikace PowerPoint</vt:lpstr>
      <vt:lpstr>OTEVŘENÁ UNIVERZITA</vt:lpstr>
      <vt:lpstr>KDE SE DOZVĚDĚT VÍC?</vt:lpstr>
      <vt:lpstr>IG (#univerzita.palackeho)   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Martinek Ondrej</dc:creator>
  <cp:lastModifiedBy>Martinek Ondrej</cp:lastModifiedBy>
  <cp:revision>1</cp:revision>
  <dcterms:created xsi:type="dcterms:W3CDTF">2021-09-06T09:50:53Z</dcterms:created>
  <dcterms:modified xsi:type="dcterms:W3CDTF">2025-01-06T07:49:40Z</dcterms:modified>
</cp:coreProperties>
</file>